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4"/>
  </p:notesMasterIdLst>
  <p:handoutMasterIdLst>
    <p:handoutMasterId r:id="rId35"/>
  </p:handoutMasterIdLst>
  <p:sldIdLst>
    <p:sldId id="917" r:id="rId2"/>
    <p:sldId id="924" r:id="rId3"/>
    <p:sldId id="925" r:id="rId4"/>
    <p:sldId id="927" r:id="rId5"/>
    <p:sldId id="928" r:id="rId6"/>
    <p:sldId id="929" r:id="rId7"/>
    <p:sldId id="930" r:id="rId8"/>
    <p:sldId id="955" r:id="rId9"/>
    <p:sldId id="943" r:id="rId10"/>
    <p:sldId id="944" r:id="rId11"/>
    <p:sldId id="945" r:id="rId12"/>
    <p:sldId id="946" r:id="rId13"/>
    <p:sldId id="947" r:id="rId14"/>
    <p:sldId id="948" r:id="rId15"/>
    <p:sldId id="949" r:id="rId16"/>
    <p:sldId id="950" r:id="rId17"/>
    <p:sldId id="953" r:id="rId18"/>
    <p:sldId id="954" r:id="rId19"/>
    <p:sldId id="951" r:id="rId20"/>
    <p:sldId id="952" r:id="rId21"/>
    <p:sldId id="941" r:id="rId22"/>
    <p:sldId id="938" r:id="rId23"/>
    <p:sldId id="939" r:id="rId24"/>
    <p:sldId id="940" r:id="rId25"/>
    <p:sldId id="937" r:id="rId26"/>
    <p:sldId id="931" r:id="rId27"/>
    <p:sldId id="932" r:id="rId28"/>
    <p:sldId id="933" r:id="rId29"/>
    <p:sldId id="935" r:id="rId30"/>
    <p:sldId id="936" r:id="rId31"/>
    <p:sldId id="942" r:id="rId32"/>
    <p:sldId id="934" r:id="rId33"/>
  </p:sldIdLst>
  <p:sldSz cx="9144000" cy="6858000" type="screen4x3"/>
  <p:notesSz cx="6985000" cy="9283700"/>
  <p:defaultTextStyle>
    <a:defPPr>
      <a:defRPr lang="en-US"/>
    </a:defPPr>
    <a:lvl1pPr algn="ctr" rtl="0" eaLnBrk="0" fontAlgn="base" hangingPunct="0">
      <a:spcBef>
        <a:spcPct val="0"/>
      </a:spcBef>
      <a:spcAft>
        <a:spcPct val="0"/>
      </a:spcAft>
      <a:defRPr sz="2400"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Times" charset="0"/>
        <a:ea typeface="ＭＳ Ｐゴシック" charset="-128"/>
        <a:cs typeface="+mn-cs"/>
      </a:defRPr>
    </a:lvl5pPr>
    <a:lvl6pPr marL="2286000" algn="l" defTabSz="914400" rtl="0" eaLnBrk="1" latinLnBrk="0" hangingPunct="1">
      <a:defRPr sz="2400" kern="1200">
        <a:solidFill>
          <a:schemeClr val="tx1"/>
        </a:solidFill>
        <a:latin typeface="Times" charset="0"/>
        <a:ea typeface="ＭＳ Ｐゴシック" charset="-128"/>
        <a:cs typeface="+mn-cs"/>
      </a:defRPr>
    </a:lvl6pPr>
    <a:lvl7pPr marL="2743200" algn="l" defTabSz="914400" rtl="0" eaLnBrk="1" latinLnBrk="0" hangingPunct="1">
      <a:defRPr sz="2400" kern="1200">
        <a:solidFill>
          <a:schemeClr val="tx1"/>
        </a:solidFill>
        <a:latin typeface="Times" charset="0"/>
        <a:ea typeface="ＭＳ Ｐゴシック" charset="-128"/>
        <a:cs typeface="+mn-cs"/>
      </a:defRPr>
    </a:lvl7pPr>
    <a:lvl8pPr marL="3200400" algn="l" defTabSz="914400" rtl="0" eaLnBrk="1" latinLnBrk="0" hangingPunct="1">
      <a:defRPr sz="2400" kern="1200">
        <a:solidFill>
          <a:schemeClr val="tx1"/>
        </a:solidFill>
        <a:latin typeface="Times" charset="0"/>
        <a:ea typeface="ＭＳ Ｐゴシック" charset="-128"/>
        <a:cs typeface="+mn-cs"/>
      </a:defRPr>
    </a:lvl8pPr>
    <a:lvl9pPr marL="3657600" algn="l" defTabSz="914400" rtl="0" eaLnBrk="1" latinLnBrk="0" hangingPunct="1">
      <a:defRPr sz="2400" kern="1200">
        <a:solidFill>
          <a:schemeClr val="tx1"/>
        </a:solidFill>
        <a:latin typeface="Times"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9900"/>
    <a:srgbClr val="CC6600"/>
    <a:srgbClr val="FF9966"/>
    <a:srgbClr val="006600"/>
    <a:srgbClr val="FF7C80"/>
    <a:srgbClr val="FF9900"/>
    <a:srgbClr val="CC3300"/>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2090" autoAdjust="0"/>
  </p:normalViewPr>
  <p:slideViewPr>
    <p:cSldViewPr snapToGrid="0" showGuides="1">
      <p:cViewPr varScale="1">
        <p:scale>
          <a:sx n="80" d="100"/>
          <a:sy n="80" d="100"/>
        </p:scale>
        <p:origin x="-1170" y="-96"/>
      </p:cViewPr>
      <p:guideLst>
        <p:guide orient="horz" pos="213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12"/>
    </p:cViewPr>
  </p:sorterViewPr>
  <p:notesViewPr>
    <p:cSldViewPr snapToGrid="0" showGuides="1">
      <p:cViewPr varScale="1">
        <p:scale>
          <a:sx n="97" d="100"/>
          <a:sy n="97" d="100"/>
        </p:scale>
        <p:origin x="-3492" y="-9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5885"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l" defTabSz="929627">
              <a:defRPr sz="1200">
                <a:latin typeface="Times New Roman" pitchFamily="18" charset="0"/>
                <a:ea typeface="+mn-ea"/>
              </a:defRPr>
            </a:lvl1pPr>
          </a:lstStyle>
          <a:p>
            <a:pPr>
              <a:defRPr/>
            </a:pPr>
            <a:endParaRPr lang="en-US"/>
          </a:p>
        </p:txBody>
      </p:sp>
      <p:sp>
        <p:nvSpPr>
          <p:cNvPr id="22531" name="Rectangle 3"/>
          <p:cNvSpPr>
            <a:spLocks noGrp="1" noChangeArrowheads="1"/>
          </p:cNvSpPr>
          <p:nvPr>
            <p:ph type="dt" sz="quarter" idx="1"/>
          </p:nvPr>
        </p:nvSpPr>
        <p:spPr bwMode="auto">
          <a:xfrm>
            <a:off x="3959117" y="0"/>
            <a:ext cx="3025884"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r" defTabSz="929627">
              <a:defRPr sz="1200">
                <a:latin typeface="Times New Roman" pitchFamily="18" charset="0"/>
                <a:ea typeface="+mn-ea"/>
              </a:defRPr>
            </a:lvl1pPr>
          </a:lstStyle>
          <a:p>
            <a:pPr>
              <a:defRPr/>
            </a:pPr>
            <a:endParaRPr lang="en-US"/>
          </a:p>
        </p:txBody>
      </p:sp>
      <p:sp>
        <p:nvSpPr>
          <p:cNvPr id="22532" name="Rectangle 4"/>
          <p:cNvSpPr>
            <a:spLocks noGrp="1" noChangeArrowheads="1"/>
          </p:cNvSpPr>
          <p:nvPr>
            <p:ph type="ftr" sz="quarter" idx="2"/>
          </p:nvPr>
        </p:nvSpPr>
        <p:spPr bwMode="auto">
          <a:xfrm>
            <a:off x="0" y="8819199"/>
            <a:ext cx="3025885"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l" defTabSz="929627">
              <a:defRPr sz="1200">
                <a:latin typeface="Times New Roman" pitchFamily="18" charset="0"/>
                <a:ea typeface="+mn-ea"/>
              </a:defRPr>
            </a:lvl1pPr>
          </a:lstStyle>
          <a:p>
            <a:pPr>
              <a:defRPr/>
            </a:pPr>
            <a:endParaRPr lang="en-US"/>
          </a:p>
        </p:txBody>
      </p:sp>
      <p:sp>
        <p:nvSpPr>
          <p:cNvPr id="22533" name="Rectangle 5"/>
          <p:cNvSpPr>
            <a:spLocks noGrp="1" noChangeArrowheads="1"/>
          </p:cNvSpPr>
          <p:nvPr>
            <p:ph type="sldNum" sz="quarter" idx="3"/>
          </p:nvPr>
        </p:nvSpPr>
        <p:spPr bwMode="auto">
          <a:xfrm>
            <a:off x="3959117" y="8819199"/>
            <a:ext cx="3025884"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r" defTabSz="929627">
              <a:defRPr sz="1200">
                <a:latin typeface="Times New Roman" pitchFamily="18" charset="0"/>
                <a:ea typeface="+mn-ea"/>
              </a:defRPr>
            </a:lvl1pPr>
          </a:lstStyle>
          <a:p>
            <a:pPr>
              <a:defRPr/>
            </a:pPr>
            <a:fld id="{556DCE18-7D38-4451-B046-FCC499C76D3A}" type="slidenum">
              <a:rPr lang="en-US"/>
              <a:pPr>
                <a:defRPr/>
              </a:pPr>
              <a:t>‹#›</a:t>
            </a:fld>
            <a:endParaRPr lang="en-US"/>
          </a:p>
        </p:txBody>
      </p:sp>
    </p:spTree>
    <p:extLst>
      <p:ext uri="{BB962C8B-B14F-4D97-AF65-F5344CB8AC3E}">
        <p14:creationId xmlns:p14="http://schemas.microsoft.com/office/powerpoint/2010/main" val="840172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25885"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l" defTabSz="929627">
              <a:defRPr sz="1200">
                <a:ea typeface="+mn-ea"/>
              </a:defRPr>
            </a:lvl1pPr>
          </a:lstStyle>
          <a:p>
            <a:pPr>
              <a:defRPr/>
            </a:pPr>
            <a:endParaRPr lang="en-US"/>
          </a:p>
        </p:txBody>
      </p:sp>
      <p:sp>
        <p:nvSpPr>
          <p:cNvPr id="13315" name="Rectangle 3"/>
          <p:cNvSpPr>
            <a:spLocks noGrp="1" noChangeArrowheads="1"/>
          </p:cNvSpPr>
          <p:nvPr>
            <p:ph type="dt" idx="1"/>
          </p:nvPr>
        </p:nvSpPr>
        <p:spPr bwMode="auto">
          <a:xfrm>
            <a:off x="3959117" y="0"/>
            <a:ext cx="3025884" cy="464503"/>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lvl1pPr algn="r" defTabSz="929627">
              <a:defRPr sz="120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3163" y="696913"/>
            <a:ext cx="4641850" cy="34813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31650" y="4408807"/>
            <a:ext cx="5121701" cy="4177347"/>
          </a:xfrm>
          <a:prstGeom prst="rect">
            <a:avLst/>
          </a:prstGeom>
          <a:noFill/>
          <a:ln w="9525">
            <a:noFill/>
            <a:miter lim="800000"/>
            <a:headEnd/>
            <a:tailEnd/>
          </a:ln>
          <a:effectLst/>
        </p:spPr>
        <p:txBody>
          <a:bodyPr vert="horz" wrap="square" lIns="92924" tIns="46461" rIns="92924" bIns="464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19199"/>
            <a:ext cx="3025885"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l" defTabSz="929627">
              <a:defRPr sz="1200">
                <a:ea typeface="+mn-ea"/>
              </a:defRPr>
            </a:lvl1pPr>
          </a:lstStyle>
          <a:p>
            <a:pPr>
              <a:defRPr/>
            </a:pPr>
            <a:endParaRPr lang="en-US"/>
          </a:p>
        </p:txBody>
      </p:sp>
      <p:sp>
        <p:nvSpPr>
          <p:cNvPr id="13319" name="Rectangle 7"/>
          <p:cNvSpPr>
            <a:spLocks noGrp="1" noChangeArrowheads="1"/>
          </p:cNvSpPr>
          <p:nvPr>
            <p:ph type="sldNum" sz="quarter" idx="5"/>
          </p:nvPr>
        </p:nvSpPr>
        <p:spPr bwMode="auto">
          <a:xfrm>
            <a:off x="3959117" y="8819199"/>
            <a:ext cx="3025884" cy="464502"/>
          </a:xfrm>
          <a:prstGeom prst="rect">
            <a:avLst/>
          </a:prstGeom>
          <a:noFill/>
          <a:ln w="9525">
            <a:noFill/>
            <a:miter lim="800000"/>
            <a:headEnd/>
            <a:tailEnd/>
          </a:ln>
          <a:effectLst/>
        </p:spPr>
        <p:txBody>
          <a:bodyPr vert="horz" wrap="square" lIns="92924" tIns="46461" rIns="92924" bIns="46461" numCol="1" anchor="b" anchorCtr="0" compatLnSpc="1">
            <a:prstTxWarp prst="textNoShape">
              <a:avLst/>
            </a:prstTxWarp>
          </a:bodyPr>
          <a:lstStyle>
            <a:lvl1pPr algn="r" defTabSz="929627">
              <a:defRPr sz="1200">
                <a:ea typeface="+mn-ea"/>
              </a:defRPr>
            </a:lvl1pPr>
          </a:lstStyle>
          <a:p>
            <a:pPr>
              <a:defRPr/>
            </a:pPr>
            <a:fld id="{68A0D3E0-A04F-4DA9-AF25-57111EF6CBCD}" type="slidenum">
              <a:rPr lang="en-US"/>
              <a:pPr>
                <a:defRPr/>
              </a:pPr>
              <a:t>‹#›</a:t>
            </a:fld>
            <a:endParaRPr lang="en-US"/>
          </a:p>
        </p:txBody>
      </p:sp>
    </p:spTree>
    <p:extLst>
      <p:ext uri="{BB962C8B-B14F-4D97-AF65-F5344CB8AC3E}">
        <p14:creationId xmlns:p14="http://schemas.microsoft.com/office/powerpoint/2010/main" val="2718430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8A0D3E0-A04F-4DA9-AF25-57111EF6CBCD}"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3FFDCD-0D9B-4D65-B782-EC5426CC1CFF}" type="slidenum">
              <a:rPr lang="en-US"/>
              <a:pPr>
                <a:defRPr/>
              </a:pPr>
              <a:t>27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31650" y="4410392"/>
            <a:ext cx="5121701" cy="417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6D93A97-FF9C-452B-89FF-D99A1C05C98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EABAAA9-B74D-40DB-A7AE-7F7BAD47FA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7488" y="119063"/>
            <a:ext cx="2152650" cy="5835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538" y="119063"/>
            <a:ext cx="6305550" cy="5835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17744DB-E066-4C4F-9066-128A74EBAE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538" y="119063"/>
            <a:ext cx="7948612" cy="3968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23863" y="1493838"/>
            <a:ext cx="4071937"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23863" y="3800475"/>
            <a:ext cx="4071937"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FA6D4703-3A12-46E4-8928-3D998B469D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8" y="119063"/>
            <a:ext cx="7948612" cy="396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3863" y="1493838"/>
            <a:ext cx="4071937" cy="446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26290B17-AFA9-4774-82BE-6ECB1745284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8" y="119063"/>
            <a:ext cx="7948612" cy="396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3863" y="1493838"/>
            <a:ext cx="4071937" cy="4460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71938"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00475"/>
            <a:ext cx="4071938"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9B409B64-766B-4F98-A8EF-DF3CE04A71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428DD8-5088-435B-B31D-5C7EC9DBFF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8211E9-DED5-4556-98F8-9E54F527D5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3863" y="1493838"/>
            <a:ext cx="4071937"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71938" cy="4460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95CA05E-D650-4664-92C9-910602034E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0B9C98B-510A-403C-8E16-AE2567762C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00550FC-1A26-463A-8C71-E6C79AB8E0B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12099C8A-BD48-41BA-A51D-DE99871ABB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7915A9-C85C-4182-B9BC-AB3AB8B902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012DD0D-07F8-4518-A82E-F3A55C1E85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3" descr="LaunchAUG07 180"/>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6513" y="0"/>
            <a:ext cx="9180513" cy="6881813"/>
          </a:xfrm>
          <a:prstGeom prst="rect">
            <a:avLst/>
          </a:prstGeom>
          <a:noFill/>
          <a:ln w="9525">
            <a:noFill/>
            <a:miter lim="800000"/>
            <a:headEnd/>
            <a:tailEnd/>
          </a:ln>
        </p:spPr>
      </p:pic>
      <p:sp>
        <p:nvSpPr>
          <p:cNvPr id="2051" name="Rectangle 2"/>
          <p:cNvSpPr>
            <a:spLocks noGrp="1" noChangeArrowheads="1"/>
          </p:cNvSpPr>
          <p:nvPr>
            <p:ph type="title"/>
          </p:nvPr>
        </p:nvSpPr>
        <p:spPr bwMode="auto">
          <a:xfrm>
            <a:off x="109538" y="119063"/>
            <a:ext cx="7948612" cy="3968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bg1"/>
                </a:solidFill>
                <a:latin typeface="Times New Roman" pitchFamily="18" charset="0"/>
                <a:ea typeface="+mn-ea"/>
              </a:defRPr>
            </a:lvl1pPr>
          </a:lstStyle>
          <a:p>
            <a:pPr>
              <a:defRPr/>
            </a:pPr>
            <a:endParaRPr lang="en-US"/>
          </a:p>
          <a:p>
            <a:pPr>
              <a:defRPr/>
            </a:pPr>
            <a:endParaRPr lang="en-US"/>
          </a:p>
        </p:txBody>
      </p:sp>
      <p:sp>
        <p:nvSpPr>
          <p:cNvPr id="1030" name="Rectangle 6"/>
          <p:cNvSpPr>
            <a:spLocks noGrp="1" noChangeArrowheads="1"/>
          </p:cNvSpPr>
          <p:nvPr>
            <p:ph type="sldNum" sz="quarter" idx="4"/>
          </p:nvPr>
        </p:nvSpPr>
        <p:spPr bwMode="auto">
          <a:xfrm>
            <a:off x="7112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Times New Roman" pitchFamily="18" charset="0"/>
                <a:ea typeface="+mn-ea"/>
              </a:defRPr>
            </a:lvl1pPr>
          </a:lstStyle>
          <a:p>
            <a:pPr>
              <a:defRPr/>
            </a:pPr>
            <a:fld id="{E1550A86-86F6-40F9-8ED8-3C3C65AAE41B}" type="slidenum">
              <a:rPr lang="en-US"/>
              <a:pPr>
                <a:defRPr/>
              </a:pPr>
              <a:t>‹#›</a:t>
            </a:fld>
            <a:endParaRPr lang="en-US"/>
          </a:p>
        </p:txBody>
      </p:sp>
      <p:sp>
        <p:nvSpPr>
          <p:cNvPr id="2054" name="Rectangle 30"/>
          <p:cNvSpPr>
            <a:spLocks noGrp="1" noChangeArrowheads="1"/>
          </p:cNvSpPr>
          <p:nvPr>
            <p:ph type="body" idx="1"/>
          </p:nvPr>
        </p:nvSpPr>
        <p:spPr bwMode="auto">
          <a:xfrm>
            <a:off x="423863" y="1117600"/>
            <a:ext cx="8296275" cy="483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Lucida Sans" pitchFamily="34" charset="0"/>
          <a:ea typeface="ＭＳ Ｐゴシック" charset="-128"/>
        </a:defRPr>
      </a:lvl2pPr>
      <a:lvl3pPr algn="l" rtl="0" eaLnBrk="0" fontAlgn="base" hangingPunct="0">
        <a:spcBef>
          <a:spcPct val="0"/>
        </a:spcBef>
        <a:spcAft>
          <a:spcPct val="0"/>
        </a:spcAft>
        <a:defRPr sz="2000" b="1">
          <a:solidFill>
            <a:schemeClr val="bg1"/>
          </a:solidFill>
          <a:latin typeface="Lucida Sans" pitchFamily="34" charset="0"/>
          <a:ea typeface="ＭＳ Ｐゴシック" charset="-128"/>
        </a:defRPr>
      </a:lvl3pPr>
      <a:lvl4pPr algn="l" rtl="0" eaLnBrk="0" fontAlgn="base" hangingPunct="0">
        <a:spcBef>
          <a:spcPct val="0"/>
        </a:spcBef>
        <a:spcAft>
          <a:spcPct val="0"/>
        </a:spcAft>
        <a:defRPr sz="2000" b="1">
          <a:solidFill>
            <a:schemeClr val="bg1"/>
          </a:solidFill>
          <a:latin typeface="Lucida Sans" pitchFamily="34" charset="0"/>
          <a:ea typeface="ＭＳ Ｐゴシック" charset="-128"/>
        </a:defRPr>
      </a:lvl4pPr>
      <a:lvl5pPr algn="l" rtl="0" eaLnBrk="0" fontAlgn="base" hangingPunct="0">
        <a:spcBef>
          <a:spcPct val="0"/>
        </a:spcBef>
        <a:spcAft>
          <a:spcPct val="0"/>
        </a:spcAft>
        <a:defRPr sz="2000" b="1">
          <a:solidFill>
            <a:schemeClr val="bg1"/>
          </a:solidFill>
          <a:latin typeface="Lucida Sans" pitchFamily="34" charset="0"/>
          <a:ea typeface="ＭＳ Ｐゴシック" charset="-128"/>
        </a:defRPr>
      </a:lvl5pPr>
      <a:lvl6pPr marL="457200" algn="l" rtl="0" fontAlgn="base">
        <a:spcBef>
          <a:spcPct val="0"/>
        </a:spcBef>
        <a:spcAft>
          <a:spcPct val="0"/>
        </a:spcAft>
        <a:defRPr sz="2000" b="1">
          <a:solidFill>
            <a:srgbClr val="993300"/>
          </a:solidFill>
          <a:latin typeface="Lucida Sans" pitchFamily="34" charset="0"/>
          <a:ea typeface="ＭＳ Ｐゴシック" charset="-128"/>
        </a:defRPr>
      </a:lvl6pPr>
      <a:lvl7pPr marL="914400" algn="l" rtl="0" fontAlgn="base">
        <a:spcBef>
          <a:spcPct val="0"/>
        </a:spcBef>
        <a:spcAft>
          <a:spcPct val="0"/>
        </a:spcAft>
        <a:defRPr sz="2000" b="1">
          <a:solidFill>
            <a:srgbClr val="993300"/>
          </a:solidFill>
          <a:latin typeface="Lucida Sans" pitchFamily="34" charset="0"/>
          <a:ea typeface="ＭＳ Ｐゴシック" charset="-128"/>
        </a:defRPr>
      </a:lvl7pPr>
      <a:lvl8pPr marL="1371600" algn="l" rtl="0" fontAlgn="base">
        <a:spcBef>
          <a:spcPct val="0"/>
        </a:spcBef>
        <a:spcAft>
          <a:spcPct val="0"/>
        </a:spcAft>
        <a:defRPr sz="2000" b="1">
          <a:solidFill>
            <a:srgbClr val="993300"/>
          </a:solidFill>
          <a:latin typeface="Lucida Sans" pitchFamily="34" charset="0"/>
          <a:ea typeface="ＭＳ Ｐゴシック" charset="-128"/>
        </a:defRPr>
      </a:lvl8pPr>
      <a:lvl9pPr marL="1828800" algn="l" rtl="0" fontAlgn="base">
        <a:spcBef>
          <a:spcPct val="0"/>
        </a:spcBef>
        <a:spcAft>
          <a:spcPct val="0"/>
        </a:spcAft>
        <a:defRPr sz="2000" b="1">
          <a:solidFill>
            <a:srgbClr val="993300"/>
          </a:solidFill>
          <a:latin typeface="Lucida Sans" pitchFamily="34" charset="0"/>
          <a:ea typeface="ＭＳ Ｐゴシック" charset="-128"/>
        </a:defRPr>
      </a:lvl9pPr>
    </p:titleStyle>
    <p:bodyStyle>
      <a:lvl1pPr marL="342900" indent="-342900" algn="l" rtl="0" eaLnBrk="0" fontAlgn="base" hangingPunct="0">
        <a:spcBef>
          <a:spcPct val="5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30000"/>
        </a:spcBef>
        <a:spcAft>
          <a:spcPct val="0"/>
        </a:spcAft>
        <a:buChar char="–"/>
        <a:defRPr sz="2000">
          <a:solidFill>
            <a:schemeClr val="bg1"/>
          </a:solidFill>
          <a:latin typeface="+mn-lt"/>
          <a:ea typeface="+mn-ea"/>
        </a:defRPr>
      </a:lvl2pPr>
      <a:lvl3pPr marL="1143000" indent="-228600" algn="l" rtl="0" eaLnBrk="0" fontAlgn="base" hangingPunct="0">
        <a:spcBef>
          <a:spcPct val="20000"/>
        </a:spcBef>
        <a:spcAft>
          <a:spcPct val="0"/>
        </a:spcAft>
        <a:buChar char="•"/>
        <a:defRPr>
          <a:solidFill>
            <a:schemeClr val="bg1"/>
          </a:solidFill>
          <a:latin typeface="+mn-lt"/>
          <a:ea typeface="+mn-ea"/>
        </a:defRPr>
      </a:lvl3pPr>
      <a:lvl4pPr marL="1600200" indent="-228600" algn="l" rtl="0" eaLnBrk="0" fontAlgn="base" hangingPunct="0">
        <a:spcBef>
          <a:spcPct val="20000"/>
        </a:spcBef>
        <a:spcAft>
          <a:spcPct val="0"/>
        </a:spcAft>
        <a:buChar char="–"/>
        <a:defRPr sz="1600">
          <a:solidFill>
            <a:schemeClr val="bg1"/>
          </a:solidFill>
          <a:latin typeface="+mn-lt"/>
          <a:ea typeface="+mn-ea"/>
        </a:defRPr>
      </a:lvl4pPr>
      <a:lvl5pPr marL="2057400" indent="-228600" algn="l" rtl="0" eaLnBrk="0" fontAlgn="base" hangingPunct="0">
        <a:spcBef>
          <a:spcPct val="20000"/>
        </a:spcBef>
        <a:spcAft>
          <a:spcPct val="0"/>
        </a:spcAft>
        <a:buChar char="»"/>
        <a:defRPr sz="1600">
          <a:solidFill>
            <a:schemeClr val="bg1"/>
          </a:solidFill>
          <a:latin typeface="+mn-lt"/>
          <a:ea typeface="+mn-ea"/>
        </a:defRPr>
      </a:lvl5pPr>
      <a:lvl6pPr marL="2514600" indent="-228600" algn="l" rtl="0" fontAlgn="base">
        <a:spcBef>
          <a:spcPct val="20000"/>
        </a:spcBef>
        <a:spcAft>
          <a:spcPct val="0"/>
        </a:spcAft>
        <a:buChar char="»"/>
        <a:defRPr sz="1600">
          <a:solidFill>
            <a:srgbClr val="003366"/>
          </a:solidFill>
          <a:latin typeface="+mn-lt"/>
          <a:ea typeface="+mn-ea"/>
        </a:defRPr>
      </a:lvl6pPr>
      <a:lvl7pPr marL="2971800" indent="-228600" algn="l" rtl="0" fontAlgn="base">
        <a:spcBef>
          <a:spcPct val="20000"/>
        </a:spcBef>
        <a:spcAft>
          <a:spcPct val="0"/>
        </a:spcAft>
        <a:buChar char="»"/>
        <a:defRPr sz="1600">
          <a:solidFill>
            <a:srgbClr val="003366"/>
          </a:solidFill>
          <a:latin typeface="+mn-lt"/>
          <a:ea typeface="+mn-ea"/>
        </a:defRPr>
      </a:lvl7pPr>
      <a:lvl8pPr marL="3429000" indent="-228600" algn="l" rtl="0" fontAlgn="base">
        <a:spcBef>
          <a:spcPct val="20000"/>
        </a:spcBef>
        <a:spcAft>
          <a:spcPct val="0"/>
        </a:spcAft>
        <a:buChar char="»"/>
        <a:defRPr sz="1600">
          <a:solidFill>
            <a:srgbClr val="003366"/>
          </a:solidFill>
          <a:latin typeface="+mn-lt"/>
          <a:ea typeface="+mn-ea"/>
        </a:defRPr>
      </a:lvl8pPr>
      <a:lvl9pPr marL="3886200" indent="-228600" algn="l" rtl="0" fontAlgn="base">
        <a:spcBef>
          <a:spcPct val="20000"/>
        </a:spcBef>
        <a:spcAft>
          <a:spcPct val="0"/>
        </a:spcAft>
        <a:buChar char="»"/>
        <a:defRPr sz="1600">
          <a:solidFill>
            <a:srgbClr val="00336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Rosetta/MIDAS AFM/MFM</a:t>
            </a:r>
            <a:endParaRPr lang="en-US" dirty="0"/>
          </a:p>
        </p:txBody>
      </p:sp>
      <p:sp>
        <p:nvSpPr>
          <p:cNvPr id="2" name="Date Placeholder 1"/>
          <p:cNvSpPr>
            <a:spLocks noGrp="1"/>
          </p:cNvSpPr>
          <p:nvPr>
            <p:ph type="dt" sz="half" idx="10"/>
          </p:nvPr>
        </p:nvSpPr>
        <p:spPr/>
        <p:txBody>
          <a:bodyPr/>
          <a:lstStyle/>
          <a:p>
            <a:pPr>
              <a:defRPr/>
            </a:pPr>
            <a:endParaRPr lang="en-US" smtClean="0"/>
          </a:p>
          <a:p>
            <a:pPr>
              <a:defRPr/>
            </a:pPr>
            <a:endParaRPr lang="en-US"/>
          </a:p>
        </p:txBody>
      </p:sp>
      <p:sp>
        <p:nvSpPr>
          <p:cNvPr id="3" name="Slide Number Placeholder 2"/>
          <p:cNvSpPr>
            <a:spLocks noGrp="1"/>
          </p:cNvSpPr>
          <p:nvPr>
            <p:ph type="sldNum" sz="quarter" idx="11"/>
          </p:nvPr>
        </p:nvSpPr>
        <p:spPr/>
        <p:txBody>
          <a:bodyPr/>
          <a:lstStyle/>
          <a:p>
            <a:pPr>
              <a:defRPr/>
            </a:pPr>
            <a:fld id="{12099C8A-BD48-41BA-A51D-DE99871ABB81}" type="slidenum">
              <a:rPr lang="en-US" smtClean="0"/>
              <a:pPr>
                <a:defRPr/>
              </a:pPr>
              <a:t>1</a:t>
            </a:fld>
            <a:endParaRPr lang="en-US"/>
          </a:p>
        </p:txBody>
      </p:sp>
      <p:pic>
        <p:nvPicPr>
          <p:cNvPr id="20483" name="Picture 3" descr="C:\Users\mhecht\Desktop\MIDAS Review\RO-A-MIDAS-3-AST2-LUTE-V1.0\DOCUMENT\MID_SSRV_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1746249"/>
            <a:ext cx="3165365"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sers\mhecht\Desktop\MIDAS Review\RO-A-MIDAS-3-AST2-LUTE-V1.0\DOCUMENT\MID_SSRV_0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4631" y="4408742"/>
            <a:ext cx="2611437" cy="2019044"/>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mhecht\Desktop\MIDAS Review\RO-A-MIDAS-3-AST2-LUTE-V1.0\DOCUMENT\MID_SSRV_0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15" y="802316"/>
            <a:ext cx="3590036" cy="245414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Users\mhecht\Desktop\MIDAS Review\RO-A-MIDAS-3-AST2-LUTE-V1.0\DOCUMENT\MID_SSRV_0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485" y="3421061"/>
            <a:ext cx="3038896" cy="29940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06106" y="101262"/>
            <a:ext cx="4572000" cy="738664"/>
          </a:xfrm>
          <a:prstGeom prst="rect">
            <a:avLst/>
          </a:prstGeom>
        </p:spPr>
        <p:txBody>
          <a:bodyPr>
            <a:spAutoFit/>
          </a:bodyPr>
          <a:lstStyle/>
          <a:p>
            <a:r>
              <a:rPr lang="en-US" sz="1400" b="1" dirty="0">
                <a:solidFill>
                  <a:schemeClr val="bg1"/>
                </a:solidFill>
              </a:rPr>
              <a:t>MIDAS – THE MICRO-IMAGING DUST ANALYSIS </a:t>
            </a:r>
            <a:r>
              <a:rPr lang="en-US" sz="1400" b="1" dirty="0" smtClean="0">
                <a:solidFill>
                  <a:schemeClr val="bg1"/>
                </a:solidFill>
              </a:rPr>
              <a:t>SYSTEM FOR </a:t>
            </a:r>
            <a:r>
              <a:rPr lang="en-US" sz="1400" b="1" dirty="0">
                <a:solidFill>
                  <a:schemeClr val="bg1"/>
                </a:solidFill>
              </a:rPr>
              <a:t>THE ROSETTA MISSION</a:t>
            </a:r>
          </a:p>
          <a:p>
            <a:r>
              <a:rPr lang="en-US" sz="1400" dirty="0">
                <a:solidFill>
                  <a:schemeClr val="bg1"/>
                </a:solidFill>
              </a:rPr>
              <a:t>W. </a:t>
            </a:r>
            <a:r>
              <a:rPr lang="en-US" sz="1400" dirty="0" err="1" smtClean="0">
                <a:solidFill>
                  <a:schemeClr val="bg1"/>
                </a:solidFill>
              </a:rPr>
              <a:t>Riedler</a:t>
            </a:r>
            <a:r>
              <a:rPr lang="en-US" sz="1400" dirty="0" smtClean="0">
                <a:solidFill>
                  <a:schemeClr val="bg1"/>
                </a:solidFill>
              </a:rPr>
              <a:t> et al., </a:t>
            </a:r>
            <a:r>
              <a:rPr lang="en-US" sz="1400" dirty="0">
                <a:solidFill>
                  <a:schemeClr val="bg1"/>
                </a:solidFill>
              </a:rPr>
              <a:t>Space </a:t>
            </a:r>
            <a:r>
              <a:rPr lang="en-US" sz="1400" dirty="0" smtClean="0">
                <a:solidFill>
                  <a:schemeClr val="bg1"/>
                </a:solidFill>
              </a:rPr>
              <a:t>Sci. Revs. </a:t>
            </a:r>
            <a:r>
              <a:rPr lang="en-US" sz="1400" dirty="0">
                <a:solidFill>
                  <a:schemeClr val="bg1"/>
                </a:solidFill>
              </a:rPr>
              <a:t>(2007) 128: 869–904</a:t>
            </a:r>
          </a:p>
        </p:txBody>
      </p:sp>
    </p:spTree>
    <p:extLst>
      <p:ext uri="{BB962C8B-B14F-4D97-AF65-F5344CB8AC3E}">
        <p14:creationId xmlns:p14="http://schemas.microsoft.com/office/powerpoint/2010/main" val="131830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Document: Coordinate System</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This is a very helpful document, </a:t>
            </a:r>
            <a:br>
              <a:rPr lang="en-US" dirty="0" smtClean="0"/>
            </a:br>
            <a:r>
              <a:rPr lang="en-US" dirty="0" smtClean="0"/>
              <a:t>needing only a few improvements:</a:t>
            </a:r>
          </a:p>
          <a:p>
            <a:r>
              <a:rPr lang="en-US" dirty="0"/>
              <a:t>The term “row” is used a </a:t>
            </a:r>
            <a:r>
              <a:rPr lang="en-US" dirty="0" smtClean="0"/>
              <a:t>number</a:t>
            </a:r>
            <a:br>
              <a:rPr lang="en-US" dirty="0" smtClean="0"/>
            </a:br>
            <a:r>
              <a:rPr lang="en-US" dirty="0" smtClean="0"/>
              <a:t> </a:t>
            </a:r>
            <a:r>
              <a:rPr lang="en-US" dirty="0"/>
              <a:t>of times, </a:t>
            </a:r>
            <a:r>
              <a:rPr lang="en-US" dirty="0" smtClean="0"/>
              <a:t>but </a:t>
            </a:r>
            <a:r>
              <a:rPr lang="en-US" dirty="0"/>
              <a:t>is not defined</a:t>
            </a:r>
          </a:p>
          <a:p>
            <a:r>
              <a:rPr lang="en-US" dirty="0"/>
              <a:t>Figure 3 (if I understand it) is so badly out of scale as to be deceptive. I suggest that instead of showing a full disk with oversized facets, simply show a small segment of arc with a realistic radius of curvature. </a:t>
            </a:r>
          </a:p>
          <a:p>
            <a:r>
              <a:rPr lang="en-US" dirty="0"/>
              <a:t>There are still TBDs and TBCs in the definition of the AFM Reference frame</a:t>
            </a:r>
          </a:p>
          <a:p>
            <a:r>
              <a:rPr lang="en-US" dirty="0"/>
              <a:t>It is stated that the reference position of the encoder corresponds to the center position of facet #1. Is this a good choice given that the reference position corresponds to the origin of the scan (e.g. a scan taken at the reference is in the upper right quadrant</a:t>
            </a:r>
            <a:r>
              <a:rPr lang="en-US" dirty="0" smtClean="0"/>
              <a:t>)?</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8211E9-DED5-4556-98F8-9E54F527D591}" type="slidenum">
              <a:rPr lang="en-US" smtClean="0"/>
              <a:pPr>
                <a:defRPr/>
              </a:pPr>
              <a:t>10</a:t>
            </a:fld>
            <a:endParaRPr lang="en-US"/>
          </a:p>
        </p:txBody>
      </p:sp>
      <p:pic>
        <p:nvPicPr>
          <p:cNvPr id="8" name="Picture 7" descr="C:\Users\mhecht\Desktop\MIDAS Review\RO-A-MIDAS-3-AST2-LUTE-V1.0\DOCUMENT\MID_COOR_003.PNG"/>
          <p:cNvPicPr/>
          <p:nvPr/>
        </p:nvPicPr>
        <p:blipFill>
          <a:blip r:embed="rId2">
            <a:extLst>
              <a:ext uri="{28A0092B-C50C-407E-A947-70E740481C1C}">
                <a14:useLocalDpi xmlns:a14="http://schemas.microsoft.com/office/drawing/2010/main" val="0"/>
              </a:ext>
            </a:extLst>
          </a:blip>
          <a:srcRect/>
          <a:stretch>
            <a:fillRect/>
          </a:stretch>
        </p:blipFill>
        <p:spPr bwMode="auto">
          <a:xfrm>
            <a:off x="5795158" y="0"/>
            <a:ext cx="3348842" cy="2515983"/>
          </a:xfrm>
          <a:prstGeom prst="rect">
            <a:avLst/>
          </a:prstGeom>
          <a:noFill/>
          <a:ln>
            <a:noFill/>
          </a:ln>
        </p:spPr>
      </p:pic>
      <p:sp>
        <p:nvSpPr>
          <p:cNvPr id="9" name="TextBox 8"/>
          <p:cNvSpPr txBox="1"/>
          <p:nvPr/>
        </p:nvSpPr>
        <p:spPr>
          <a:xfrm>
            <a:off x="8060568" y="1989853"/>
            <a:ext cx="902811" cy="461665"/>
          </a:xfrm>
          <a:prstGeom prst="rect">
            <a:avLst/>
          </a:prstGeom>
          <a:noFill/>
        </p:spPr>
        <p:txBody>
          <a:bodyPr wrap="none" rtlCol="0">
            <a:spAutoFit/>
          </a:bodyPr>
          <a:lstStyle/>
          <a:p>
            <a:r>
              <a:rPr lang="en-US" dirty="0" smtClean="0"/>
              <a:t>Fig. 3</a:t>
            </a:r>
            <a:endParaRPr lang="en-US" dirty="0"/>
          </a:p>
        </p:txBody>
      </p:sp>
    </p:spTree>
    <p:extLst>
      <p:ext uri="{BB962C8B-B14F-4D97-AF65-F5344CB8AC3E}">
        <p14:creationId xmlns:p14="http://schemas.microsoft.com/office/powerpoint/2010/main" val="1898349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User Manual</a:t>
            </a:r>
            <a:endParaRPr lang="en-US" dirty="0"/>
          </a:p>
        </p:txBody>
      </p:sp>
      <p:sp>
        <p:nvSpPr>
          <p:cNvPr id="3" name="Content Placeholder 2"/>
          <p:cNvSpPr>
            <a:spLocks noGrp="1"/>
          </p:cNvSpPr>
          <p:nvPr>
            <p:ph idx="1"/>
          </p:nvPr>
        </p:nvSpPr>
        <p:spPr/>
        <p:txBody>
          <a:bodyPr/>
          <a:lstStyle/>
          <a:p>
            <a:r>
              <a:rPr lang="en-US" dirty="0" smtClean="0">
                <a:latin typeface="Cambria" pitchFamily="18" charset="0"/>
              </a:rPr>
              <a:t>Very </a:t>
            </a:r>
            <a:r>
              <a:rPr lang="en-US" dirty="0">
                <a:latin typeface="Cambria" pitchFamily="18" charset="0"/>
              </a:rPr>
              <a:t>useful, though not always well tied to the dataset formats.</a:t>
            </a:r>
          </a:p>
          <a:p>
            <a:r>
              <a:rPr lang="en-US" dirty="0" smtClean="0">
                <a:latin typeface="Cambria" pitchFamily="18" charset="0"/>
              </a:rPr>
              <a:t>Repeatedly </a:t>
            </a:r>
            <a:r>
              <a:rPr lang="en-US" dirty="0">
                <a:latin typeface="Cambria" pitchFamily="18" charset="0"/>
              </a:rPr>
              <a:t>refers to “silicon” damping material, where silicone is clearly intended</a:t>
            </a:r>
          </a:p>
          <a:p>
            <a:endParaRPr lang="en-US" dirty="0">
              <a:latin typeface="Cambria" pitchFamily="18" charset="0"/>
            </a:endParaRP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11</a:t>
            </a:fld>
            <a:endParaRPr lang="en-US"/>
          </a:p>
        </p:txBody>
      </p:sp>
    </p:spTree>
    <p:extLst>
      <p:ext uri="{BB962C8B-B14F-4D97-AF65-F5344CB8AC3E}">
        <p14:creationId xmlns:p14="http://schemas.microsoft.com/office/powerpoint/2010/main" val="1897142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ICD (General comments)</a:t>
            </a:r>
            <a:endParaRPr lang="en-US" dirty="0"/>
          </a:p>
        </p:txBody>
      </p:sp>
      <p:sp>
        <p:nvSpPr>
          <p:cNvPr id="3" name="Content Placeholder 2"/>
          <p:cNvSpPr>
            <a:spLocks noGrp="1"/>
          </p:cNvSpPr>
          <p:nvPr>
            <p:ph idx="1"/>
          </p:nvPr>
        </p:nvSpPr>
        <p:spPr>
          <a:xfrm>
            <a:off x="423862" y="831273"/>
            <a:ext cx="8296275" cy="5427023"/>
          </a:xfrm>
        </p:spPr>
        <p:txBody>
          <a:bodyPr>
            <a:normAutofit fontScale="70000" lnSpcReduction="20000"/>
          </a:bodyPr>
          <a:lstStyle/>
          <a:p>
            <a:pPr lvl="0"/>
            <a:r>
              <a:rPr lang="en-US" dirty="0" smtClean="0">
                <a:latin typeface="Cambria" pitchFamily="18" charset="0"/>
                <a:cs typeface="Times New Roman" pitchFamily="18" charset="0"/>
              </a:rPr>
              <a:t>Scans </a:t>
            </a:r>
            <a:r>
              <a:rPr lang="en-US" dirty="0">
                <a:latin typeface="Cambria" pitchFamily="18" charset="0"/>
                <a:cs typeface="Times New Roman" pitchFamily="18" charset="0"/>
              </a:rPr>
              <a:t>are grouped into “observations.” The total information set for a given scan is thus contained in a set of files with: A prefix (HK_, IMG_, etc.); an observation designator (reflecting start and stop times); a scan number; and a suffix (reflecting extra information such as Channel ID). The most important are the IMG file, the HK files, and their corresponding label files. While this is implied in ICD Section 3.1.5 (File Naming Conventions), it should be clarified specifically at the start of the document..</a:t>
            </a:r>
          </a:p>
          <a:p>
            <a:pPr lvl="0"/>
            <a:r>
              <a:rPr lang="en-US" dirty="0" smtClean="0">
                <a:latin typeface="Cambria" pitchFamily="18" charset="0"/>
                <a:cs typeface="Times New Roman" pitchFamily="18" charset="0"/>
              </a:rPr>
              <a:t>There </a:t>
            </a:r>
            <a:r>
              <a:rPr lang="en-US" dirty="0">
                <a:latin typeface="Cambria" pitchFamily="18" charset="0"/>
                <a:cs typeface="Times New Roman" pitchFamily="18" charset="0"/>
              </a:rPr>
              <a:t>is a general lack of narrative information. Much of the essential information is contained in PDS OBJECT descriptions, which are often generic, such as “Textual description of the event.” In that example, it would be useful to know what type of events might be captured in these records.</a:t>
            </a:r>
          </a:p>
          <a:p>
            <a:pPr lvl="0"/>
            <a:r>
              <a:rPr lang="en-US" dirty="0">
                <a:latin typeface="Cambria" pitchFamily="18" charset="0"/>
                <a:cs typeface="Times New Roman" pitchFamily="18" charset="0"/>
              </a:rPr>
              <a:t>The filename contains a “sequence number,” and there are otherwise identical filenames with successive sequence numbers. Apparently a single “observation” can contain multiple successive scans. This needs documentation. </a:t>
            </a:r>
          </a:p>
          <a:p>
            <a:pPr lvl="0"/>
            <a:r>
              <a:rPr lang="en-US" dirty="0">
                <a:latin typeface="Cambria" pitchFamily="18" charset="0"/>
                <a:cs typeface="Times New Roman" pitchFamily="18" charset="0"/>
              </a:rPr>
              <a:t>The authors seem to assume that users will use the IDL software alone. This software appears to collate and link the disparate information that makes up the context of the scan. It is strongly recommended that the documentation be adequate for users of other software to reconstruct the same information.</a:t>
            </a:r>
          </a:p>
          <a:p>
            <a:pPr lvl="0"/>
            <a:r>
              <a:rPr lang="en-US" dirty="0">
                <a:latin typeface="Cambria" pitchFamily="18" charset="0"/>
                <a:cs typeface="Times New Roman" pitchFamily="18" charset="0"/>
              </a:rPr>
              <a:t>The use of the term “target” to refer to the substrate or coupon being imaged is ubiquitous. Unfortunately, it is also used to refer to the astronomical object under study (in TARGET.CAT, for example). It may be desirable to resolve this conflict</a:t>
            </a:r>
            <a:r>
              <a:rPr lang="en-US" dirty="0" smtClean="0">
                <a:latin typeface="Cambria" pitchFamily="18" charset="0"/>
                <a:cs typeface="Times New Roman" pitchFamily="18" charset="0"/>
              </a:rPr>
              <a:t>.</a:t>
            </a:r>
            <a:endParaRPr lang="en-US" dirty="0">
              <a:latin typeface="Cambria" pitchFamily="18" charset="0"/>
              <a:cs typeface="Times New Roman" pitchFamily="18" charset="0"/>
            </a:endParaRP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12</a:t>
            </a:fld>
            <a:endParaRPr lang="en-US"/>
          </a:p>
        </p:txBody>
      </p:sp>
    </p:spTree>
    <p:extLst>
      <p:ext uri="{BB962C8B-B14F-4D97-AF65-F5344CB8AC3E}">
        <p14:creationId xmlns:p14="http://schemas.microsoft.com/office/powerpoint/2010/main" val="92265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a:t>
            </a:r>
            <a:r>
              <a:rPr lang="en-US" dirty="0"/>
              <a:t>Section 2.4 (Overview of Data Products)</a:t>
            </a:r>
          </a:p>
        </p:txBody>
      </p:sp>
      <p:sp>
        <p:nvSpPr>
          <p:cNvPr id="3" name="Content Placeholder 2"/>
          <p:cNvSpPr>
            <a:spLocks noGrp="1"/>
          </p:cNvSpPr>
          <p:nvPr>
            <p:ph idx="1"/>
          </p:nvPr>
        </p:nvSpPr>
        <p:spPr/>
        <p:txBody>
          <a:bodyPr>
            <a:normAutofit fontScale="70000" lnSpcReduction="20000"/>
          </a:bodyPr>
          <a:lstStyle/>
          <a:p>
            <a:r>
              <a:rPr lang="en-US" b="1" dirty="0">
                <a:latin typeface="Cambria" pitchFamily="18" charset="0"/>
              </a:rPr>
              <a:t>Single Point Approach Data</a:t>
            </a:r>
            <a:r>
              <a:rPr lang="en-US" dirty="0">
                <a:latin typeface="Cambria" pitchFamily="18" charset="0"/>
              </a:rPr>
              <a:t> seems to describe a line scan rather than an approach. I can see how it might be applied to an approach, but this should be made explicit.</a:t>
            </a:r>
          </a:p>
          <a:p>
            <a:r>
              <a:rPr lang="en-US" b="1" dirty="0">
                <a:latin typeface="Cambria" pitchFamily="18" charset="0"/>
              </a:rPr>
              <a:t>Image Scan Data</a:t>
            </a:r>
            <a:r>
              <a:rPr lang="en-US" dirty="0">
                <a:latin typeface="Cambria" pitchFamily="18" charset="0"/>
              </a:rPr>
              <a:t> description is inadequate, considering that this is the primary data product. </a:t>
            </a:r>
            <a:r>
              <a:rPr lang="en-US" dirty="0" smtClean="0">
                <a:latin typeface="Cambria" pitchFamily="18" charset="0"/>
              </a:rPr>
              <a:t>For one thing, there </a:t>
            </a:r>
            <a:r>
              <a:rPr lang="en-US" dirty="0">
                <a:latin typeface="Cambria" pitchFamily="18" charset="0"/>
              </a:rPr>
              <a:t>is no discussion of scan algorithms. Like a typewriter, an AFM scan must return to the start of every line (though some scan in a serpentine fashion). Typically data is collected during the return scan and interleaved “forward” and “backwards” images are acquired. If not, it is useful to indicate whether the data in the IMG file represents forward or backward. Also, as a result of the scan pattern and the possible need to stabilize the mechanism before beginning a new scan, either “scan speed” does not represent the actual time between data points, or else the product of scan speed and number of points does not equal the scan duration. This also should be documented.</a:t>
            </a:r>
          </a:p>
          <a:p>
            <a:r>
              <a:rPr lang="en-US" b="1" dirty="0">
                <a:latin typeface="Cambria" pitchFamily="18" charset="0"/>
              </a:rPr>
              <a:t>Target Utilization History Data: </a:t>
            </a:r>
            <a:r>
              <a:rPr lang="en-US" dirty="0">
                <a:latin typeface="Cambria" pitchFamily="18" charset="0"/>
              </a:rPr>
              <a:t> It is stated that each target is subdivided into 16 addressable segments, but doesn’t indicate the geometry of this subdivision (a figure would be helpful).</a:t>
            </a:r>
          </a:p>
          <a:p>
            <a:r>
              <a:rPr lang="en-US" b="1" dirty="0">
                <a:latin typeface="Cambria" pitchFamily="18" charset="0"/>
              </a:rPr>
              <a:t>Software</a:t>
            </a:r>
            <a:r>
              <a:rPr lang="en-US" dirty="0">
                <a:latin typeface="Cambria" pitchFamily="18" charset="0"/>
              </a:rPr>
              <a:t> (2.4.6) describes archiving of IDL-based routines in the PDS, which seems contrary to my understanding of PDS policy, as least how it was implemented for the Phoenix mission (with respect to </a:t>
            </a:r>
            <a:r>
              <a:rPr lang="en-US" dirty="0" err="1">
                <a:latin typeface="Cambria" pitchFamily="18" charset="0"/>
              </a:rPr>
              <a:t>Matlab</a:t>
            </a:r>
            <a:r>
              <a:rPr lang="en-US" dirty="0">
                <a:latin typeface="Cambria" pitchFamily="18" charset="0"/>
              </a:rPr>
              <a:t>-based routines). It was explained at the time that there is no guarantee that these routines will continue to operate as the closed-source environment evolves</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13</a:t>
            </a:fld>
            <a:endParaRPr lang="en-US"/>
          </a:p>
        </p:txBody>
      </p:sp>
    </p:spTree>
    <p:extLst>
      <p:ext uri="{BB962C8B-B14F-4D97-AF65-F5344CB8AC3E}">
        <p14:creationId xmlns:p14="http://schemas.microsoft.com/office/powerpoint/2010/main" val="209926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a:t>
            </a:r>
            <a:r>
              <a:rPr lang="en-US" dirty="0"/>
              <a:t>Section 3.2.4 (Other Applicable Standards)</a:t>
            </a:r>
          </a:p>
        </p:txBody>
      </p:sp>
      <p:sp>
        <p:nvSpPr>
          <p:cNvPr id="3" name="Content Placeholder 2"/>
          <p:cNvSpPr>
            <a:spLocks noGrp="1"/>
          </p:cNvSpPr>
          <p:nvPr>
            <p:ph idx="1"/>
          </p:nvPr>
        </p:nvSpPr>
        <p:spPr/>
        <p:txBody>
          <a:bodyPr/>
          <a:lstStyle/>
          <a:p>
            <a:r>
              <a:rPr lang="en-US" dirty="0">
                <a:latin typeface="Cambria" pitchFamily="18" charset="0"/>
              </a:rPr>
              <a:t>Oddly, this is where the description of the IMG format is found.  It should be placed in a more appropriate Section.</a:t>
            </a:r>
          </a:p>
          <a:p>
            <a:r>
              <a:rPr lang="en-US" dirty="0">
                <a:latin typeface="Cambria" pitchFamily="18" charset="0"/>
              </a:rPr>
              <a:t>The IMG format includes several optional header items, among them “current,” which defines the tunneling current – a parameter inapplicable to an AFM. Extraneous parameters such as this should be removed from the description if they are not part of the MIDAS dataset, or at least prefaced by an indication that they are part of the SPIP standard but not used here.</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14</a:t>
            </a:fld>
            <a:endParaRPr lang="en-US"/>
          </a:p>
        </p:txBody>
      </p:sp>
    </p:spTree>
    <p:extLst>
      <p:ext uri="{BB962C8B-B14F-4D97-AF65-F5344CB8AC3E}">
        <p14:creationId xmlns:p14="http://schemas.microsoft.com/office/powerpoint/2010/main" val="3596388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ICD </a:t>
            </a:r>
            <a:r>
              <a:rPr lang="en-US" dirty="0"/>
              <a:t>Section 3.4.2.2 (Calibration Directory)</a:t>
            </a:r>
          </a:p>
        </p:txBody>
      </p:sp>
      <p:sp>
        <p:nvSpPr>
          <p:cNvPr id="3" name="Content Placeholder 2"/>
          <p:cNvSpPr>
            <a:spLocks noGrp="1"/>
          </p:cNvSpPr>
          <p:nvPr>
            <p:ph idx="1"/>
          </p:nvPr>
        </p:nvSpPr>
        <p:spPr/>
        <p:txBody>
          <a:bodyPr>
            <a:normAutofit fontScale="92500"/>
          </a:bodyPr>
          <a:lstStyle/>
          <a:p>
            <a:r>
              <a:rPr lang="en-US" dirty="0">
                <a:latin typeface="Cambria" pitchFamily="18" charset="0"/>
              </a:rPr>
              <a:t>Here, description and offsets are listed but there is not description of the governing equation, hence the sign of the offset is unclear. It can be inferred that “value = data*calibration factor + offset,” but this should be explicit.</a:t>
            </a:r>
          </a:p>
          <a:p>
            <a:r>
              <a:rPr lang="en-US" dirty="0">
                <a:latin typeface="Cambria" pitchFamily="18" charset="0"/>
              </a:rPr>
              <a:t>Within the “description” column are (presumably) parenthetical ranges, but this is not indicated in the column header.</a:t>
            </a:r>
          </a:p>
          <a:p>
            <a:r>
              <a:rPr lang="en-US" dirty="0">
                <a:latin typeface="Cambria" pitchFamily="18" charset="0"/>
              </a:rPr>
              <a:t>Many calibration values don’t indicate data type (real, integer, etc.) or number of bits. This is presumably in the corresponding detailed descriptions, but a prose description would be appropriate as well since the data word type does not necessarily reflect the content (e.g. a 16-bit unsigned value may only have 12 bits of useful information).</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15</a:t>
            </a:fld>
            <a:endParaRPr lang="en-US"/>
          </a:p>
        </p:txBody>
      </p:sp>
    </p:spTree>
    <p:extLst>
      <p:ext uri="{BB962C8B-B14F-4D97-AF65-F5344CB8AC3E}">
        <p14:creationId xmlns:p14="http://schemas.microsoft.com/office/powerpoint/2010/main" val="193036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8" y="117446"/>
            <a:ext cx="7948612" cy="400110"/>
          </a:xfrm>
        </p:spPr>
        <p:txBody>
          <a:bodyPr/>
          <a:lstStyle/>
          <a:p>
            <a:pPr lvl="0"/>
            <a:r>
              <a:rPr lang="en-US" dirty="0"/>
              <a:t>IMG </a:t>
            </a:r>
            <a:r>
              <a:rPr lang="en-US" dirty="0" smtClean="0"/>
              <a:t>files (1 of 3)</a:t>
            </a:r>
            <a:endParaRPr lang="en-US" dirty="0"/>
          </a:p>
        </p:txBody>
      </p:sp>
      <p:sp>
        <p:nvSpPr>
          <p:cNvPr id="3" name="Content Placeholder 2"/>
          <p:cNvSpPr>
            <a:spLocks noGrp="1"/>
          </p:cNvSpPr>
          <p:nvPr>
            <p:ph idx="1"/>
          </p:nvPr>
        </p:nvSpPr>
        <p:spPr/>
        <p:txBody>
          <a:bodyPr/>
          <a:lstStyle/>
          <a:p>
            <a:pPr lvl="1"/>
            <a:r>
              <a:rPr lang="en-US" dirty="0">
                <a:latin typeface="Cambria" pitchFamily="18" charset="0"/>
              </a:rPr>
              <a:t>The format has been chosen to conform to the proprietary SPIP data analysis program popular in the scanned probe community. However, the file description in the ICD is inadequate for users to develop their own code to read it. I was able to do so, somewhat by trial and error, determining the following:</a:t>
            </a:r>
          </a:p>
          <a:p>
            <a:pPr lvl="2"/>
            <a:r>
              <a:rPr lang="en-US" dirty="0">
                <a:latin typeface="Cambria" pitchFamily="18" charset="0"/>
              </a:rPr>
              <a:t>Keywords are in the format “name=value,” one per line, with a space preceding and following the “=,”and with the value followed immediately by a &lt;CR/LF&gt;</a:t>
            </a:r>
          </a:p>
          <a:p>
            <a:pPr lvl="2"/>
            <a:r>
              <a:rPr lang="en-US" dirty="0">
                <a:latin typeface="Cambria" pitchFamily="18" charset="0"/>
              </a:rPr>
              <a:t>The keyword list is padded to 2048 by a single string of zeros (not spaces).</a:t>
            </a:r>
          </a:p>
          <a:p>
            <a:pPr lvl="2"/>
            <a:r>
              <a:rPr lang="en-US" dirty="0">
                <a:latin typeface="Cambria" pitchFamily="18" charset="0"/>
              </a:rPr>
              <a:t>The data is written in little endian format (indicated by the “</a:t>
            </a:r>
            <a:r>
              <a:rPr lang="en-US" dirty="0" err="1">
                <a:latin typeface="Cambria" pitchFamily="18" charset="0"/>
              </a:rPr>
              <a:t>intelmode</a:t>
            </a:r>
            <a:r>
              <a:rPr lang="en-US" dirty="0">
                <a:latin typeface="Cambria" pitchFamily="18" charset="0"/>
              </a:rPr>
              <a:t>=1” parameter), in 16-bit integers. The integers seem to be unsigned</a:t>
            </a:r>
            <a:r>
              <a:rPr lang="en-US" i="1" dirty="0">
                <a:latin typeface="Cambria" pitchFamily="18" charset="0"/>
              </a:rPr>
              <a:t>,</a:t>
            </a:r>
            <a:r>
              <a:rPr lang="en-US" dirty="0">
                <a:latin typeface="Cambria" pitchFamily="18" charset="0"/>
              </a:rPr>
              <a:t> as suggested by the LBL file SAMPLE_TYPE keyword value, “LSB_UNSIGNED_INTEGER.”</a:t>
            </a:r>
          </a:p>
          <a:p>
            <a:pPr lvl="2"/>
            <a:r>
              <a:rPr lang="en-US" dirty="0">
                <a:latin typeface="Cambria" pitchFamily="18" charset="0"/>
              </a:rPr>
              <a:t>The data seems to be written in rows, with the first value representing the upper left of the image.</a:t>
            </a:r>
          </a:p>
          <a:p>
            <a:endParaRPr lang="en-US" dirty="0">
              <a:latin typeface="Cambria" pitchFamily="18" charset="0"/>
            </a:endParaRP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16</a:t>
            </a:fld>
            <a:endParaRPr lang="en-US"/>
          </a:p>
        </p:txBody>
      </p:sp>
    </p:spTree>
    <p:extLst>
      <p:ext uri="{BB962C8B-B14F-4D97-AF65-F5344CB8AC3E}">
        <p14:creationId xmlns:p14="http://schemas.microsoft.com/office/powerpoint/2010/main" val="3385962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IMG files (2 of 3)</a:t>
            </a:r>
            <a:endParaRPr lang="en-US" dirty="0"/>
          </a:p>
        </p:txBody>
      </p:sp>
      <p:sp>
        <p:nvSpPr>
          <p:cNvPr id="3" name="Content Placeholder 2"/>
          <p:cNvSpPr>
            <a:spLocks noGrp="1"/>
          </p:cNvSpPr>
          <p:nvPr>
            <p:ph idx="1"/>
          </p:nvPr>
        </p:nvSpPr>
        <p:spPr/>
        <p:txBody>
          <a:bodyPr/>
          <a:lstStyle/>
          <a:p>
            <a:pPr lvl="1"/>
            <a:r>
              <a:rPr lang="en-US" dirty="0">
                <a:latin typeface="Cambria" pitchFamily="18" charset="0"/>
              </a:rPr>
              <a:t>There should be a common section of the ICD with a complete description of the IMG file, rather than require the user to assembly the information from various sections. Some of the relevant information is only found in the User Manual (Section 3.1.9.2), such as these bullets:</a:t>
            </a:r>
          </a:p>
          <a:p>
            <a:pPr lvl="2"/>
            <a:r>
              <a:rPr lang="en-US" dirty="0">
                <a:latin typeface="Cambria" pitchFamily="18" charset="0"/>
              </a:rPr>
              <a:t>Each value is stored in one word (16 bit).</a:t>
            </a:r>
          </a:p>
          <a:p>
            <a:pPr lvl="2"/>
            <a:r>
              <a:rPr lang="en-US" dirty="0">
                <a:latin typeface="Cambria" pitchFamily="18" charset="0"/>
              </a:rPr>
              <a:t> All data acquired during one scan constitute a data set, i.e., a data set may contain up to 8 individual images.</a:t>
            </a:r>
          </a:p>
          <a:p>
            <a:pPr lvl="2"/>
            <a:r>
              <a:rPr lang="en-US" dirty="0">
                <a:latin typeface="Cambria" pitchFamily="18" charset="0"/>
              </a:rPr>
              <a:t>The minimum size of an image is 32x32 pixels, filling 1024 words which corresponds to one image data packet.</a:t>
            </a:r>
          </a:p>
          <a:p>
            <a:pPr lvl="2"/>
            <a:r>
              <a:rPr lang="en-US" dirty="0">
                <a:latin typeface="Cambria" pitchFamily="18" charset="0"/>
              </a:rPr>
              <a:t>The maximum size of an image is 512x512 pixels, filling 262144 words which corresponds to 256 image data packets.</a:t>
            </a:r>
          </a:p>
          <a:p>
            <a:pPr lvl="1"/>
            <a:r>
              <a:rPr lang="en-US" dirty="0">
                <a:latin typeface="Cambria" pitchFamily="18" charset="0"/>
              </a:rPr>
              <a:t>The above might suggest that a single .IMG file may contain multiple channels. However, ICD Section 4.1.2 (Data Product Preparation) indicates that the IMG file has “one file per image and image data type.” </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17</a:t>
            </a:fld>
            <a:endParaRPr lang="en-US"/>
          </a:p>
        </p:txBody>
      </p:sp>
    </p:spTree>
    <p:extLst>
      <p:ext uri="{BB962C8B-B14F-4D97-AF65-F5344CB8AC3E}">
        <p14:creationId xmlns:p14="http://schemas.microsoft.com/office/powerpoint/2010/main" val="3798159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IMG files (3 of 3)</a:t>
            </a:r>
            <a:endParaRPr lang="en-US" dirty="0"/>
          </a:p>
        </p:txBody>
      </p:sp>
      <p:sp>
        <p:nvSpPr>
          <p:cNvPr id="3" name="Content Placeholder 2"/>
          <p:cNvSpPr>
            <a:spLocks noGrp="1"/>
          </p:cNvSpPr>
          <p:nvPr>
            <p:ph idx="1"/>
          </p:nvPr>
        </p:nvSpPr>
        <p:spPr/>
        <p:txBody>
          <a:bodyPr/>
          <a:lstStyle/>
          <a:p>
            <a:r>
              <a:rPr lang="en-US" dirty="0">
                <a:latin typeface="Cambria" pitchFamily="18" charset="0"/>
              </a:rPr>
              <a:t>I couldn’t find anything about completion status (it wouldn’t be unusual for a scan to be interrupted by, e.g., thermal drift taking the surface out of the narrow range of the z-</a:t>
            </a:r>
            <a:r>
              <a:rPr lang="en-US" dirty="0" err="1">
                <a:latin typeface="Cambria" pitchFamily="18" charset="0"/>
              </a:rPr>
              <a:t>piezo</a:t>
            </a:r>
            <a:r>
              <a:rPr lang="en-US" dirty="0">
                <a:latin typeface="Cambria" pitchFamily="18" charset="0"/>
              </a:rPr>
              <a:t>). DATA-QUALITY_ID and DATA_QUALITY_DESC in the IMG LBL file (ICD Section 4.2.3) seem to distinguish only “good” and “bad” data.</a:t>
            </a:r>
          </a:p>
          <a:p>
            <a:r>
              <a:rPr lang="en-US" dirty="0">
                <a:latin typeface="Cambria" pitchFamily="18" charset="0"/>
              </a:rPr>
              <a:t>I couldn’t find Channel Number (or the equivalent 2-letter code) or sequence number in either the LBL file or the IMG file header (unless it’s under MIDAS_SCAN_DATA_TYPE), only in the filename. It would be useful to have as a keyword, since filenames can be (and often are) changed by users.</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18</a:t>
            </a:fld>
            <a:endParaRPr lang="en-US"/>
          </a:p>
        </p:txBody>
      </p:sp>
    </p:spTree>
    <p:extLst>
      <p:ext uri="{BB962C8B-B14F-4D97-AF65-F5344CB8AC3E}">
        <p14:creationId xmlns:p14="http://schemas.microsoft.com/office/powerpoint/2010/main" val="864345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8" y="117445"/>
            <a:ext cx="7948612" cy="400110"/>
          </a:xfrm>
        </p:spPr>
        <p:txBody>
          <a:bodyPr/>
          <a:lstStyle/>
          <a:p>
            <a:r>
              <a:rPr lang="en-US" dirty="0"/>
              <a:t>HK and HK2 files</a:t>
            </a:r>
          </a:p>
        </p:txBody>
      </p:sp>
      <p:sp>
        <p:nvSpPr>
          <p:cNvPr id="3" name="Content Placeholder 2"/>
          <p:cNvSpPr>
            <a:spLocks noGrp="1"/>
          </p:cNvSpPr>
          <p:nvPr>
            <p:ph idx="1"/>
          </p:nvPr>
        </p:nvSpPr>
        <p:spPr/>
        <p:txBody>
          <a:bodyPr/>
          <a:lstStyle/>
          <a:p>
            <a:r>
              <a:rPr lang="en-US" dirty="0">
                <a:latin typeface="Cambria" pitchFamily="18" charset="0"/>
              </a:rPr>
              <a:t>A dictionary describing HK items in detail would be very helpful. These items are critical for interpreting the images, and in the present documentation there are only a few words associated with the DESCRIPTION keyword in the LBL file .</a:t>
            </a:r>
          </a:p>
          <a:p>
            <a:r>
              <a:rPr lang="en-US" dirty="0">
                <a:latin typeface="Cambria" pitchFamily="18" charset="0"/>
              </a:rPr>
              <a:t>It would be useful to have specific information (or a pointer to another file) indicating operation of other spacecraft systems that might be sources of </a:t>
            </a:r>
            <a:r>
              <a:rPr lang="en-US" dirty="0" err="1">
                <a:latin typeface="Cambria" pitchFamily="18" charset="0"/>
              </a:rPr>
              <a:t>microvibrations</a:t>
            </a:r>
            <a:r>
              <a:rPr lang="en-US" dirty="0">
                <a:latin typeface="Cambria" pitchFamily="18" charset="0"/>
              </a:rPr>
              <a:t>, as described in Section 3.1.5 of the User Guide. </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19</a:t>
            </a:fld>
            <a:endParaRPr lang="en-US"/>
          </a:p>
        </p:txBody>
      </p:sp>
    </p:spTree>
    <p:extLst>
      <p:ext uri="{BB962C8B-B14F-4D97-AF65-F5344CB8AC3E}">
        <p14:creationId xmlns:p14="http://schemas.microsoft.com/office/powerpoint/2010/main" val="49048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MIDAS AFM/MFM</a:t>
            </a:r>
            <a:endParaRPr lang="en-US" dirty="0"/>
          </a:p>
        </p:txBody>
      </p:sp>
      <p:sp>
        <p:nvSpPr>
          <p:cNvPr id="5" name="Content Placeholder 4"/>
          <p:cNvSpPr>
            <a:spLocks noGrp="1"/>
          </p:cNvSpPr>
          <p:nvPr>
            <p:ph idx="1"/>
          </p:nvPr>
        </p:nvSpPr>
        <p:spPr/>
        <p:txBody>
          <a:bodyPr/>
          <a:lstStyle/>
          <a:p>
            <a:r>
              <a:rPr lang="en-US" dirty="0" smtClean="0"/>
              <a:t>64 targets with resin surfaces</a:t>
            </a:r>
          </a:p>
          <a:p>
            <a:r>
              <a:rPr lang="en-US" dirty="0" smtClean="0"/>
              <a:t>16 cantilevers/tips (4 magnetic), 1.6 mm apart</a:t>
            </a:r>
          </a:p>
          <a:p>
            <a:r>
              <a:rPr lang="en-US" dirty="0" smtClean="0"/>
              <a:t>100µ x 100µ x 7µ range</a:t>
            </a:r>
          </a:p>
          <a:p>
            <a:r>
              <a:rPr lang="en-US" dirty="0" smtClean="0"/>
              <a:t>Mechanical coarse approach</a:t>
            </a:r>
          </a:p>
          <a:p>
            <a:r>
              <a:rPr lang="en-US" dirty="0" smtClean="0"/>
              <a:t>Piezoelectric scanner</a:t>
            </a:r>
          </a:p>
          <a:p>
            <a:r>
              <a:rPr lang="en-US" dirty="0" err="1" smtClean="0"/>
              <a:t>Piezoresistive</a:t>
            </a:r>
            <a:r>
              <a:rPr lang="en-US" dirty="0" smtClean="0"/>
              <a:t> feedback</a:t>
            </a:r>
          </a:p>
          <a:p>
            <a:r>
              <a:rPr lang="en-US" dirty="0" smtClean="0"/>
              <a:t>Piezoelectric oscillators (dynamic mode)</a:t>
            </a:r>
            <a:endParaRPr lang="en-US" dirty="0"/>
          </a:p>
          <a:p>
            <a:endParaRPr lang="en-US" dirty="0"/>
          </a:p>
        </p:txBody>
      </p:sp>
      <p:sp>
        <p:nvSpPr>
          <p:cNvPr id="3" name="Date Placeholder 2"/>
          <p:cNvSpPr>
            <a:spLocks noGrp="1"/>
          </p:cNvSpPr>
          <p:nvPr>
            <p:ph type="dt" sz="half" idx="10"/>
          </p:nvPr>
        </p:nvSpPr>
        <p:spPr/>
        <p:txBody>
          <a:bodyPr/>
          <a:lstStyle/>
          <a:p>
            <a:pPr>
              <a:defRPr/>
            </a:pPr>
            <a:endParaRPr lang="en-US" smtClean="0"/>
          </a:p>
          <a:p>
            <a:pPr>
              <a:defRPr/>
            </a:pPr>
            <a:endParaRPr lang="en-US"/>
          </a:p>
        </p:txBody>
      </p:sp>
      <p:sp>
        <p:nvSpPr>
          <p:cNvPr id="4" name="Slide Number Placeholder 3"/>
          <p:cNvSpPr>
            <a:spLocks noGrp="1"/>
          </p:cNvSpPr>
          <p:nvPr>
            <p:ph type="sldNum" sz="quarter" idx="11"/>
          </p:nvPr>
        </p:nvSpPr>
        <p:spPr/>
        <p:txBody>
          <a:bodyPr/>
          <a:lstStyle/>
          <a:p>
            <a:pPr>
              <a:defRPr/>
            </a:pPr>
            <a:fld id="{900550FC-1A26-463A-8C71-E6C79AB8E0BF}" type="slidenum">
              <a:rPr lang="en-US" smtClean="0"/>
              <a:pPr>
                <a:defRPr/>
              </a:pPr>
              <a:t>2</a:t>
            </a:fld>
            <a:endParaRPr lang="en-US"/>
          </a:p>
        </p:txBody>
      </p:sp>
    </p:spTree>
    <p:extLst>
      <p:ext uri="{BB962C8B-B14F-4D97-AF65-F5344CB8AC3E}">
        <p14:creationId xmlns:p14="http://schemas.microsoft.com/office/powerpoint/2010/main" val="386905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8" y="117445"/>
            <a:ext cx="7948612" cy="400110"/>
          </a:xfrm>
        </p:spPr>
        <p:txBody>
          <a:bodyPr/>
          <a:lstStyle/>
          <a:p>
            <a:r>
              <a:rPr lang="en-US" dirty="0"/>
              <a:t>Other files</a:t>
            </a:r>
          </a:p>
        </p:txBody>
      </p:sp>
      <p:sp>
        <p:nvSpPr>
          <p:cNvPr id="3" name="Content Placeholder 2"/>
          <p:cNvSpPr>
            <a:spLocks noGrp="1"/>
          </p:cNvSpPr>
          <p:nvPr>
            <p:ph idx="1"/>
          </p:nvPr>
        </p:nvSpPr>
        <p:spPr/>
        <p:txBody>
          <a:bodyPr/>
          <a:lstStyle/>
          <a:p>
            <a:r>
              <a:rPr lang="en-US" dirty="0">
                <a:latin typeface="Cambria" pitchFamily="18" charset="0"/>
              </a:rPr>
              <a:t>The sample Target History tables (TGH_) only include scanning events. Particle accumulation time would also be useful. It may be intended to include such information, but that underscores </a:t>
            </a:r>
            <a:r>
              <a:rPr lang="en-US" dirty="0" smtClean="0">
                <a:latin typeface="Cambria" pitchFamily="18" charset="0"/>
              </a:rPr>
              <a:t>a general </a:t>
            </a:r>
            <a:r>
              <a:rPr lang="en-US" dirty="0">
                <a:latin typeface="Cambria" pitchFamily="18" charset="0"/>
              </a:rPr>
              <a:t>problem of the documentation. Since there is no narrative description of the various field in the tables, the reader can’t discern what types of information </a:t>
            </a:r>
            <a:r>
              <a:rPr lang="en-US" i="1" dirty="0">
                <a:latin typeface="Cambria" pitchFamily="18" charset="0"/>
              </a:rPr>
              <a:t>might</a:t>
            </a:r>
            <a:r>
              <a:rPr lang="en-US" dirty="0">
                <a:latin typeface="Cambria" pitchFamily="18" charset="0"/>
              </a:rPr>
              <a:t> be included. </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20</a:t>
            </a:fld>
            <a:endParaRPr lang="en-US"/>
          </a:p>
        </p:txBody>
      </p:sp>
    </p:spTree>
    <p:extLst>
      <p:ext uri="{BB962C8B-B14F-4D97-AF65-F5344CB8AC3E}">
        <p14:creationId xmlns:p14="http://schemas.microsoft.com/office/powerpoint/2010/main" val="889287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707886"/>
          </a:xfrm>
        </p:spPr>
        <p:txBody>
          <a:bodyPr/>
          <a:lstStyle/>
          <a:p>
            <a:r>
              <a:rPr lang="en-US" dirty="0" smtClean="0"/>
              <a:t>Volume contents</a:t>
            </a:r>
            <a:endParaRPr lang="en-US" dirty="0"/>
          </a:p>
        </p:txBody>
      </p:sp>
      <p:sp>
        <p:nvSpPr>
          <p:cNvPr id="7" name="Text Placeholder 6"/>
          <p:cNvSpPr>
            <a:spLocks noGrp="1"/>
          </p:cNvSpPr>
          <p:nvPr>
            <p:ph type="body" idx="1"/>
          </p:nvPr>
        </p:nvSpPr>
        <p:spPr/>
        <p:txBody>
          <a:bodyPr/>
          <a:lstStyle/>
          <a:p>
            <a:r>
              <a:rPr lang="en-US" dirty="0" smtClean="0"/>
              <a:t>Extra material</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21</a:t>
            </a:fld>
            <a:endParaRPr lang="en-US"/>
          </a:p>
        </p:txBody>
      </p:sp>
    </p:spTree>
    <p:extLst>
      <p:ext uri="{BB962C8B-B14F-4D97-AF65-F5344CB8AC3E}">
        <p14:creationId xmlns:p14="http://schemas.microsoft.com/office/powerpoint/2010/main" val="284302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ReadMe</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22</a:t>
            </a:fld>
            <a:endParaRPr lang="en-US"/>
          </a:p>
        </p:txBody>
      </p:sp>
      <p:sp>
        <p:nvSpPr>
          <p:cNvPr id="9" name="TextBox 8"/>
          <p:cNvSpPr txBox="1"/>
          <p:nvPr/>
        </p:nvSpPr>
        <p:spPr>
          <a:xfrm>
            <a:off x="237507" y="855022"/>
            <a:ext cx="6543304" cy="4524315"/>
          </a:xfrm>
          <a:prstGeom prst="rect">
            <a:avLst/>
          </a:prstGeom>
          <a:noFill/>
        </p:spPr>
        <p:txBody>
          <a:bodyPr wrap="square" rtlCol="0">
            <a:spAutoFit/>
          </a:bodyPr>
          <a:lstStyle/>
          <a:p>
            <a:pPr algn="l"/>
            <a:r>
              <a:rPr lang="en-US" sz="1200" dirty="0">
                <a:solidFill>
                  <a:schemeClr val="bg1"/>
                </a:solidFill>
              </a:rPr>
              <a:t>[TOP-LEVEL-DIRECTORY]</a:t>
            </a:r>
          </a:p>
          <a:p>
            <a:pPr algn="l"/>
            <a:r>
              <a:rPr lang="en-US" sz="1200" dirty="0">
                <a:solidFill>
                  <a:schemeClr val="bg1"/>
                </a:solidFill>
              </a:rPr>
              <a:t>|</a:t>
            </a:r>
          </a:p>
          <a:p>
            <a:pPr algn="l"/>
            <a:r>
              <a:rPr lang="en-US" sz="1200" dirty="0">
                <a:solidFill>
                  <a:schemeClr val="bg1"/>
                </a:solidFill>
              </a:rPr>
              <a:t>|-- AAREADME.TXT        The text version of the AAREADME file.</a:t>
            </a:r>
          </a:p>
          <a:p>
            <a:pPr algn="l"/>
            <a:r>
              <a:rPr lang="en-US" sz="1200" dirty="0">
                <a:solidFill>
                  <a:schemeClr val="bg1"/>
                </a:solidFill>
              </a:rPr>
              <a:t>|-- VOLDESC.CAT         Description of the contents of this volume.</a:t>
            </a:r>
          </a:p>
          <a:p>
            <a:pPr algn="l"/>
            <a:r>
              <a:rPr lang="en-US" sz="1200" dirty="0">
                <a:solidFill>
                  <a:schemeClr val="bg1"/>
                </a:solidFill>
              </a:rPr>
              <a:t>|</a:t>
            </a:r>
          </a:p>
          <a:p>
            <a:pPr algn="l"/>
            <a:r>
              <a:rPr lang="en-US" sz="1200" dirty="0">
                <a:solidFill>
                  <a:schemeClr val="bg1"/>
                </a:solidFill>
              </a:rPr>
              <a:t>|--[CALIB]              Directory containing PDS calibration objects.</a:t>
            </a:r>
          </a:p>
          <a:p>
            <a:pPr algn="l"/>
            <a:r>
              <a:rPr lang="en-US" sz="1200" dirty="0">
                <a:solidFill>
                  <a:schemeClr val="bg1"/>
                </a:solidFill>
              </a:rPr>
              <a:t>|  |</a:t>
            </a:r>
          </a:p>
          <a:p>
            <a:pPr algn="l"/>
            <a:r>
              <a:rPr lang="en-US" sz="1200" dirty="0">
                <a:solidFill>
                  <a:schemeClr val="bg1"/>
                </a:solidFill>
              </a:rPr>
              <a:t>|  |-- CALINFO.TXT      Description of files in the CALIB directory.</a:t>
            </a:r>
          </a:p>
          <a:p>
            <a:pPr algn="l"/>
            <a:r>
              <a:rPr lang="en-US" sz="1200" dirty="0">
                <a:solidFill>
                  <a:schemeClr val="bg1"/>
                </a:solidFill>
              </a:rPr>
              <a:t>|  |-- MIDCALIB.LBL     PDS label describing the MIDAS calibration table.</a:t>
            </a:r>
          </a:p>
          <a:p>
            <a:pPr algn="l"/>
            <a:r>
              <a:rPr lang="en-US" sz="1200" dirty="0">
                <a:solidFill>
                  <a:schemeClr val="bg1"/>
                </a:solidFill>
              </a:rPr>
              <a:t>|  +-- MIDCALIB.TAB     Standard MIDAS calibration table in PDS ASCII format.</a:t>
            </a:r>
          </a:p>
          <a:p>
            <a:pPr algn="l"/>
            <a:r>
              <a:rPr lang="en-US" sz="1200" dirty="0">
                <a:solidFill>
                  <a:schemeClr val="bg1"/>
                </a:solidFill>
              </a:rPr>
              <a:t>|</a:t>
            </a:r>
          </a:p>
          <a:p>
            <a:pPr algn="l"/>
            <a:r>
              <a:rPr lang="en-US" sz="1200" dirty="0">
                <a:solidFill>
                  <a:schemeClr val="bg1"/>
                </a:solidFill>
              </a:rPr>
              <a:t>|--[CATALOG]            Directory containing PDS catalog objects.</a:t>
            </a:r>
          </a:p>
          <a:p>
            <a:pPr algn="l"/>
            <a:r>
              <a:rPr lang="en-US" sz="1200" dirty="0">
                <a:solidFill>
                  <a:schemeClr val="bg1"/>
                </a:solidFill>
              </a:rPr>
              <a:t>|  |</a:t>
            </a:r>
          </a:p>
          <a:p>
            <a:pPr algn="l"/>
            <a:r>
              <a:rPr lang="en-US" sz="1200" dirty="0">
                <a:solidFill>
                  <a:schemeClr val="bg1"/>
                </a:solidFill>
              </a:rPr>
              <a:t>|  |-- CATINFO.TXT      Description of files in the CATALOG directory.</a:t>
            </a:r>
          </a:p>
          <a:p>
            <a:pPr algn="l"/>
            <a:r>
              <a:rPr lang="en-US" sz="1200" dirty="0">
                <a:solidFill>
                  <a:schemeClr val="bg1"/>
                </a:solidFill>
              </a:rPr>
              <a:t>|  |-- DATASET.CAT      Description of the MIDAS data set.</a:t>
            </a:r>
          </a:p>
          <a:p>
            <a:pPr algn="l"/>
            <a:r>
              <a:rPr lang="en-US" sz="1200" dirty="0">
                <a:solidFill>
                  <a:schemeClr val="bg1"/>
                </a:solidFill>
              </a:rPr>
              <a:t>|  |-- INST.CAT         Description of the MIDAS instrument.</a:t>
            </a:r>
          </a:p>
          <a:p>
            <a:pPr algn="l"/>
            <a:r>
              <a:rPr lang="en-US" sz="1200" dirty="0">
                <a:solidFill>
                  <a:schemeClr val="bg1"/>
                </a:solidFill>
              </a:rPr>
              <a:t>|  |-- INSTHOST.CAT     Description of the ROSETTA spacecraft.</a:t>
            </a:r>
          </a:p>
          <a:p>
            <a:pPr algn="l"/>
            <a:r>
              <a:rPr lang="en-US" sz="1200" dirty="0">
                <a:solidFill>
                  <a:schemeClr val="bg1"/>
                </a:solidFill>
              </a:rPr>
              <a:t>|  |-- MISSION.CAT      Description of the ROSETTA mission.</a:t>
            </a:r>
          </a:p>
          <a:p>
            <a:pPr algn="l"/>
            <a:r>
              <a:rPr lang="en-US" sz="1200" dirty="0">
                <a:solidFill>
                  <a:schemeClr val="bg1"/>
                </a:solidFill>
              </a:rPr>
              <a:t>|  |-- PERSON.CAT       Description of personnel who created this volume.</a:t>
            </a:r>
          </a:p>
          <a:p>
            <a:pPr algn="l"/>
            <a:r>
              <a:rPr lang="en-US" sz="1200" dirty="0">
                <a:solidFill>
                  <a:schemeClr val="bg1"/>
                </a:solidFill>
              </a:rPr>
              <a:t>|  |-- REF.CAT          List of publications mentioned in catalog files.</a:t>
            </a:r>
          </a:p>
          <a:p>
            <a:pPr algn="l"/>
            <a:r>
              <a:rPr lang="en-US" sz="1200" dirty="0">
                <a:solidFill>
                  <a:schemeClr val="bg1"/>
                </a:solidFill>
              </a:rPr>
              <a:t>|  |-- SOFTWARE.CAT     Description of S/W to read the data set.</a:t>
            </a:r>
          </a:p>
          <a:p>
            <a:pPr algn="l"/>
            <a:r>
              <a:rPr lang="en-US" sz="1200" dirty="0">
                <a:solidFill>
                  <a:schemeClr val="bg1"/>
                </a:solidFill>
              </a:rPr>
              <a:t>|  +-- TARGET.CAT       Description of the ROSETTA mission targets.</a:t>
            </a:r>
          </a:p>
          <a:p>
            <a:pPr algn="l"/>
            <a:r>
              <a:rPr lang="en-US" sz="1200" dirty="0">
                <a:solidFill>
                  <a:schemeClr val="bg1"/>
                </a:solidFill>
              </a:rPr>
              <a:t>|</a:t>
            </a:r>
          </a:p>
          <a:p>
            <a:pPr algn="l"/>
            <a:endParaRPr lang="en-US" sz="1200" dirty="0">
              <a:solidFill>
                <a:schemeClr val="bg1"/>
              </a:solidFill>
            </a:endParaRPr>
          </a:p>
        </p:txBody>
      </p:sp>
    </p:spTree>
    <p:extLst>
      <p:ext uri="{BB962C8B-B14F-4D97-AF65-F5344CB8AC3E}">
        <p14:creationId xmlns:p14="http://schemas.microsoft.com/office/powerpoint/2010/main" val="488529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ReadMe</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23</a:t>
            </a:fld>
            <a:endParaRPr lang="en-US"/>
          </a:p>
        </p:txBody>
      </p:sp>
      <p:sp>
        <p:nvSpPr>
          <p:cNvPr id="10" name="TextBox 9"/>
          <p:cNvSpPr txBox="1"/>
          <p:nvPr/>
        </p:nvSpPr>
        <p:spPr>
          <a:xfrm>
            <a:off x="0" y="570015"/>
            <a:ext cx="4417621" cy="6186309"/>
          </a:xfrm>
          <a:prstGeom prst="rect">
            <a:avLst/>
          </a:prstGeom>
          <a:noFill/>
        </p:spPr>
        <p:txBody>
          <a:bodyPr wrap="square" rtlCol="0">
            <a:spAutoFit/>
          </a:bodyPr>
          <a:lstStyle/>
          <a:p>
            <a:pPr algn="l"/>
            <a:r>
              <a:rPr lang="en-US" sz="1200" dirty="0" smtClean="0">
                <a:solidFill>
                  <a:schemeClr val="bg1"/>
                </a:solidFill>
              </a:rPr>
              <a:t>[|--[</a:t>
            </a:r>
            <a:r>
              <a:rPr lang="en-US" sz="1200" dirty="0">
                <a:solidFill>
                  <a:schemeClr val="bg1"/>
                </a:solidFill>
              </a:rPr>
              <a:t>DATA]               Directory containing the MIDAS data files.</a:t>
            </a:r>
          </a:p>
          <a:p>
            <a:pPr algn="l"/>
            <a:r>
              <a:rPr lang="en-US" sz="1200" dirty="0">
                <a:solidFill>
                  <a:schemeClr val="bg1"/>
                </a:solidFill>
              </a:rPr>
              <a:t>|  |</a:t>
            </a:r>
          </a:p>
          <a:p>
            <a:pPr algn="l"/>
            <a:r>
              <a:rPr lang="en-US" sz="1200" dirty="0">
                <a:solidFill>
                  <a:schemeClr val="bg1"/>
                </a:solidFill>
              </a:rPr>
              <a:t>|  |--[EVN]             Directory containing MIDAS event data.</a:t>
            </a:r>
          </a:p>
          <a:p>
            <a:pPr algn="l"/>
            <a:r>
              <a:rPr lang="en-US" sz="1200" dirty="0">
                <a:solidFill>
                  <a:schemeClr val="bg1"/>
                </a:solidFill>
              </a:rPr>
              <a:t>|  |  |</a:t>
            </a:r>
          </a:p>
          <a:p>
            <a:pPr algn="l"/>
            <a:r>
              <a:rPr lang="en-US" sz="1200" dirty="0">
                <a:solidFill>
                  <a:schemeClr val="bg1"/>
                </a:solidFill>
              </a:rPr>
              <a:t>|  |  |----- *.LBL      Detached label files describing the data.</a:t>
            </a:r>
          </a:p>
          <a:p>
            <a:pPr algn="l"/>
            <a:r>
              <a:rPr lang="en-US" sz="1200" dirty="0">
                <a:solidFill>
                  <a:schemeClr val="bg1"/>
                </a:solidFill>
              </a:rPr>
              <a:t>|  |  +----- *.TAB      MIDAS event data files in ASCII format.</a:t>
            </a:r>
          </a:p>
          <a:p>
            <a:pPr algn="l"/>
            <a:r>
              <a:rPr lang="en-US" sz="1200" dirty="0">
                <a:solidFill>
                  <a:schemeClr val="bg1"/>
                </a:solidFill>
              </a:rPr>
              <a:t>|  |</a:t>
            </a:r>
          </a:p>
          <a:p>
            <a:pPr algn="l"/>
            <a:r>
              <a:rPr lang="en-US" sz="1200" dirty="0">
                <a:solidFill>
                  <a:schemeClr val="bg1"/>
                </a:solidFill>
              </a:rPr>
              <a:t>|  |--[FSC]             Directory containing MIDAS frequency scan data.</a:t>
            </a:r>
          </a:p>
          <a:p>
            <a:pPr algn="l"/>
            <a:r>
              <a:rPr lang="en-US" sz="1200" dirty="0">
                <a:solidFill>
                  <a:schemeClr val="bg1"/>
                </a:solidFill>
              </a:rPr>
              <a:t>|  |  |</a:t>
            </a:r>
          </a:p>
          <a:p>
            <a:pPr algn="l"/>
            <a:r>
              <a:rPr lang="en-US" sz="1200" dirty="0">
                <a:solidFill>
                  <a:schemeClr val="bg1"/>
                </a:solidFill>
              </a:rPr>
              <a:t>|  |  |----- *.LBL      Detached label files describing the data.</a:t>
            </a:r>
          </a:p>
          <a:p>
            <a:pPr algn="l"/>
            <a:r>
              <a:rPr lang="en-US" sz="1200" dirty="0">
                <a:solidFill>
                  <a:schemeClr val="bg1"/>
                </a:solidFill>
              </a:rPr>
              <a:t>|  |  +----- *.TAB      MIDAS frequency scan data files in binary format.</a:t>
            </a:r>
          </a:p>
          <a:p>
            <a:pPr algn="l"/>
            <a:r>
              <a:rPr lang="en-US" sz="1200" dirty="0">
                <a:solidFill>
                  <a:schemeClr val="bg1"/>
                </a:solidFill>
              </a:rPr>
              <a:t>|  |</a:t>
            </a:r>
          </a:p>
          <a:p>
            <a:pPr algn="l"/>
            <a:r>
              <a:rPr lang="en-US" sz="1200" dirty="0">
                <a:solidFill>
                  <a:schemeClr val="bg1"/>
                </a:solidFill>
              </a:rPr>
              <a:t>|  |--[HK1]             Directory containing MIDAS standard HK data.</a:t>
            </a:r>
          </a:p>
          <a:p>
            <a:pPr algn="l"/>
            <a:r>
              <a:rPr lang="en-US" sz="1200" dirty="0">
                <a:solidFill>
                  <a:schemeClr val="bg1"/>
                </a:solidFill>
              </a:rPr>
              <a:t>|  |  |</a:t>
            </a:r>
          </a:p>
          <a:p>
            <a:pPr algn="l"/>
            <a:r>
              <a:rPr lang="en-US" sz="1200" dirty="0">
                <a:solidFill>
                  <a:schemeClr val="bg1"/>
                </a:solidFill>
              </a:rPr>
              <a:t>|  |  |----- *.LBL      Detached label files describing the data.</a:t>
            </a:r>
          </a:p>
          <a:p>
            <a:pPr algn="l"/>
            <a:r>
              <a:rPr lang="en-US" sz="1200" dirty="0">
                <a:solidFill>
                  <a:schemeClr val="bg1"/>
                </a:solidFill>
              </a:rPr>
              <a:t>|  |  +----- *.TAB      MIDAS standard HK data files in binary format.</a:t>
            </a:r>
          </a:p>
          <a:p>
            <a:pPr algn="l"/>
            <a:r>
              <a:rPr lang="en-US" sz="1200" dirty="0">
                <a:solidFill>
                  <a:schemeClr val="bg1"/>
                </a:solidFill>
              </a:rPr>
              <a:t>|  |</a:t>
            </a:r>
          </a:p>
          <a:p>
            <a:pPr algn="l"/>
            <a:r>
              <a:rPr lang="en-US" sz="1200" dirty="0">
                <a:solidFill>
                  <a:schemeClr val="bg1"/>
                </a:solidFill>
              </a:rPr>
              <a:t>|  |--[HK2]             Directory containing MIDAS extended HK data.</a:t>
            </a:r>
          </a:p>
          <a:p>
            <a:pPr algn="l"/>
            <a:r>
              <a:rPr lang="en-US" sz="1200" dirty="0">
                <a:solidFill>
                  <a:schemeClr val="bg1"/>
                </a:solidFill>
              </a:rPr>
              <a:t>|  |  |</a:t>
            </a:r>
          </a:p>
          <a:p>
            <a:pPr algn="l"/>
            <a:r>
              <a:rPr lang="en-US" sz="1200" dirty="0">
                <a:solidFill>
                  <a:schemeClr val="bg1"/>
                </a:solidFill>
              </a:rPr>
              <a:t>|  |  |----- *.LBL      Detached label files describing the data.</a:t>
            </a:r>
          </a:p>
          <a:p>
            <a:pPr algn="l"/>
            <a:r>
              <a:rPr lang="en-US" sz="1200" dirty="0">
                <a:solidFill>
                  <a:schemeClr val="bg1"/>
                </a:solidFill>
              </a:rPr>
              <a:t>|  |  +----- *.TAB      MIDAS extended HK data files in binary format.</a:t>
            </a:r>
          </a:p>
          <a:p>
            <a:pPr algn="l"/>
            <a:r>
              <a:rPr lang="en-US" sz="1200" dirty="0">
                <a:solidFill>
                  <a:schemeClr val="bg1"/>
                </a:solidFill>
              </a:rPr>
              <a:t>|  |</a:t>
            </a:r>
          </a:p>
          <a:p>
            <a:pPr algn="l"/>
            <a:r>
              <a:rPr lang="en-US" sz="1200" dirty="0">
                <a:solidFill>
                  <a:srgbClr val="FFFF00"/>
                </a:solidFill>
              </a:rPr>
              <a:t>|  |--[IMG]             Directory containing MIDAS image data.</a:t>
            </a:r>
          </a:p>
          <a:p>
            <a:pPr algn="l"/>
            <a:r>
              <a:rPr lang="en-US" sz="1200" dirty="0">
                <a:solidFill>
                  <a:srgbClr val="FFFF00"/>
                </a:solidFill>
              </a:rPr>
              <a:t>|  |  |</a:t>
            </a:r>
          </a:p>
          <a:p>
            <a:pPr algn="l"/>
            <a:r>
              <a:rPr lang="en-US" sz="1200" dirty="0">
                <a:solidFill>
                  <a:srgbClr val="FFFF00"/>
                </a:solidFill>
              </a:rPr>
              <a:t>|  |  |----- *.LBL      Detached label files describing the data.</a:t>
            </a:r>
          </a:p>
          <a:p>
            <a:pPr algn="l"/>
            <a:r>
              <a:rPr lang="en-US" sz="1200" dirty="0">
                <a:solidFill>
                  <a:srgbClr val="FFFF00"/>
                </a:solidFill>
              </a:rPr>
              <a:t>|  |  +----- *.BCR      MIDAS image data files in STM-BCR format.</a:t>
            </a:r>
          </a:p>
          <a:p>
            <a:pPr algn="l"/>
            <a:r>
              <a:rPr lang="en-US" sz="1200" dirty="0">
                <a:solidFill>
                  <a:schemeClr val="bg1"/>
                </a:solidFill>
              </a:rPr>
              <a:t>|  |</a:t>
            </a:r>
          </a:p>
          <a:p>
            <a:pPr algn="l"/>
            <a:r>
              <a:rPr lang="en-US" sz="1200" dirty="0">
                <a:solidFill>
                  <a:schemeClr val="bg1"/>
                </a:solidFill>
              </a:rPr>
              <a:t>|  |--[LIN]             Directory containing MIDAS line scan data.</a:t>
            </a:r>
          </a:p>
          <a:p>
            <a:pPr algn="l"/>
            <a:r>
              <a:rPr lang="en-US" sz="1200" dirty="0">
                <a:solidFill>
                  <a:schemeClr val="bg1"/>
                </a:solidFill>
              </a:rPr>
              <a:t>|  |  |</a:t>
            </a:r>
          </a:p>
          <a:p>
            <a:pPr algn="l"/>
            <a:r>
              <a:rPr lang="en-US" sz="1200" dirty="0">
                <a:solidFill>
                  <a:schemeClr val="bg1"/>
                </a:solidFill>
              </a:rPr>
              <a:t>|  |  |----- *.LBL      Detached label files describing the data.</a:t>
            </a:r>
          </a:p>
          <a:p>
            <a:pPr algn="l"/>
            <a:r>
              <a:rPr lang="en-US" sz="1200" dirty="0">
                <a:solidFill>
                  <a:schemeClr val="bg1"/>
                </a:solidFill>
              </a:rPr>
              <a:t>|  |  +----- *.TAB      MIDAS line scan data files in binary format.</a:t>
            </a:r>
          </a:p>
          <a:p>
            <a:pPr algn="l"/>
            <a:endParaRPr lang="en-US" sz="1200" dirty="0">
              <a:solidFill>
                <a:schemeClr val="bg1"/>
              </a:solidFill>
            </a:endParaRPr>
          </a:p>
        </p:txBody>
      </p:sp>
      <p:sp>
        <p:nvSpPr>
          <p:cNvPr id="7" name="TextBox 6"/>
          <p:cNvSpPr txBox="1"/>
          <p:nvPr/>
        </p:nvSpPr>
        <p:spPr>
          <a:xfrm>
            <a:off x="4605647" y="449282"/>
            <a:ext cx="4417621" cy="4524315"/>
          </a:xfrm>
          <a:prstGeom prst="rect">
            <a:avLst/>
          </a:prstGeom>
          <a:noFill/>
        </p:spPr>
        <p:txBody>
          <a:bodyPr wrap="square" rtlCol="0">
            <a:spAutoFit/>
          </a:bodyPr>
          <a:lstStyle/>
          <a:p>
            <a:pPr algn="l"/>
            <a:r>
              <a:rPr lang="en-US" sz="1200" dirty="0" smtClean="0">
                <a:solidFill>
                  <a:schemeClr val="bg1"/>
                </a:solidFill>
              </a:rPr>
              <a:t>|  </a:t>
            </a:r>
            <a:r>
              <a:rPr lang="en-US" sz="1200" dirty="0">
                <a:solidFill>
                  <a:schemeClr val="bg1"/>
                </a:solidFill>
              </a:rPr>
              <a:t>|--[ROI]             Directory containing MIDAS feature vector data.</a:t>
            </a:r>
          </a:p>
          <a:p>
            <a:pPr algn="l"/>
            <a:r>
              <a:rPr lang="en-US" sz="1200" dirty="0">
                <a:solidFill>
                  <a:schemeClr val="bg1"/>
                </a:solidFill>
              </a:rPr>
              <a:t>|  |  |</a:t>
            </a:r>
          </a:p>
          <a:p>
            <a:pPr algn="l"/>
            <a:r>
              <a:rPr lang="en-US" sz="1200" dirty="0">
                <a:solidFill>
                  <a:schemeClr val="bg1"/>
                </a:solidFill>
              </a:rPr>
              <a:t>|  |  |----- *.LBL      Detached label files describing the data.</a:t>
            </a:r>
          </a:p>
          <a:p>
            <a:pPr algn="l"/>
            <a:r>
              <a:rPr lang="en-US" sz="1200" dirty="0">
                <a:solidFill>
                  <a:schemeClr val="bg1"/>
                </a:solidFill>
              </a:rPr>
              <a:t>|  |  +----- *.TAB      MIDAS feature vector data files in binary format.</a:t>
            </a:r>
          </a:p>
          <a:p>
            <a:pPr algn="l"/>
            <a:r>
              <a:rPr lang="en-US" sz="1200" dirty="0">
                <a:solidFill>
                  <a:schemeClr val="bg1"/>
                </a:solidFill>
              </a:rPr>
              <a:t>|  |</a:t>
            </a:r>
          </a:p>
          <a:p>
            <a:pPr algn="l"/>
            <a:r>
              <a:rPr lang="en-US" sz="1200" dirty="0">
                <a:solidFill>
                  <a:schemeClr val="bg1"/>
                </a:solidFill>
              </a:rPr>
              <a:t>|  |--[SPA]             Directory containing MIDAS DAQ approach data.</a:t>
            </a:r>
          </a:p>
          <a:p>
            <a:pPr algn="l"/>
            <a:r>
              <a:rPr lang="en-US" sz="1200" dirty="0">
                <a:solidFill>
                  <a:schemeClr val="bg1"/>
                </a:solidFill>
              </a:rPr>
              <a:t>|  |  |</a:t>
            </a:r>
          </a:p>
          <a:p>
            <a:pPr algn="l"/>
            <a:r>
              <a:rPr lang="en-US" sz="1200" dirty="0">
                <a:solidFill>
                  <a:schemeClr val="bg1"/>
                </a:solidFill>
              </a:rPr>
              <a:t>|  |  |----- *.LBL      Detached label files describing the data.</a:t>
            </a:r>
          </a:p>
          <a:p>
            <a:pPr algn="l"/>
            <a:r>
              <a:rPr lang="en-US" sz="1200" dirty="0">
                <a:solidFill>
                  <a:schemeClr val="bg1"/>
                </a:solidFill>
              </a:rPr>
              <a:t>|  |  +----- *.TAB      MIDAS DAQ approach data files in binary format.</a:t>
            </a:r>
          </a:p>
          <a:p>
            <a:pPr algn="l"/>
            <a:r>
              <a:rPr lang="en-US" sz="1200" dirty="0">
                <a:solidFill>
                  <a:schemeClr val="bg1"/>
                </a:solidFill>
              </a:rPr>
              <a:t>|  |</a:t>
            </a:r>
          </a:p>
          <a:p>
            <a:pPr algn="l"/>
            <a:r>
              <a:rPr lang="en-US" sz="1200" dirty="0">
                <a:solidFill>
                  <a:schemeClr val="bg1"/>
                </a:solidFill>
              </a:rPr>
              <a:t>|  |--[SPS]             Directory containing MIDAS DAQ sampling data.</a:t>
            </a:r>
          </a:p>
          <a:p>
            <a:pPr algn="l"/>
            <a:r>
              <a:rPr lang="en-US" sz="1200" dirty="0">
                <a:solidFill>
                  <a:schemeClr val="bg1"/>
                </a:solidFill>
              </a:rPr>
              <a:t>|  |  |</a:t>
            </a:r>
          </a:p>
          <a:p>
            <a:pPr algn="l"/>
            <a:r>
              <a:rPr lang="en-US" sz="1200" dirty="0">
                <a:solidFill>
                  <a:schemeClr val="bg1"/>
                </a:solidFill>
              </a:rPr>
              <a:t>|  |  |----- *.LBL      Detached label files describing the data.</a:t>
            </a:r>
          </a:p>
          <a:p>
            <a:pPr algn="l"/>
            <a:r>
              <a:rPr lang="en-US" sz="1200" dirty="0">
                <a:solidFill>
                  <a:schemeClr val="bg1"/>
                </a:solidFill>
              </a:rPr>
              <a:t>|  |  +----- *.TAB      MIDAS DAQ sampling data files in binary format.</a:t>
            </a:r>
          </a:p>
          <a:p>
            <a:pPr algn="l"/>
            <a:r>
              <a:rPr lang="en-US" sz="1200" dirty="0">
                <a:solidFill>
                  <a:schemeClr val="bg1"/>
                </a:solidFill>
              </a:rPr>
              <a:t>|  |</a:t>
            </a:r>
          </a:p>
          <a:p>
            <a:pPr algn="l"/>
            <a:r>
              <a:rPr lang="en-US" sz="1200" dirty="0">
                <a:solidFill>
                  <a:schemeClr val="bg1"/>
                </a:solidFill>
              </a:rPr>
              <a:t>|  |-- CAH*.TAB         MIDAS cantilever history files in ASCII format.</a:t>
            </a:r>
          </a:p>
          <a:p>
            <a:pPr algn="l"/>
            <a:r>
              <a:rPr lang="en-US" sz="1200" dirty="0">
                <a:solidFill>
                  <a:schemeClr val="bg1"/>
                </a:solidFill>
              </a:rPr>
              <a:t>|  |-- TGH*.TAB         MIDAS target history files in ASCII format.</a:t>
            </a:r>
          </a:p>
          <a:p>
            <a:pPr algn="l"/>
            <a:r>
              <a:rPr lang="en-US" sz="1200" dirty="0">
                <a:solidFill>
                  <a:schemeClr val="bg1"/>
                </a:solidFill>
              </a:rPr>
              <a:t>|  +-- *.LBL            Detached label files describing the data.</a:t>
            </a:r>
          </a:p>
          <a:p>
            <a:pPr algn="l"/>
            <a:r>
              <a:rPr lang="en-US" sz="1200" dirty="0">
                <a:solidFill>
                  <a:schemeClr val="bg1"/>
                </a:solidFill>
              </a:rPr>
              <a:t>|</a:t>
            </a:r>
          </a:p>
          <a:p>
            <a:pPr algn="l"/>
            <a:endParaRPr lang="en-US" sz="1200" dirty="0">
              <a:solidFill>
                <a:schemeClr val="bg1"/>
              </a:solidFill>
            </a:endParaRPr>
          </a:p>
        </p:txBody>
      </p:sp>
    </p:spTree>
    <p:extLst>
      <p:ext uri="{BB962C8B-B14F-4D97-AF65-F5344CB8AC3E}">
        <p14:creationId xmlns:p14="http://schemas.microsoft.com/office/powerpoint/2010/main" val="2905735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ReadMe</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24</a:t>
            </a:fld>
            <a:endParaRPr lang="en-US"/>
          </a:p>
        </p:txBody>
      </p:sp>
      <p:sp>
        <p:nvSpPr>
          <p:cNvPr id="9" name="TextBox 8"/>
          <p:cNvSpPr txBox="1"/>
          <p:nvPr/>
        </p:nvSpPr>
        <p:spPr>
          <a:xfrm>
            <a:off x="0" y="570015"/>
            <a:ext cx="5593277" cy="5447645"/>
          </a:xfrm>
          <a:prstGeom prst="rect">
            <a:avLst/>
          </a:prstGeom>
          <a:noFill/>
        </p:spPr>
        <p:txBody>
          <a:bodyPr wrap="square" rtlCol="0">
            <a:spAutoFit/>
          </a:bodyPr>
          <a:lstStyle/>
          <a:p>
            <a:pPr algn="l"/>
            <a:endParaRPr lang="en-US" sz="1200" dirty="0">
              <a:solidFill>
                <a:schemeClr val="bg1"/>
              </a:solidFill>
            </a:endParaRPr>
          </a:p>
          <a:p>
            <a:pPr algn="l"/>
            <a:r>
              <a:rPr lang="en-US" sz="1200" dirty="0">
                <a:solidFill>
                  <a:schemeClr val="bg1"/>
                </a:solidFill>
              </a:rPr>
              <a:t>|--[DOCUMENT]           Directory containing volume related documents.</a:t>
            </a:r>
          </a:p>
          <a:p>
            <a:pPr algn="l"/>
            <a:r>
              <a:rPr lang="en-US" sz="1200" dirty="0">
                <a:solidFill>
                  <a:schemeClr val="bg1"/>
                </a:solidFill>
              </a:rPr>
              <a:t>|  |</a:t>
            </a:r>
          </a:p>
          <a:p>
            <a:pPr algn="l"/>
            <a:r>
              <a:rPr lang="en-US" sz="1200" dirty="0">
                <a:solidFill>
                  <a:schemeClr val="bg1"/>
                </a:solidFill>
              </a:rPr>
              <a:t>|  |-- DOCINFO.TXT      Description of files in the DOCUMENT directory.</a:t>
            </a:r>
          </a:p>
          <a:p>
            <a:pPr algn="l"/>
            <a:r>
              <a:rPr lang="en-US" sz="1200" dirty="0">
                <a:solidFill>
                  <a:schemeClr val="bg1"/>
                </a:solidFill>
              </a:rPr>
              <a:t>|  |-- MID_*.LBL        PDS labels for documents.</a:t>
            </a:r>
          </a:p>
          <a:p>
            <a:pPr algn="l"/>
            <a:r>
              <a:rPr lang="en-US" sz="1200" dirty="0">
                <a:solidFill>
                  <a:schemeClr val="bg1"/>
                </a:solidFill>
              </a:rPr>
              <a:t>|  |-- MID_EICD.TXT     MIDAS to PSA interface document in ASCII format.</a:t>
            </a:r>
          </a:p>
          <a:p>
            <a:pPr algn="l"/>
            <a:r>
              <a:rPr lang="en-US" sz="1200" dirty="0">
                <a:solidFill>
                  <a:schemeClr val="bg1"/>
                </a:solidFill>
              </a:rPr>
              <a:t>|  |-- MID_EICD.PDF     MIDAS to PSA interface document in PDF format.</a:t>
            </a:r>
          </a:p>
          <a:p>
            <a:pPr algn="l"/>
            <a:r>
              <a:rPr lang="en-US" sz="1200" dirty="0">
                <a:solidFill>
                  <a:schemeClr val="bg1"/>
                </a:solidFill>
              </a:rPr>
              <a:t>|  |-- MID_EICD_*.PNG   MIDAS to PSA I/F document images in PDS format.</a:t>
            </a:r>
          </a:p>
          <a:p>
            <a:pPr algn="l"/>
            <a:r>
              <a:rPr lang="en-US" sz="1200" dirty="0">
                <a:solidFill>
                  <a:schemeClr val="bg1"/>
                </a:solidFill>
              </a:rPr>
              <a:t>|  |-- MID_SSRV.TXT     MIDAS instrument paper in ASCII format.</a:t>
            </a:r>
          </a:p>
          <a:p>
            <a:pPr algn="l"/>
            <a:r>
              <a:rPr lang="en-US" sz="1200" dirty="0">
                <a:solidFill>
                  <a:schemeClr val="bg1"/>
                </a:solidFill>
              </a:rPr>
              <a:t>|  |-- MID_SSRV.PDF     MIDAS instrument paper in Adobe PDF format.</a:t>
            </a:r>
          </a:p>
          <a:p>
            <a:pPr algn="l"/>
            <a:r>
              <a:rPr lang="en-US" sz="1200" dirty="0">
                <a:solidFill>
                  <a:schemeClr val="bg1"/>
                </a:solidFill>
              </a:rPr>
              <a:t>|  |-- MID_SSRV_*.PNG   MIDAS instrument paper images in PNG format.</a:t>
            </a:r>
          </a:p>
          <a:p>
            <a:pPr algn="l"/>
            <a:r>
              <a:rPr lang="en-US" sz="1200" dirty="0">
                <a:solidFill>
                  <a:schemeClr val="bg1"/>
                </a:solidFill>
              </a:rPr>
              <a:t>|  |-- MID_USER.TXT     MIDAS user manual in ASCII format.</a:t>
            </a:r>
          </a:p>
          <a:p>
            <a:pPr algn="l"/>
            <a:r>
              <a:rPr lang="en-US" sz="1200" dirty="0">
                <a:solidFill>
                  <a:schemeClr val="bg1"/>
                </a:solidFill>
              </a:rPr>
              <a:t>|  |-- MID_USER.PDF     MIDAS user manual in Adobe PDF format.</a:t>
            </a:r>
          </a:p>
          <a:p>
            <a:pPr algn="l"/>
            <a:r>
              <a:rPr lang="en-US" sz="1200" dirty="0">
                <a:solidFill>
                  <a:schemeClr val="bg1"/>
                </a:solidFill>
              </a:rPr>
              <a:t>|  |-- MID_USER_*.PNG   MIDAS user manual images in PNG format.</a:t>
            </a:r>
          </a:p>
          <a:p>
            <a:pPr algn="l"/>
            <a:r>
              <a:rPr lang="en-US" sz="1200" dirty="0">
                <a:solidFill>
                  <a:schemeClr val="bg1"/>
                </a:solidFill>
              </a:rPr>
              <a:t>|  |-- MIDAS_SW.LBL     PDS labels describing MIDAS S/W source modules.</a:t>
            </a:r>
          </a:p>
          <a:p>
            <a:pPr algn="l"/>
            <a:r>
              <a:rPr lang="en-US" sz="1200" dirty="0">
                <a:solidFill>
                  <a:schemeClr val="bg1"/>
                </a:solidFill>
              </a:rPr>
              <a:t>|  |-- *.PRO            MIDAS archiving S/W source modules (IDL).</a:t>
            </a:r>
          </a:p>
          <a:p>
            <a:pPr algn="l"/>
            <a:r>
              <a:rPr lang="en-US" sz="1200" dirty="0">
                <a:solidFill>
                  <a:schemeClr val="bg1"/>
                </a:solidFill>
              </a:rPr>
              <a:t>|  +-- Others           Other documents (TBW).</a:t>
            </a:r>
          </a:p>
          <a:p>
            <a:pPr algn="l"/>
            <a:r>
              <a:rPr lang="en-US" sz="1200" dirty="0">
                <a:solidFill>
                  <a:schemeClr val="bg1"/>
                </a:solidFill>
              </a:rPr>
              <a:t>|</a:t>
            </a:r>
          </a:p>
          <a:p>
            <a:pPr algn="l"/>
            <a:r>
              <a:rPr lang="en-US" sz="1200" dirty="0">
                <a:solidFill>
                  <a:schemeClr val="bg1"/>
                </a:solidFill>
              </a:rPr>
              <a:t>+--[INDEX]              Directory containing index files.</a:t>
            </a:r>
          </a:p>
          <a:p>
            <a:pPr algn="l"/>
            <a:r>
              <a:rPr lang="en-US" sz="1200" dirty="0">
                <a:solidFill>
                  <a:schemeClr val="bg1"/>
                </a:solidFill>
              </a:rPr>
              <a:t>   |</a:t>
            </a:r>
          </a:p>
          <a:p>
            <a:pPr algn="l"/>
            <a:r>
              <a:rPr lang="en-US" sz="1200" dirty="0">
                <a:solidFill>
                  <a:schemeClr val="bg1"/>
                </a:solidFill>
              </a:rPr>
              <a:t>   |-- INDXINFO.TXT     Description of files in the INDEX directory.</a:t>
            </a:r>
          </a:p>
          <a:p>
            <a:pPr algn="l"/>
            <a:r>
              <a:rPr lang="en-US" sz="1200" dirty="0">
                <a:solidFill>
                  <a:schemeClr val="bg1"/>
                </a:solidFill>
              </a:rPr>
              <a:t>   |-- INDEX.TAB        Index table of MIDAS data in this data set.</a:t>
            </a:r>
          </a:p>
          <a:p>
            <a:pPr algn="l"/>
            <a:r>
              <a:rPr lang="en-US" sz="1200" dirty="0">
                <a:solidFill>
                  <a:schemeClr val="bg1"/>
                </a:solidFill>
              </a:rPr>
              <a:t>   +-- INDEX.LBL        PDS label for INDEX.TAB file.</a:t>
            </a:r>
          </a:p>
          <a:p>
            <a:pPr algn="l"/>
            <a:endParaRPr lang="en-US" sz="1200" dirty="0" smtClean="0">
              <a:solidFill>
                <a:schemeClr val="bg1"/>
              </a:solidFill>
            </a:endParaRPr>
          </a:p>
          <a:p>
            <a:pPr algn="l"/>
            <a:r>
              <a:rPr lang="en-US" sz="1200" dirty="0" smtClean="0">
                <a:solidFill>
                  <a:schemeClr val="bg1"/>
                </a:solidFill>
              </a:rPr>
              <a:t>Contact </a:t>
            </a:r>
            <a:r>
              <a:rPr lang="en-US" sz="1200" dirty="0">
                <a:solidFill>
                  <a:schemeClr val="bg1"/>
                </a:solidFill>
              </a:rPr>
              <a:t>Information</a:t>
            </a:r>
          </a:p>
          <a:p>
            <a:pPr algn="l"/>
            <a:r>
              <a:rPr lang="en-US" sz="1200" dirty="0">
                <a:solidFill>
                  <a:schemeClr val="bg1"/>
                </a:solidFill>
              </a:rPr>
              <a:t>===================</a:t>
            </a:r>
          </a:p>
          <a:p>
            <a:pPr algn="l"/>
            <a:r>
              <a:rPr lang="en-US" sz="1200" dirty="0" smtClean="0">
                <a:solidFill>
                  <a:schemeClr val="bg1"/>
                </a:solidFill>
              </a:rPr>
              <a:t>Lead </a:t>
            </a:r>
            <a:r>
              <a:rPr lang="en-US" sz="1200" dirty="0">
                <a:solidFill>
                  <a:schemeClr val="bg1"/>
                </a:solidFill>
              </a:rPr>
              <a:t>Scientist :        Klaus </a:t>
            </a:r>
            <a:r>
              <a:rPr lang="en-US" sz="1200" dirty="0" err="1">
                <a:solidFill>
                  <a:schemeClr val="bg1"/>
                </a:solidFill>
              </a:rPr>
              <a:t>Torkar</a:t>
            </a:r>
            <a:endParaRPr lang="en-US" sz="1200" dirty="0">
              <a:solidFill>
                <a:schemeClr val="bg1"/>
              </a:solidFill>
            </a:endParaRPr>
          </a:p>
          <a:p>
            <a:pPr algn="l"/>
            <a:r>
              <a:rPr lang="en-US" sz="1200" dirty="0" smtClean="0">
                <a:solidFill>
                  <a:schemeClr val="bg1"/>
                </a:solidFill>
              </a:rPr>
              <a:t>Austrian </a:t>
            </a:r>
            <a:r>
              <a:rPr lang="en-US" sz="1200" dirty="0">
                <a:solidFill>
                  <a:schemeClr val="bg1"/>
                </a:solidFill>
              </a:rPr>
              <a:t>Academy of Sciences/Space Research </a:t>
            </a:r>
            <a:r>
              <a:rPr lang="en-US" sz="1200" dirty="0" smtClean="0">
                <a:solidFill>
                  <a:schemeClr val="bg1"/>
                </a:solidFill>
              </a:rPr>
              <a:t>Institute</a:t>
            </a:r>
            <a:endParaRPr lang="en-US" sz="1200" dirty="0">
              <a:solidFill>
                <a:schemeClr val="bg1"/>
              </a:solidFill>
            </a:endParaRPr>
          </a:p>
        </p:txBody>
      </p:sp>
    </p:spTree>
    <p:extLst>
      <p:ext uri="{BB962C8B-B14F-4D97-AF65-F5344CB8AC3E}">
        <p14:creationId xmlns:p14="http://schemas.microsoft.com/office/powerpoint/2010/main" val="342761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707886"/>
          </a:xfrm>
        </p:spPr>
        <p:txBody>
          <a:bodyPr/>
          <a:lstStyle/>
          <a:p>
            <a:r>
              <a:rPr lang="en-US" dirty="0" smtClean="0"/>
              <a:t>AFM on Phoenix Lander</a:t>
            </a:r>
            <a:endParaRPr lang="en-US" dirty="0"/>
          </a:p>
        </p:txBody>
      </p:sp>
      <p:sp>
        <p:nvSpPr>
          <p:cNvPr id="7" name="Text Placeholder 6"/>
          <p:cNvSpPr>
            <a:spLocks noGrp="1"/>
          </p:cNvSpPr>
          <p:nvPr>
            <p:ph type="body" idx="1"/>
          </p:nvPr>
        </p:nvSpPr>
        <p:spPr/>
        <p:txBody>
          <a:bodyPr/>
          <a:lstStyle/>
          <a:p>
            <a:r>
              <a:rPr lang="en-US" dirty="0" smtClean="0"/>
              <a:t>Extra material</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25</a:t>
            </a:fld>
            <a:endParaRPr lang="en-US"/>
          </a:p>
        </p:txBody>
      </p:sp>
    </p:spTree>
    <p:extLst>
      <p:ext uri="{BB962C8B-B14F-4D97-AF65-F5344CB8AC3E}">
        <p14:creationId xmlns:p14="http://schemas.microsoft.com/office/powerpoint/2010/main" val="181486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p:txBody>
          <a:bodyPr/>
          <a:lstStyle/>
          <a:p>
            <a:pPr>
              <a:defRPr/>
            </a:pPr>
            <a:endParaRPr lang="en-US" smtClean="0"/>
          </a:p>
          <a:p>
            <a:pPr>
              <a:defRPr/>
            </a:pPr>
            <a:endParaRPr lang="en-US" sz="1400" smtClean="0"/>
          </a:p>
        </p:txBody>
      </p:sp>
      <p:sp>
        <p:nvSpPr>
          <p:cNvPr id="28675" name="Slide Number Placeholder 3"/>
          <p:cNvSpPr>
            <a:spLocks noGrp="1"/>
          </p:cNvSpPr>
          <p:nvPr>
            <p:ph type="sldNum" sz="quarter" idx="11"/>
          </p:nvPr>
        </p:nvSpPr>
        <p:spPr/>
        <p:txBody>
          <a:bodyPr/>
          <a:lstStyle/>
          <a:p>
            <a:pPr>
              <a:defRPr/>
            </a:pPr>
            <a:fld id="{64F84D6F-1643-4A92-8BD7-C0C5EC78B3E0}" type="slidenum">
              <a:rPr lang="en-US" smtClean="0"/>
              <a:pPr>
                <a:defRPr/>
              </a:pPr>
              <a:t>26</a:t>
            </a:fld>
            <a:endParaRPr lang="en-US" smtClean="0"/>
          </a:p>
        </p:txBody>
      </p:sp>
      <p:sp>
        <p:nvSpPr>
          <p:cNvPr id="17412" name="Text Box 2"/>
          <p:cNvSpPr txBox="1">
            <a:spLocks noChangeArrowheads="1"/>
          </p:cNvSpPr>
          <p:nvPr/>
        </p:nvSpPr>
        <p:spPr bwMode="auto">
          <a:xfrm>
            <a:off x="165100" y="568325"/>
            <a:ext cx="5006975" cy="541338"/>
          </a:xfrm>
          <a:prstGeom prst="rect">
            <a:avLst/>
          </a:prstGeom>
          <a:noFill/>
          <a:ln w="9525">
            <a:noFill/>
            <a:miter lim="800000"/>
            <a:headEnd/>
            <a:tailEnd/>
          </a:ln>
        </p:spPr>
        <p:txBody>
          <a:bodyPr>
            <a:spAutoFit/>
          </a:bodyPr>
          <a:lstStyle/>
          <a:p>
            <a:pPr algn="l">
              <a:lnSpc>
                <a:spcPct val="90000"/>
              </a:lnSpc>
              <a:spcBef>
                <a:spcPct val="25000"/>
              </a:spcBef>
            </a:pPr>
            <a:r>
              <a:rPr lang="en-US" altLang="en-US" sz="1600" b="1" i="1" dirty="0">
                <a:solidFill>
                  <a:schemeClr val="bg1"/>
                </a:solidFill>
                <a:latin typeface="Lucida Casual" pitchFamily="66" charset="0"/>
              </a:rPr>
              <a:t>Originally the Mars Environmental Compatibility Assessment for the 2001 Mars Surveyor Lander</a:t>
            </a:r>
          </a:p>
        </p:txBody>
      </p:sp>
      <p:sp>
        <p:nvSpPr>
          <p:cNvPr id="17415" name="Text Box 14"/>
          <p:cNvSpPr txBox="1">
            <a:spLocks noChangeArrowheads="1"/>
          </p:cNvSpPr>
          <p:nvPr/>
        </p:nvSpPr>
        <p:spPr bwMode="auto">
          <a:xfrm>
            <a:off x="7134225" y="5911850"/>
            <a:ext cx="541338" cy="152400"/>
          </a:xfrm>
          <a:prstGeom prst="rect">
            <a:avLst/>
          </a:prstGeom>
          <a:solidFill>
            <a:srgbClr val="FFFFCC"/>
          </a:solidFill>
          <a:ln w="28575" algn="ctr">
            <a:noFill/>
            <a:miter lim="800000"/>
            <a:headEnd/>
            <a:tailEnd/>
          </a:ln>
        </p:spPr>
        <p:txBody>
          <a:bodyPr wrap="none" tIns="0" bIns="0">
            <a:spAutoFit/>
          </a:bodyPr>
          <a:lstStyle/>
          <a:p>
            <a:pPr algn="l"/>
            <a:r>
              <a:rPr lang="en-US" sz="1000" b="1">
                <a:latin typeface="Albertus Extra Bold" pitchFamily="34" charset="0"/>
              </a:rPr>
              <a:t>12 cm</a:t>
            </a:r>
          </a:p>
        </p:txBody>
      </p:sp>
      <p:sp>
        <p:nvSpPr>
          <p:cNvPr id="17416" name="Rectangle 15"/>
          <p:cNvSpPr>
            <a:spLocks noGrp="1" noChangeArrowheads="1"/>
          </p:cNvSpPr>
          <p:nvPr>
            <p:ph type="title"/>
          </p:nvPr>
        </p:nvSpPr>
        <p:spPr>
          <a:xfrm>
            <a:off x="109538" y="-6350"/>
            <a:ext cx="8486775" cy="646113"/>
          </a:xfrm>
        </p:spPr>
        <p:txBody>
          <a:bodyPr/>
          <a:lstStyle/>
          <a:p>
            <a:pPr eaLnBrk="1" hangingPunct="1"/>
            <a:r>
              <a:rPr lang="en-US" altLang="en-US" sz="1800" dirty="0" smtClean="0"/>
              <a:t>The Microscopy, Electrochemistry, and Conductivity Analyzer (MECA)</a:t>
            </a:r>
            <a:endParaRPr lang="en-US" sz="1800" dirty="0" smtClean="0"/>
          </a:p>
        </p:txBody>
      </p:sp>
      <p:pic>
        <p:nvPicPr>
          <p:cNvPr id="17" name="Picture 4" descr="phoenix_logo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483100"/>
            <a:ext cx="1642639" cy="2374900"/>
          </a:xfrm>
          <a:prstGeom prst="rect">
            <a:avLst/>
          </a:prstGeom>
          <a:noFill/>
          <a:ln w="9525">
            <a:noFill/>
            <a:miter lim="800000"/>
            <a:headEnd/>
            <a:tailEnd/>
          </a:ln>
        </p:spPr>
      </p:pic>
      <p:pic>
        <p:nvPicPr>
          <p:cNvPr id="18" name="Picture 2" descr="ATLO 29MAR07 020"/>
          <p:cNvPicPr>
            <a:picLocks noChangeAspect="1" noChangeArrowheads="1"/>
          </p:cNvPicPr>
          <p:nvPr/>
        </p:nvPicPr>
        <p:blipFill>
          <a:blip r:embed="rId4">
            <a:lum bright="24000" contrast="24000"/>
            <a:extLst>
              <a:ext uri="{28A0092B-C50C-407E-A947-70E740481C1C}">
                <a14:useLocalDpi xmlns:a14="http://schemas.microsoft.com/office/drawing/2010/main" val="0"/>
              </a:ext>
            </a:extLst>
          </a:blip>
          <a:srcRect/>
          <a:stretch>
            <a:fillRect/>
          </a:stretch>
        </p:blipFill>
        <p:spPr bwMode="auto">
          <a:xfrm>
            <a:off x="6192838" y="935038"/>
            <a:ext cx="2741612"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ATLO 29MAR07 0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34799"/>
            <a:ext cx="28622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5"/>
          <p:cNvSpPr txBox="1">
            <a:spLocks noChangeArrowheads="1"/>
          </p:cNvSpPr>
          <p:nvPr/>
        </p:nvSpPr>
        <p:spPr bwMode="auto">
          <a:xfrm>
            <a:off x="3262313" y="1393825"/>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2000">
                <a:solidFill>
                  <a:schemeClr val="bg1"/>
                </a:solidFill>
              </a:rPr>
              <a:t>MECA enclosure</a:t>
            </a:r>
          </a:p>
        </p:txBody>
      </p:sp>
      <p:sp>
        <p:nvSpPr>
          <p:cNvPr id="23" name="Text Box 16"/>
          <p:cNvSpPr txBox="1">
            <a:spLocks noChangeArrowheads="1"/>
          </p:cNvSpPr>
          <p:nvPr/>
        </p:nvSpPr>
        <p:spPr bwMode="auto">
          <a:xfrm>
            <a:off x="4210050" y="2143125"/>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2000" dirty="0">
                <a:solidFill>
                  <a:schemeClr val="bg1"/>
                </a:solidFill>
              </a:rPr>
              <a:t>Sampling chute</a:t>
            </a:r>
          </a:p>
        </p:txBody>
      </p:sp>
      <p:sp>
        <p:nvSpPr>
          <p:cNvPr id="24" name="Line 15"/>
          <p:cNvSpPr>
            <a:spLocks noChangeShapeType="1"/>
          </p:cNvSpPr>
          <p:nvPr/>
        </p:nvSpPr>
        <p:spPr bwMode="auto">
          <a:xfrm flipH="1">
            <a:off x="2668587" y="1552574"/>
            <a:ext cx="1095376" cy="238125"/>
          </a:xfrm>
          <a:prstGeom prst="line">
            <a:avLst/>
          </a:prstGeom>
          <a:noFill/>
          <a:ln w="19050">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flipV="1">
            <a:off x="6000750" y="2371725"/>
            <a:ext cx="1276350" cy="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l="6129" t="18538" b="20499"/>
          <a:stretch>
            <a:fillRect/>
          </a:stretch>
        </p:blipFill>
        <p:spPr bwMode="auto">
          <a:xfrm>
            <a:off x="2192853" y="3481099"/>
            <a:ext cx="61626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 name="Text Box 6"/>
          <p:cNvSpPr txBox="1">
            <a:spLocks noChangeArrowheads="1"/>
          </p:cNvSpPr>
          <p:nvPr/>
        </p:nvSpPr>
        <p:spPr bwMode="auto">
          <a:xfrm>
            <a:off x="5391665" y="3549361"/>
            <a:ext cx="55245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200" b="1"/>
              <a:t>AFM</a:t>
            </a:r>
          </a:p>
        </p:txBody>
      </p:sp>
      <p:sp>
        <p:nvSpPr>
          <p:cNvPr id="28" name="Text Box 7"/>
          <p:cNvSpPr txBox="1">
            <a:spLocks noChangeArrowheads="1"/>
          </p:cNvSpPr>
          <p:nvPr/>
        </p:nvSpPr>
        <p:spPr bwMode="auto">
          <a:xfrm>
            <a:off x="6267965" y="3549361"/>
            <a:ext cx="66675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200" b="1" dirty="0"/>
              <a:t>SWTS</a:t>
            </a:r>
          </a:p>
        </p:txBody>
      </p:sp>
      <p:sp>
        <p:nvSpPr>
          <p:cNvPr id="29" name="Text Box 8"/>
          <p:cNvSpPr txBox="1">
            <a:spLocks noChangeArrowheads="1"/>
          </p:cNvSpPr>
          <p:nvPr/>
        </p:nvSpPr>
        <p:spPr bwMode="auto">
          <a:xfrm>
            <a:off x="4277240" y="3549361"/>
            <a:ext cx="89535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200" b="1"/>
              <a:t>OM LEDs</a:t>
            </a:r>
          </a:p>
        </p:txBody>
      </p:sp>
      <p:sp>
        <p:nvSpPr>
          <p:cNvPr id="30" name="Text Box 9"/>
          <p:cNvSpPr txBox="1">
            <a:spLocks noChangeArrowheads="1"/>
          </p:cNvSpPr>
          <p:nvPr/>
        </p:nvSpPr>
        <p:spPr bwMode="auto">
          <a:xfrm>
            <a:off x="2248415" y="3549361"/>
            <a:ext cx="1790700"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200" b="1"/>
              <a:t>Optical Microscope</a:t>
            </a:r>
          </a:p>
        </p:txBody>
      </p:sp>
      <p:sp>
        <p:nvSpPr>
          <p:cNvPr id="31" name="Line 10"/>
          <p:cNvSpPr>
            <a:spLocks noChangeShapeType="1"/>
          </p:cNvSpPr>
          <p:nvPr/>
        </p:nvSpPr>
        <p:spPr bwMode="auto">
          <a:xfrm>
            <a:off x="2610365" y="3844636"/>
            <a:ext cx="0" cy="533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11"/>
          <p:cNvSpPr>
            <a:spLocks noChangeShapeType="1"/>
          </p:cNvSpPr>
          <p:nvPr/>
        </p:nvSpPr>
        <p:spPr bwMode="auto">
          <a:xfrm>
            <a:off x="4972565" y="3844636"/>
            <a:ext cx="0" cy="7239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12"/>
          <p:cNvSpPr>
            <a:spLocks noChangeShapeType="1"/>
          </p:cNvSpPr>
          <p:nvPr/>
        </p:nvSpPr>
        <p:spPr bwMode="auto">
          <a:xfrm>
            <a:off x="6601340" y="3844636"/>
            <a:ext cx="0" cy="533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13"/>
          <p:cNvSpPr>
            <a:spLocks noChangeShapeType="1"/>
          </p:cNvSpPr>
          <p:nvPr/>
        </p:nvSpPr>
        <p:spPr bwMode="auto">
          <a:xfrm>
            <a:off x="5677415" y="3863686"/>
            <a:ext cx="0" cy="135255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AutoShape 18"/>
          <p:cNvSpPr>
            <a:spLocks noChangeArrowheads="1"/>
          </p:cNvSpPr>
          <p:nvPr/>
        </p:nvSpPr>
        <p:spPr bwMode="auto">
          <a:xfrm>
            <a:off x="6420365" y="5321011"/>
            <a:ext cx="1219200" cy="133350"/>
          </a:xfrm>
          <a:prstGeom prst="leftRightArrow">
            <a:avLst>
              <a:gd name="adj1" fmla="val 50000"/>
              <a:gd name="adj2" fmla="val 182857"/>
            </a:avLst>
          </a:prstGeom>
          <a:solidFill>
            <a:schemeClr val="accent1"/>
          </a:solidFill>
          <a:ln w="9525">
            <a:solidFill>
              <a:schemeClr val="accent1"/>
            </a:solidFill>
            <a:miter lim="800000"/>
            <a:headEnd/>
            <a:tailEnd/>
          </a:ln>
        </p:spPr>
        <p:txBody>
          <a:bodyPr wrap="none" anchor="ctr"/>
          <a:lstStyle/>
          <a:p>
            <a:endParaRPr lang="en-US"/>
          </a:p>
        </p:txBody>
      </p:sp>
      <p:sp>
        <p:nvSpPr>
          <p:cNvPr id="36" name="AutoShape 19"/>
          <p:cNvSpPr>
            <a:spLocks noChangeArrowheads="1"/>
          </p:cNvSpPr>
          <p:nvPr/>
        </p:nvSpPr>
        <p:spPr bwMode="auto">
          <a:xfrm rot="-2666369">
            <a:off x="6229865" y="4349461"/>
            <a:ext cx="1219200" cy="133350"/>
          </a:xfrm>
          <a:prstGeom prst="leftRightArrow">
            <a:avLst>
              <a:gd name="adj1" fmla="val 50000"/>
              <a:gd name="adj2" fmla="val 182857"/>
            </a:avLst>
          </a:prstGeom>
          <a:solidFill>
            <a:schemeClr val="accent1"/>
          </a:solidFill>
          <a:ln w="9525">
            <a:solidFill>
              <a:schemeClr val="accent1"/>
            </a:solidFill>
            <a:miter lim="800000"/>
            <a:headEnd/>
            <a:tailEnd/>
          </a:ln>
        </p:spPr>
        <p:txBody>
          <a:bodyPr wrap="none" anchor="ctr"/>
          <a:lstStyle/>
          <a:p>
            <a:endParaRPr lang="en-US"/>
          </a:p>
        </p:txBody>
      </p:sp>
    </p:spTree>
    <p:extLst>
      <p:ext uri="{BB962C8B-B14F-4D97-AF65-F5344CB8AC3E}">
        <p14:creationId xmlns:p14="http://schemas.microsoft.com/office/powerpoint/2010/main" val="702635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3" y="809626"/>
            <a:ext cx="252095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5"/>
          <p:cNvSpPr>
            <a:spLocks noGrp="1"/>
          </p:cNvSpPr>
          <p:nvPr>
            <p:ph type="sldNum" sz="quarter" idx="11"/>
          </p:nvPr>
        </p:nvSpPr>
        <p:spPr/>
        <p:txBody>
          <a:bodyPr/>
          <a:lstStyle/>
          <a:p>
            <a:pPr>
              <a:defRPr/>
            </a:pPr>
            <a:endParaRPr lang="en-US"/>
          </a:p>
          <a:p>
            <a:pPr>
              <a:defRPr/>
            </a:pPr>
            <a:fld id="{F2D95FF0-AC90-4A4F-B008-1EE71C06806E}" type="slidenum">
              <a:rPr lang="en-US"/>
              <a:pPr>
                <a:defRPr/>
              </a:pPr>
              <a:t>27</a:t>
            </a:fld>
            <a:endParaRPr lang="en-US"/>
          </a:p>
        </p:txBody>
      </p:sp>
      <p:sp>
        <p:nvSpPr>
          <p:cNvPr id="33799" name="Text Box 6"/>
          <p:cNvSpPr txBox="1">
            <a:spLocks noChangeArrowheads="1"/>
          </p:cNvSpPr>
          <p:nvPr/>
        </p:nvSpPr>
        <p:spPr bwMode="auto">
          <a:xfrm>
            <a:off x="427038" y="3389313"/>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600">
                <a:solidFill>
                  <a:schemeClr val="bg1"/>
                </a:solidFill>
              </a:rPr>
              <a:t>Sampling chute with Sample Wheel sticking out </a:t>
            </a:r>
          </a:p>
        </p:txBody>
      </p:sp>
      <p:sp>
        <p:nvSpPr>
          <p:cNvPr id="33800" name="Text Box 7"/>
          <p:cNvSpPr txBox="1">
            <a:spLocks noChangeArrowheads="1"/>
          </p:cNvSpPr>
          <p:nvPr/>
        </p:nvSpPr>
        <p:spPr bwMode="auto">
          <a:xfrm>
            <a:off x="6608763" y="3494727"/>
            <a:ext cx="2457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600" dirty="0"/>
              <a:t>Optical Microscope (OM)</a:t>
            </a:r>
          </a:p>
        </p:txBody>
      </p:sp>
      <p:sp>
        <p:nvSpPr>
          <p:cNvPr id="33804" name="Line 11"/>
          <p:cNvSpPr>
            <a:spLocks noChangeShapeType="1"/>
          </p:cNvSpPr>
          <p:nvPr/>
        </p:nvSpPr>
        <p:spPr bwMode="auto">
          <a:xfrm flipV="1">
            <a:off x="1831975" y="2959101"/>
            <a:ext cx="7938" cy="4953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5" name="Text Box 12"/>
          <p:cNvSpPr txBox="1">
            <a:spLocks noChangeArrowheads="1"/>
          </p:cNvSpPr>
          <p:nvPr/>
        </p:nvSpPr>
        <p:spPr bwMode="auto">
          <a:xfrm>
            <a:off x="971550" y="5715000"/>
            <a:ext cx="3276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600" dirty="0">
                <a:solidFill>
                  <a:schemeClr val="bg1"/>
                </a:solidFill>
              </a:rPr>
              <a:t>Part of Flight Sample Wheel showing different substrates and Safety Notch</a:t>
            </a:r>
          </a:p>
        </p:txBody>
      </p:sp>
      <p:sp>
        <p:nvSpPr>
          <p:cNvPr id="33806" name="Text Box 13"/>
          <p:cNvSpPr txBox="1">
            <a:spLocks noChangeArrowheads="1"/>
          </p:cNvSpPr>
          <p:nvPr/>
        </p:nvSpPr>
        <p:spPr bwMode="auto">
          <a:xfrm>
            <a:off x="5974731" y="6219825"/>
            <a:ext cx="2266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pPr>
              <a:spcBef>
                <a:spcPct val="50000"/>
              </a:spcBef>
            </a:pPr>
            <a:r>
              <a:rPr lang="en-US" sz="1400" dirty="0">
                <a:solidFill>
                  <a:schemeClr val="bg1"/>
                </a:solidFill>
              </a:rPr>
              <a:t>AFM sensor head and chip</a:t>
            </a:r>
          </a:p>
        </p:txBody>
      </p:sp>
      <p:pic>
        <p:nvPicPr>
          <p:cNvPr id="33807" name="Picture 15" descr="P10100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181" y="4154487"/>
            <a:ext cx="26035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038" y="4359275"/>
            <a:ext cx="4144962"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5790" y="207963"/>
            <a:ext cx="5162785" cy="381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512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28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5" y="83127"/>
            <a:ext cx="9152335" cy="677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433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Phoenix/MECA calibration scan, Sol 99-100 (new tip)</a:t>
            </a:r>
          </a:p>
        </p:txBody>
      </p:sp>
      <p:pic>
        <p:nvPicPr>
          <p:cNvPr id="37891" name="Picture 11" descr="sol99_4_fullz_smooth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438275"/>
            <a:ext cx="35909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12"/>
          <p:cNvSpPr txBox="1">
            <a:spLocks noChangeArrowheads="1"/>
          </p:cNvSpPr>
          <p:nvPr/>
        </p:nvSpPr>
        <p:spPr bwMode="auto">
          <a:xfrm>
            <a:off x="489139" y="5262563"/>
            <a:ext cx="748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r>
              <a:rPr lang="en-US">
                <a:solidFill>
                  <a:schemeClr val="bg1"/>
                </a:solidFill>
              </a:rPr>
              <a:t>99-2</a:t>
            </a:r>
          </a:p>
        </p:txBody>
      </p:sp>
      <p:pic>
        <p:nvPicPr>
          <p:cNvPr id="37893" name="Picture 13" descr="Sol100_905094944_bw_height_full-z 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8475" y="1606550"/>
            <a:ext cx="4584700"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14"/>
          <p:cNvSpPr txBox="1">
            <a:spLocks noChangeArrowheads="1"/>
          </p:cNvSpPr>
          <p:nvPr/>
        </p:nvSpPr>
        <p:spPr bwMode="auto">
          <a:xfrm>
            <a:off x="4312683" y="5029200"/>
            <a:ext cx="9028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r>
              <a:rPr lang="en-US">
                <a:solidFill>
                  <a:schemeClr val="bg1"/>
                </a:solidFill>
              </a:rPr>
              <a:t>100-2</a:t>
            </a:r>
          </a:p>
        </p:txBody>
      </p:sp>
      <p:sp>
        <p:nvSpPr>
          <p:cNvPr id="37895" name="Line 16"/>
          <p:cNvSpPr>
            <a:spLocks noChangeShapeType="1"/>
          </p:cNvSpPr>
          <p:nvPr/>
        </p:nvSpPr>
        <p:spPr bwMode="auto">
          <a:xfrm flipV="1">
            <a:off x="5835650" y="3657600"/>
            <a:ext cx="1555750" cy="20494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6" name="Text Box 17"/>
          <p:cNvSpPr txBox="1">
            <a:spLocks noChangeArrowheads="1"/>
          </p:cNvSpPr>
          <p:nvPr/>
        </p:nvSpPr>
        <p:spPr bwMode="auto">
          <a:xfrm>
            <a:off x="5740587" y="5500688"/>
            <a:ext cx="1898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r>
              <a:rPr lang="en-US" dirty="0">
                <a:solidFill>
                  <a:schemeClr val="bg1"/>
                </a:solidFill>
              </a:rPr>
              <a:t>Small particle</a:t>
            </a:r>
          </a:p>
        </p:txBody>
      </p:sp>
    </p:spTree>
    <p:extLst>
      <p:ext uri="{BB962C8B-B14F-4D97-AF65-F5344CB8AC3E}">
        <p14:creationId xmlns:p14="http://schemas.microsoft.com/office/powerpoint/2010/main" val="941315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MIDAS lab images</a:t>
            </a:r>
            <a:endParaRPr lang="en-US" dirty="0"/>
          </a:p>
        </p:txBody>
      </p:sp>
      <p:sp>
        <p:nvSpPr>
          <p:cNvPr id="3" name="Date Placeholder 2"/>
          <p:cNvSpPr>
            <a:spLocks noGrp="1"/>
          </p:cNvSpPr>
          <p:nvPr>
            <p:ph type="dt" sz="half" idx="10"/>
          </p:nvPr>
        </p:nvSpPr>
        <p:spPr/>
        <p:txBody>
          <a:bodyPr/>
          <a:lstStyle/>
          <a:p>
            <a:pPr>
              <a:defRPr/>
            </a:pPr>
            <a:endParaRPr lang="en-US" smtClean="0"/>
          </a:p>
          <a:p>
            <a:pPr>
              <a:defRPr/>
            </a:pPr>
            <a:endParaRPr lang="en-US"/>
          </a:p>
        </p:txBody>
      </p:sp>
      <p:sp>
        <p:nvSpPr>
          <p:cNvPr id="4" name="Slide Number Placeholder 3"/>
          <p:cNvSpPr>
            <a:spLocks noGrp="1"/>
          </p:cNvSpPr>
          <p:nvPr>
            <p:ph type="sldNum" sz="quarter" idx="11"/>
          </p:nvPr>
        </p:nvSpPr>
        <p:spPr/>
        <p:txBody>
          <a:bodyPr/>
          <a:lstStyle/>
          <a:p>
            <a:pPr>
              <a:defRPr/>
            </a:pPr>
            <a:fld id="{900550FC-1A26-463A-8C71-E6C79AB8E0BF}" type="slidenum">
              <a:rPr lang="en-US" smtClean="0"/>
              <a:pPr>
                <a:defRPr/>
              </a:pPr>
              <a:t>3</a:t>
            </a:fld>
            <a:endParaRPr lang="en-US"/>
          </a:p>
        </p:txBody>
      </p:sp>
      <p:pic>
        <p:nvPicPr>
          <p:cNvPr id="5" name="Picture 7" descr="C:\Users\mhecht\Desktop\MIDAS Review\RO-A-MIDAS-3-AST2-LUTE-V1.0\DOCUMENT\MID_SSRV_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622" y="793750"/>
            <a:ext cx="2365192" cy="2371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Users\mhecht\Desktop\MIDAS Review\RO-A-MIDAS-3-AST2-LUTE-V1.0\DOCUMENT\MID_SSRV_0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160" y="4183856"/>
            <a:ext cx="2149615" cy="2135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Users\mhecht\Desktop\MIDAS Review\RO-A-MIDAS-3-AST2-LUTE-V1.0\DOCUMENT\MID_SSRV_0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3122" y="2432050"/>
            <a:ext cx="3548063" cy="250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979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AFM </a:t>
            </a:r>
            <a:r>
              <a:rPr lang="en-US" dirty="0" err="1" smtClean="0"/>
              <a:t>DAta</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30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69" y="627947"/>
            <a:ext cx="8651631" cy="6141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9145" y="3954483"/>
            <a:ext cx="2206709" cy="2200275"/>
          </a:xfrm>
          <a:prstGeom prst="rect">
            <a:avLst/>
          </a:prstGeom>
          <a:noFill/>
          <a:ln w="9525">
            <a:noFill/>
            <a:miter lim="800000"/>
            <a:headEnd/>
            <a:tailEnd/>
          </a:ln>
          <a:effectLst/>
        </p:spPr>
      </p:pic>
    </p:spTree>
    <p:extLst>
      <p:ext uri="{BB962C8B-B14F-4D97-AF65-F5344CB8AC3E}">
        <p14:creationId xmlns:p14="http://schemas.microsoft.com/office/powerpoint/2010/main" val="9906680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1323439"/>
          </a:xfrm>
        </p:spPr>
        <p:txBody>
          <a:bodyPr/>
          <a:lstStyle/>
          <a:p>
            <a:r>
              <a:rPr lang="en-US" dirty="0" smtClean="0"/>
              <a:t>Magnetic force microscopy</a:t>
            </a:r>
            <a:endParaRPr lang="en-US" dirty="0"/>
          </a:p>
        </p:txBody>
      </p:sp>
      <p:sp>
        <p:nvSpPr>
          <p:cNvPr id="7" name="Text Placeholder 6"/>
          <p:cNvSpPr>
            <a:spLocks noGrp="1"/>
          </p:cNvSpPr>
          <p:nvPr>
            <p:ph type="body" idx="1"/>
          </p:nvPr>
        </p:nvSpPr>
        <p:spPr/>
        <p:txBody>
          <a:bodyPr/>
          <a:lstStyle/>
          <a:p>
            <a:r>
              <a:rPr lang="en-US" dirty="0" smtClean="0"/>
              <a:t>Extra material</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31</a:t>
            </a:fld>
            <a:endParaRPr lang="en-US"/>
          </a:p>
        </p:txBody>
      </p:sp>
    </p:spTree>
    <p:extLst>
      <p:ext uri="{BB962C8B-B14F-4D97-AF65-F5344CB8AC3E}">
        <p14:creationId xmlns:p14="http://schemas.microsoft.com/office/powerpoint/2010/main" val="2952756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smtClean="0"/>
              <a:t>Magnetic</a:t>
            </a:r>
            <a:r>
              <a:rPr lang="en-US" dirty="0" smtClean="0"/>
              <a:t> Force Microscopy</a:t>
            </a:r>
            <a:endParaRPr lang="en-US" i="1" dirty="0"/>
          </a:p>
        </p:txBody>
      </p:sp>
      <p:sp>
        <p:nvSpPr>
          <p:cNvPr id="2" name="Date Placeholder 1"/>
          <p:cNvSpPr>
            <a:spLocks noGrp="1"/>
          </p:cNvSpPr>
          <p:nvPr>
            <p:ph type="dt" sz="half" idx="10"/>
          </p:nvPr>
        </p:nvSpPr>
        <p:spPr/>
        <p:txBody>
          <a:bodyPr/>
          <a:lstStyle/>
          <a:p>
            <a:pPr>
              <a:defRPr/>
            </a:pPr>
            <a:endParaRPr lang="en-US" smtClean="0"/>
          </a:p>
          <a:p>
            <a:pPr>
              <a:defRPr/>
            </a:pPr>
            <a:endParaRPr lang="en-US"/>
          </a:p>
        </p:txBody>
      </p:sp>
      <p:sp>
        <p:nvSpPr>
          <p:cNvPr id="3" name="Slide Number Placeholder 2"/>
          <p:cNvSpPr>
            <a:spLocks noGrp="1"/>
          </p:cNvSpPr>
          <p:nvPr>
            <p:ph type="sldNum" sz="quarter" idx="11"/>
          </p:nvPr>
        </p:nvSpPr>
        <p:spPr/>
        <p:txBody>
          <a:bodyPr/>
          <a:lstStyle/>
          <a:p>
            <a:pPr>
              <a:defRPr/>
            </a:pPr>
            <a:fld id="{12099C8A-BD48-41BA-A51D-DE99871ABB81}" type="slidenum">
              <a:rPr lang="en-US" smtClean="0"/>
              <a:pPr>
                <a:defRPr/>
              </a:pPr>
              <a:t>32</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32" y="1151534"/>
            <a:ext cx="78867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32" y="3214069"/>
            <a:ext cx="7859133" cy="341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40431" y="6651"/>
            <a:ext cx="4572000" cy="646331"/>
          </a:xfrm>
          <a:prstGeom prst="rect">
            <a:avLst/>
          </a:prstGeom>
        </p:spPr>
        <p:txBody>
          <a:bodyPr>
            <a:spAutoFit/>
          </a:bodyPr>
          <a:lstStyle/>
          <a:p>
            <a:r>
              <a:rPr lang="en-US" sz="1200" b="1" i="1" dirty="0" smtClean="0">
                <a:solidFill>
                  <a:schemeClr val="bg1"/>
                </a:solidFill>
              </a:rPr>
              <a:t>From </a:t>
            </a:r>
            <a:r>
              <a:rPr lang="en-US" sz="1200" b="1" dirty="0" smtClean="0">
                <a:solidFill>
                  <a:schemeClr val="bg1"/>
                </a:solidFill>
              </a:rPr>
              <a:t>The </a:t>
            </a:r>
            <a:r>
              <a:rPr lang="en-US" sz="1200" b="1" dirty="0">
                <a:solidFill>
                  <a:schemeClr val="bg1"/>
                </a:solidFill>
              </a:rPr>
              <a:t>Potential of Magnetic Force Microscopy for </a:t>
            </a:r>
            <a:r>
              <a:rPr lang="en-US" sz="1200" b="1" i="1" dirty="0" smtClean="0">
                <a:solidFill>
                  <a:schemeClr val="bg1"/>
                </a:solidFill>
              </a:rPr>
              <a:t>in-situ </a:t>
            </a:r>
            <a:r>
              <a:rPr lang="en-US" sz="1200" b="1" dirty="0" smtClean="0">
                <a:solidFill>
                  <a:schemeClr val="bg1"/>
                </a:solidFill>
              </a:rPr>
              <a:t>Investigation of </a:t>
            </a:r>
            <a:r>
              <a:rPr lang="en-US" sz="1200" b="1" dirty="0" err="1" smtClean="0">
                <a:solidFill>
                  <a:schemeClr val="bg1"/>
                </a:solidFill>
              </a:rPr>
              <a:t>Nanophase</a:t>
            </a:r>
            <a:r>
              <a:rPr lang="en-US" sz="1200" b="1" dirty="0" smtClean="0">
                <a:solidFill>
                  <a:schemeClr val="bg1"/>
                </a:solidFill>
              </a:rPr>
              <a:t> </a:t>
            </a:r>
            <a:r>
              <a:rPr lang="en-US" sz="1200" b="1" dirty="0">
                <a:solidFill>
                  <a:schemeClr val="bg1"/>
                </a:solidFill>
              </a:rPr>
              <a:t>Iron in Lunar </a:t>
            </a:r>
            <a:r>
              <a:rPr lang="en-US" sz="1200" b="1" dirty="0" smtClean="0">
                <a:solidFill>
                  <a:schemeClr val="bg1"/>
                </a:solidFill>
              </a:rPr>
              <a:t>Dust,</a:t>
            </a:r>
            <a:endParaRPr lang="en-US" sz="1200" b="1" dirty="0">
              <a:solidFill>
                <a:schemeClr val="bg1"/>
              </a:solidFill>
            </a:endParaRPr>
          </a:p>
          <a:p>
            <a:r>
              <a:rPr lang="en-US" sz="1200" dirty="0">
                <a:solidFill>
                  <a:schemeClr val="bg1"/>
                </a:solidFill>
              </a:rPr>
              <a:t>D. </a:t>
            </a:r>
            <a:r>
              <a:rPr lang="en-US" sz="1200" dirty="0" smtClean="0">
                <a:solidFill>
                  <a:schemeClr val="bg1"/>
                </a:solidFill>
              </a:rPr>
              <a:t>Kohl, </a:t>
            </a:r>
            <a:r>
              <a:rPr lang="en-US" sz="1200" dirty="0">
                <a:solidFill>
                  <a:schemeClr val="bg1"/>
                </a:solidFill>
              </a:rPr>
              <a:t>G. </a:t>
            </a:r>
            <a:r>
              <a:rPr lang="en-US" sz="1200" dirty="0" err="1">
                <a:solidFill>
                  <a:schemeClr val="bg1"/>
                </a:solidFill>
              </a:rPr>
              <a:t>Schittera</a:t>
            </a:r>
            <a:r>
              <a:rPr lang="en-US" sz="1200" dirty="0">
                <a:solidFill>
                  <a:schemeClr val="bg1"/>
                </a:solidFill>
              </a:rPr>
              <a:t>, U. </a:t>
            </a:r>
            <a:r>
              <a:rPr lang="en-US" sz="1200" dirty="0" smtClean="0">
                <a:solidFill>
                  <a:schemeClr val="bg1"/>
                </a:solidFill>
              </a:rPr>
              <a:t>Staufer 2012 (submitted)</a:t>
            </a:r>
            <a:endParaRPr lang="en-US" sz="1200" dirty="0">
              <a:solidFill>
                <a:schemeClr val="bg1"/>
              </a:solidFill>
            </a:endParaRPr>
          </a:p>
        </p:txBody>
      </p:sp>
    </p:spTree>
    <p:extLst>
      <p:ext uri="{BB962C8B-B14F-4D97-AF65-F5344CB8AC3E}">
        <p14:creationId xmlns:p14="http://schemas.microsoft.com/office/powerpoint/2010/main" val="228125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Ingesting the </a:t>
            </a:r>
            <a:r>
              <a:rPr lang="en-US" dirty="0" smtClean="0"/>
              <a:t>image files: </a:t>
            </a:r>
            <a:r>
              <a:rPr lang="en-US" dirty="0" err="1" smtClean="0"/>
              <a:t>Matlab</a:t>
            </a:r>
            <a:endParaRPr lang="en-US" dirty="0"/>
          </a:p>
        </p:txBody>
      </p:sp>
      <p:sp>
        <p:nvSpPr>
          <p:cNvPr id="3" name="Content Placeholder 2"/>
          <p:cNvSpPr>
            <a:spLocks noGrp="1"/>
          </p:cNvSpPr>
          <p:nvPr>
            <p:ph idx="1"/>
          </p:nvPr>
        </p:nvSpPr>
        <p:spPr>
          <a:xfrm>
            <a:off x="423863" y="4533900"/>
            <a:ext cx="8329612" cy="2162175"/>
          </a:xfrm>
        </p:spPr>
        <p:txBody>
          <a:bodyPr>
            <a:normAutofit fontScale="92500" lnSpcReduction="10000"/>
          </a:bodyPr>
          <a:lstStyle/>
          <a:p>
            <a:r>
              <a:rPr lang="en-US" dirty="0" smtClean="0"/>
              <a:t>Raw (left) and derivative (middle) plots of Image #3 using custom </a:t>
            </a:r>
            <a:r>
              <a:rPr lang="en-US" dirty="0" err="1" smtClean="0"/>
              <a:t>Matlab</a:t>
            </a:r>
            <a:r>
              <a:rPr lang="en-US" dirty="0" smtClean="0"/>
              <a:t> program. 3-D model (right) was plotted </a:t>
            </a:r>
            <a:r>
              <a:rPr lang="en-US" dirty="0" err="1" smtClean="0"/>
              <a:t>withh</a:t>
            </a:r>
            <a:r>
              <a:rPr lang="en-US" dirty="0" smtClean="0"/>
              <a:t> </a:t>
            </a:r>
            <a:r>
              <a:rPr lang="en-US" dirty="0" err="1" smtClean="0"/>
              <a:t>ImageJ</a:t>
            </a:r>
            <a:r>
              <a:rPr lang="en-US" dirty="0" smtClean="0"/>
              <a:t>, an open-source, free utility. </a:t>
            </a:r>
            <a:r>
              <a:rPr lang="en-US" dirty="0" err="1" smtClean="0"/>
              <a:t>Matlab</a:t>
            </a:r>
            <a:r>
              <a:rPr lang="en-US" dirty="0" smtClean="0"/>
              <a:t> was used to convert the file to a PNG</a:t>
            </a:r>
          </a:p>
          <a:p>
            <a:r>
              <a:rPr lang="en-US" dirty="0" smtClean="0"/>
              <a:t>Empirically, data in file is little endian, organized in rows, starting at the top left. This needs to be documented.</a:t>
            </a:r>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4</a:t>
            </a:fld>
            <a:endParaRPr lang="en-US"/>
          </a:p>
        </p:txBody>
      </p:sp>
      <p:pic>
        <p:nvPicPr>
          <p:cNvPr id="6" name="Picture 5"/>
          <p:cNvPicPr/>
          <p:nvPr/>
        </p:nvPicPr>
        <p:blipFill rotWithShape="1">
          <a:blip r:embed="rId2">
            <a:extLst>
              <a:ext uri="{28A0092B-C50C-407E-A947-70E740481C1C}">
                <a14:useLocalDpi xmlns:a14="http://schemas.microsoft.com/office/drawing/2010/main" val="0"/>
              </a:ext>
            </a:extLst>
          </a:blip>
          <a:srcRect l="8792" t="21398" r="7552" b="20975"/>
          <a:stretch/>
        </p:blipFill>
        <p:spPr bwMode="auto">
          <a:xfrm>
            <a:off x="247650" y="918527"/>
            <a:ext cx="5991225" cy="2675774"/>
          </a:xfrm>
          <a:prstGeom prst="rect">
            <a:avLst/>
          </a:prstGeom>
          <a:noFill/>
          <a:ln>
            <a:noFill/>
          </a:ln>
          <a:extLst>
            <a:ext uri="{53640926-AAD7-44D8-BBD7-CCE9431645EC}">
              <a14:shadowObscured xmlns:a14="http://schemas.microsoft.com/office/drawing/2010/main"/>
            </a:ext>
          </a:extLst>
        </p:spPr>
      </p:pic>
      <p:pic>
        <p:nvPicPr>
          <p:cNvPr id="7" name="Picture 6" descr="C:\Users\mhecht\Desktop\MIDAS Review\Review comments\imageJ_003.jpg"/>
          <p:cNvPicPr/>
          <p:nvPr/>
        </p:nvPicPr>
        <p:blipFill rotWithShape="1">
          <a:blip r:embed="rId3">
            <a:extLst>
              <a:ext uri="{28A0092B-C50C-407E-A947-70E740481C1C}">
                <a14:useLocalDpi xmlns:a14="http://schemas.microsoft.com/office/drawing/2010/main" val="0"/>
              </a:ext>
            </a:extLst>
          </a:blip>
          <a:srcRect l="6492" t="18253" r="11504" b="4763"/>
          <a:stretch/>
        </p:blipFill>
        <p:spPr bwMode="auto">
          <a:xfrm>
            <a:off x="6238875" y="918527"/>
            <a:ext cx="2562542" cy="25703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796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Plotting in </a:t>
            </a:r>
            <a:r>
              <a:rPr lang="en-US" dirty="0" err="1" smtClean="0"/>
              <a:t>ImageJ</a:t>
            </a:r>
            <a:endParaRPr lang="en-US" dirty="0"/>
          </a:p>
        </p:txBody>
      </p:sp>
      <p:sp>
        <p:nvSpPr>
          <p:cNvPr id="3" name="Content Placeholder 2"/>
          <p:cNvSpPr>
            <a:spLocks noGrp="1"/>
          </p:cNvSpPr>
          <p:nvPr>
            <p:ph idx="1"/>
          </p:nvPr>
        </p:nvSpPr>
        <p:spPr>
          <a:xfrm>
            <a:off x="423863" y="4838700"/>
            <a:ext cx="8296275" cy="1116013"/>
          </a:xfrm>
        </p:spPr>
        <p:txBody>
          <a:bodyPr/>
          <a:lstStyle/>
          <a:p>
            <a:r>
              <a:rPr lang="en-US" dirty="0" smtClean="0"/>
              <a:t>Here, data is plotted as 3-D model with </a:t>
            </a:r>
            <a:r>
              <a:rPr lang="en-US" dirty="0" err="1" smtClean="0"/>
              <a:t>ImageJ</a:t>
            </a:r>
            <a:r>
              <a:rPr lang="en-US" dirty="0" smtClean="0"/>
              <a:t>, an open-source, free utility. </a:t>
            </a:r>
            <a:r>
              <a:rPr lang="en-US" dirty="0" err="1" smtClean="0"/>
              <a:t>Matlab</a:t>
            </a:r>
            <a:r>
              <a:rPr lang="en-US" dirty="0" smtClean="0"/>
              <a:t> was used to convert the file to a PNG, however.</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5</a:t>
            </a:fld>
            <a:endParaRPr lang="en-US"/>
          </a:p>
        </p:txBody>
      </p:sp>
      <p:pic>
        <p:nvPicPr>
          <p:cNvPr id="6" name="Picture 5" descr="C:\Users\mhecht\Desktop\MIDAS Review\Review comments\imageJ_003.jpg"/>
          <p:cNvPicPr/>
          <p:nvPr/>
        </p:nvPicPr>
        <p:blipFill rotWithShape="1">
          <a:blip r:embed="rId2">
            <a:extLst>
              <a:ext uri="{28A0092B-C50C-407E-A947-70E740481C1C}">
                <a14:useLocalDpi xmlns:a14="http://schemas.microsoft.com/office/drawing/2010/main" val="0"/>
              </a:ext>
            </a:extLst>
          </a:blip>
          <a:srcRect l="6492" t="18253" r="11504" b="4763"/>
          <a:stretch/>
        </p:blipFill>
        <p:spPr bwMode="auto">
          <a:xfrm>
            <a:off x="2990532" y="1114426"/>
            <a:ext cx="3162935" cy="28749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987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SPIP</a:t>
            </a:r>
            <a:endParaRPr lang="en-US" dirty="0"/>
          </a:p>
        </p:txBody>
      </p:sp>
      <p:sp>
        <p:nvSpPr>
          <p:cNvPr id="3" name="Content Placeholder 2"/>
          <p:cNvSpPr>
            <a:spLocks noGrp="1"/>
          </p:cNvSpPr>
          <p:nvPr>
            <p:ph idx="1"/>
          </p:nvPr>
        </p:nvSpPr>
        <p:spPr>
          <a:xfrm>
            <a:off x="423863" y="1117600"/>
            <a:ext cx="8296275" cy="1616075"/>
          </a:xfrm>
        </p:spPr>
        <p:txBody>
          <a:bodyPr/>
          <a:lstStyle/>
          <a:p>
            <a:r>
              <a:rPr lang="en-US" dirty="0" err="1" smtClean="0"/>
              <a:t>Datafile</a:t>
            </a:r>
            <a:r>
              <a:rPr lang="en-US" dirty="0" smtClean="0"/>
              <a:t> format was chosen for compatibility with SPIP, an AFM community standard. Here, the provided file was directly imported into SPIP and rendered in 3D.</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6</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601663" y="3087688"/>
            <a:ext cx="3065462" cy="2979737"/>
          </a:xfrm>
          <a:prstGeom prst="rect">
            <a:avLst/>
          </a:prstGeom>
        </p:spPr>
      </p:pic>
      <p:pic>
        <p:nvPicPr>
          <p:cNvPr id="7" name="Picture 6"/>
          <p:cNvPicPr/>
          <p:nvPr/>
        </p:nvPicPr>
        <p:blipFill rotWithShape="1">
          <a:blip r:embed="rId3" cstate="print">
            <a:extLst>
              <a:ext uri="{28A0092B-C50C-407E-A947-70E740481C1C}">
                <a14:useLocalDpi xmlns:a14="http://schemas.microsoft.com/office/drawing/2010/main" val="0"/>
              </a:ext>
            </a:extLst>
          </a:blip>
          <a:srcRect b="13349"/>
          <a:stretch/>
        </p:blipFill>
        <p:spPr bwMode="auto">
          <a:xfrm>
            <a:off x="4185602" y="3012122"/>
            <a:ext cx="4340661" cy="31308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908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 </a:t>
            </a:r>
            <a:r>
              <a:rPr lang="en-US" dirty="0" smtClean="0"/>
              <a:t>1 and </a:t>
            </a:r>
            <a:r>
              <a:rPr lang="en-US" dirty="0" smtClean="0"/>
              <a:t>2 in 3D (SPIP)</a:t>
            </a:r>
            <a:endParaRPr lang="en-US" dirty="0"/>
          </a:p>
        </p:txBody>
      </p:sp>
      <p:sp>
        <p:nvSpPr>
          <p:cNvPr id="3" name="Content Placeholder 2"/>
          <p:cNvSpPr>
            <a:spLocks noGrp="1"/>
          </p:cNvSpPr>
          <p:nvPr>
            <p:ph idx="1"/>
          </p:nvPr>
        </p:nvSpPr>
        <p:spPr>
          <a:xfrm>
            <a:off x="423863" y="5343525"/>
            <a:ext cx="8296275" cy="611188"/>
          </a:xfrm>
        </p:spPr>
        <p:txBody>
          <a:bodyPr/>
          <a:lstStyle/>
          <a:p>
            <a:r>
              <a:rPr lang="en-US" dirty="0" smtClean="0"/>
              <a:t>These were heavily bowed, but correctible with SPIP</a:t>
            </a:r>
          </a:p>
          <a:p>
            <a:r>
              <a:rPr lang="en-US" dirty="0" smtClean="0"/>
              <a:t>After leveling, z-range was ~40 nm</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7</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1181100"/>
            <a:ext cx="37528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 y="1181101"/>
            <a:ext cx="37528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96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NASAView</a:t>
            </a:r>
            <a:r>
              <a:rPr lang="en-US" dirty="0" smtClean="0"/>
              <a:t> (by Steele)</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8</a:t>
            </a:fld>
            <a:endParaRPr lang="en-US"/>
          </a:p>
        </p:txBody>
      </p:sp>
      <p:pic>
        <p:nvPicPr>
          <p:cNvPr id="1026" name="Picture 2" descr="e2fb64e8-1e29-4c8b-a49f-8f906aa028c2@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112" y="1579419"/>
            <a:ext cx="2221056" cy="222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ed39ae87-8a94-49ff-9aaf-64d61321ae47@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194" y="1615661"/>
            <a:ext cx="2184813" cy="21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74e551b3-fd52-4c49-b920-ca0f0e32ca28@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032" y="1615661"/>
            <a:ext cx="2184813" cy="21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901418" y="4007184"/>
            <a:ext cx="492444" cy="461665"/>
          </a:xfrm>
          <a:prstGeom prst="rect">
            <a:avLst/>
          </a:prstGeom>
          <a:noFill/>
        </p:spPr>
        <p:txBody>
          <a:bodyPr wrap="none" rtlCol="0">
            <a:spAutoFit/>
          </a:bodyPr>
          <a:lstStyle/>
          <a:p>
            <a:r>
              <a:rPr lang="en-US" dirty="0" smtClean="0">
                <a:solidFill>
                  <a:srgbClr val="FFFF00"/>
                </a:solidFill>
              </a:rPr>
              <a:t>#1</a:t>
            </a:r>
            <a:endParaRPr lang="en-US" dirty="0">
              <a:solidFill>
                <a:srgbClr val="FFFF00"/>
              </a:solidFill>
            </a:endParaRPr>
          </a:p>
        </p:txBody>
      </p:sp>
      <p:sp>
        <p:nvSpPr>
          <p:cNvPr id="7" name="TextBox 6"/>
          <p:cNvSpPr txBox="1"/>
          <p:nvPr/>
        </p:nvSpPr>
        <p:spPr>
          <a:xfrm>
            <a:off x="4228138" y="4007184"/>
            <a:ext cx="492444" cy="461665"/>
          </a:xfrm>
          <a:prstGeom prst="rect">
            <a:avLst/>
          </a:prstGeom>
          <a:noFill/>
        </p:spPr>
        <p:txBody>
          <a:bodyPr wrap="none" rtlCol="0">
            <a:spAutoFit/>
          </a:bodyPr>
          <a:lstStyle/>
          <a:p>
            <a:r>
              <a:rPr lang="en-US" dirty="0" smtClean="0">
                <a:solidFill>
                  <a:srgbClr val="FFFF00"/>
                </a:solidFill>
              </a:rPr>
              <a:t>#2</a:t>
            </a:r>
            <a:endParaRPr lang="en-US" dirty="0">
              <a:solidFill>
                <a:srgbClr val="FFFF00"/>
              </a:solidFill>
            </a:endParaRPr>
          </a:p>
        </p:txBody>
      </p:sp>
      <p:sp>
        <p:nvSpPr>
          <p:cNvPr id="8" name="TextBox 7"/>
          <p:cNvSpPr txBox="1"/>
          <p:nvPr/>
        </p:nvSpPr>
        <p:spPr>
          <a:xfrm>
            <a:off x="6677216" y="4007184"/>
            <a:ext cx="492444" cy="461665"/>
          </a:xfrm>
          <a:prstGeom prst="rect">
            <a:avLst/>
          </a:prstGeom>
          <a:noFill/>
        </p:spPr>
        <p:txBody>
          <a:bodyPr wrap="none" rtlCol="0">
            <a:spAutoFit/>
          </a:bodyPr>
          <a:lstStyle/>
          <a:p>
            <a:r>
              <a:rPr lang="en-US" dirty="0" smtClean="0">
                <a:solidFill>
                  <a:srgbClr val="FFFF00"/>
                </a:solidFill>
              </a:rPr>
              <a:t>#3</a:t>
            </a:r>
            <a:endParaRPr lang="en-US" dirty="0">
              <a:solidFill>
                <a:srgbClr val="FFFF00"/>
              </a:solidFill>
            </a:endParaRPr>
          </a:p>
        </p:txBody>
      </p:sp>
    </p:spTree>
    <p:extLst>
      <p:ext uri="{BB962C8B-B14F-4D97-AF65-F5344CB8AC3E}">
        <p14:creationId xmlns:p14="http://schemas.microsoft.com/office/powerpoint/2010/main" val="330514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4406900"/>
            <a:ext cx="7772400" cy="707886"/>
          </a:xfrm>
        </p:spPr>
        <p:txBody>
          <a:bodyPr/>
          <a:lstStyle/>
          <a:p>
            <a:r>
              <a:rPr lang="en-US" dirty="0" smtClean="0"/>
              <a:t>Review comments</a:t>
            </a:r>
            <a:endParaRPr lang="en-US" dirty="0"/>
          </a:p>
        </p:txBody>
      </p:sp>
      <p:sp>
        <p:nvSpPr>
          <p:cNvPr id="7" name="Text Placeholder 6"/>
          <p:cNvSpPr>
            <a:spLocks noGrp="1"/>
          </p:cNvSpPr>
          <p:nvPr>
            <p:ph type="body" idx="1"/>
          </p:nvPr>
        </p:nvSpPr>
        <p:spPr/>
        <p:txBody>
          <a:bodyPr/>
          <a:lstStyle/>
          <a:p>
            <a:r>
              <a:rPr lang="en-US" dirty="0" smtClean="0"/>
              <a:t>M. Hecht</a:t>
            </a:r>
            <a:endParaRPr lang="en-US" dirty="0"/>
          </a:p>
        </p:txBody>
      </p:sp>
      <p:sp>
        <p:nvSpPr>
          <p:cNvPr id="4" name="Date Placeholder 3"/>
          <p:cNvSpPr>
            <a:spLocks noGrp="1"/>
          </p:cNvSpPr>
          <p:nvPr>
            <p:ph type="dt" sz="half" idx="10"/>
          </p:nvPr>
        </p:nvSpPr>
        <p:spPr/>
        <p:txBody>
          <a:bodyPr/>
          <a:lstStyle/>
          <a:p>
            <a:pPr>
              <a:defRPr/>
            </a:pPr>
            <a:endParaRPr lang="en-US" smtClean="0"/>
          </a:p>
          <a:p>
            <a:pPr>
              <a:defRPr/>
            </a:pPr>
            <a:endParaRPr lang="en-US"/>
          </a:p>
        </p:txBody>
      </p:sp>
      <p:sp>
        <p:nvSpPr>
          <p:cNvPr id="5" name="Slide Number Placeholder 4"/>
          <p:cNvSpPr>
            <a:spLocks noGrp="1"/>
          </p:cNvSpPr>
          <p:nvPr>
            <p:ph type="sldNum" sz="quarter" idx="11"/>
          </p:nvPr>
        </p:nvSpPr>
        <p:spPr/>
        <p:txBody>
          <a:bodyPr/>
          <a:lstStyle/>
          <a:p>
            <a:pPr>
              <a:defRPr/>
            </a:pPr>
            <a:fld id="{98428DD8-5088-435B-B31D-5C7EC9DBFFFD}" type="slidenum">
              <a:rPr lang="en-US" smtClean="0"/>
              <a:pPr>
                <a:defRPr/>
              </a:pPr>
              <a:t>9</a:t>
            </a:fld>
            <a:endParaRPr lang="en-US"/>
          </a:p>
        </p:txBody>
      </p:sp>
    </p:spTree>
    <p:extLst>
      <p:ext uri="{BB962C8B-B14F-4D97-AF65-F5344CB8AC3E}">
        <p14:creationId xmlns:p14="http://schemas.microsoft.com/office/powerpoint/2010/main" val="557734318"/>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19473</TotalTime>
  <Words>2759</Words>
  <Application>Microsoft Office PowerPoint</Application>
  <PresentationFormat>On-screen Show (4:3)</PresentationFormat>
  <Paragraphs>242</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vt:lpstr>
      <vt:lpstr>The Rosetta/MIDAS AFM/MFM</vt:lpstr>
      <vt:lpstr>Characteristics of MIDAS AFM/MFM</vt:lpstr>
      <vt:lpstr>MIDAS lab images</vt:lpstr>
      <vt:lpstr>Ingesting the image files: Matlab</vt:lpstr>
      <vt:lpstr>Plotting in ImageJ</vt:lpstr>
      <vt:lpstr>SPIP</vt:lpstr>
      <vt:lpstr>Images 1 and 2 in 3D (SPIP)</vt:lpstr>
      <vt:lpstr>NASAView (by Steele)</vt:lpstr>
      <vt:lpstr>Review comments</vt:lpstr>
      <vt:lpstr>Document: Coordinate System</vt:lpstr>
      <vt:lpstr>Document: User Manual</vt:lpstr>
      <vt:lpstr>Document: ICD (General comments)</vt:lpstr>
      <vt:lpstr>ICD Section 2.4 (Overview of Data Products)</vt:lpstr>
      <vt:lpstr>ICD Section 3.2.4 (Other Applicable Standards)</vt:lpstr>
      <vt:lpstr>ICD Section 3.4.2.2 (Calibration Directory)</vt:lpstr>
      <vt:lpstr>IMG files (1 of 3)</vt:lpstr>
      <vt:lpstr>IMG files (2 of 3)</vt:lpstr>
      <vt:lpstr>IMG files (3 of 3)</vt:lpstr>
      <vt:lpstr>HK and HK2 files</vt:lpstr>
      <vt:lpstr>Other files</vt:lpstr>
      <vt:lpstr>Volume contents</vt:lpstr>
      <vt:lpstr>ReadMe</vt:lpstr>
      <vt:lpstr>ReadMe</vt:lpstr>
      <vt:lpstr>ReadMe</vt:lpstr>
      <vt:lpstr>AFM on Phoenix Lander</vt:lpstr>
      <vt:lpstr>The Microscopy, Electrochemistry, and Conductivity Analyzer (MECA)</vt:lpstr>
      <vt:lpstr>PowerPoint Presentation</vt:lpstr>
      <vt:lpstr>PowerPoint Presentation</vt:lpstr>
      <vt:lpstr>Phoenix/MECA calibration scan, Sol 99-100 (new tip)</vt:lpstr>
      <vt:lpstr>AFM DAta</vt:lpstr>
      <vt:lpstr>Magnetic force microscopy</vt:lpstr>
      <vt:lpstr>Magnetic Force Microscopy</vt:lpstr>
    </vt:vector>
  </TitlesOfParts>
  <Company>OAO/JPL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Name</dc:title>
  <dc:creator>sedivy</dc:creator>
  <cp:lastModifiedBy>mhecht</cp:lastModifiedBy>
  <cp:revision>1970</cp:revision>
  <cp:lastPrinted>2002-04-15T15:42:21Z</cp:lastPrinted>
  <dcterms:created xsi:type="dcterms:W3CDTF">2001-12-11T23:23:40Z</dcterms:created>
  <dcterms:modified xsi:type="dcterms:W3CDTF">2012-04-02T16:09:18Z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Sensitivity">
    <vt:lpwstr>Unrestricted</vt:lpwstr>
  </property>
  <property fmtid="{D5CDD505-2E9C-101B-9397-08002B2CF9AE}" pid="3" name="SensitivityID">
    <vt:lpwstr>0</vt:lpwstr>
  </property>
  <property fmtid="{D5CDD505-2E9C-101B-9397-08002B2CF9AE}" pid="4" name="ThirdParty">
    <vt:lpwstr/>
  </property>
</Properties>
</file>