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8"/>
  </p:notesMasterIdLst>
  <p:sldIdLst>
    <p:sldId id="256" r:id="rId2"/>
    <p:sldId id="258" r:id="rId3"/>
    <p:sldId id="259" r:id="rId4"/>
    <p:sldId id="262" r:id="rId5"/>
    <p:sldId id="263" r:id="rId6"/>
    <p:sldId id="257" r:id="rId7"/>
    <p:sldId id="260" r:id="rId8"/>
    <p:sldId id="261" r:id="rId9"/>
    <p:sldId id="273" r:id="rId10"/>
    <p:sldId id="264" r:id="rId11"/>
    <p:sldId id="271" r:id="rId12"/>
    <p:sldId id="270" r:id="rId13"/>
    <p:sldId id="274" r:id="rId14"/>
    <p:sldId id="269" r:id="rId15"/>
    <p:sldId id="272" r:id="rId16"/>
    <p:sldId id="275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474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40FA02-E65F-476F-938F-8DE93FBE9847}" type="datetimeFigureOut">
              <a:rPr lang="en-US" smtClean="0"/>
              <a:pPr/>
              <a:t>4/1/2012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D7CEFA-4B44-4742-A85C-ABDB6754A6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Figure 1. 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Alice spectrum (rows 14–16) observed on approach to </a:t>
            </a:r>
            <a:r>
              <a:rPr lang="en-US" sz="1200" b="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Lutetia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(black).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Also shown (red) is the IPM background observed following closest approach. The inset shows the difference in the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Ly</a:t>
            </a:r>
            <a:r>
              <a:rPr lang="en-US" sz="1200" i="1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α</a:t>
            </a:r>
            <a:r>
              <a:rPr lang="en-US" sz="1200" i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spatial profile, corrected for temporal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variability in solar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Ly</a:t>
            </a:r>
            <a:r>
              <a:rPr lang="en-US" sz="1200" i="1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α</a:t>
            </a:r>
            <a:r>
              <a:rPr lang="en-US" sz="1200" i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Error bars are 1σ in the counting statistics. At the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mean distance of the observations, 1 row is ∼10,000 km and the asteroid is centered in row 15. The dashed line is a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Haser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model with </a:t>
            </a:r>
            <a:r>
              <a:rPr lang="en-US" sz="1200" i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Q(H2O) =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1.0×1026 molecules s−1. The rise in signal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longward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of 1650Åis from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Lutetia’s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reflectance seen even at this distance.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D7CEFA-4B44-4742-A85C-ABDB6754A67A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4/1/2012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R-Alice </a:t>
            </a:r>
            <a:r>
              <a:rPr lang="en-US" dirty="0" err="1" smtClean="0"/>
              <a:t>Lutetia</a:t>
            </a:r>
            <a:r>
              <a:rPr lang="en-US" dirty="0" smtClean="0"/>
              <a:t> PDS/PSA Data Review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Kurt Retherford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3962400"/>
            <a:ext cx="2228850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Effective Area Calibration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Trouble reading RA_PC12_LUTETIA_CORR.TAB</a:t>
            </a:r>
          </a:p>
          <a:p>
            <a:pPr lvl="1"/>
            <a:r>
              <a:rPr lang="en-US" dirty="0" smtClean="0"/>
              <a:t>Probably my environment variables (new setup), rather than the file</a:t>
            </a:r>
          </a:p>
          <a:p>
            <a:pPr lvl="1"/>
            <a:r>
              <a:rPr lang="en-US" dirty="0" err="1" smtClean="0"/>
              <a:t>Readcol</a:t>
            </a:r>
            <a:r>
              <a:rPr lang="en-US" dirty="0" smtClean="0"/>
              <a:t> brings in the .TAB </a:t>
            </a:r>
            <a:r>
              <a:rPr lang="en-US" dirty="0" err="1" smtClean="0"/>
              <a:t>ascii</a:t>
            </a:r>
            <a:r>
              <a:rPr lang="en-US" dirty="0" smtClean="0"/>
              <a:t> file (2 columns) just </a:t>
            </a:r>
            <a:r>
              <a:rPr lang="en-US" dirty="0" smtClean="0"/>
              <a:t>fine</a:t>
            </a:r>
            <a:endParaRPr lang="en-US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CATALOG, DOCUMENT, &amp; INDEX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879848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CATALOG/ALICE_RO.CAT through SOFTWARE.CAT (2,3,4):  good</a:t>
            </a:r>
          </a:p>
          <a:p>
            <a:r>
              <a:rPr lang="en-US" dirty="0" smtClean="0"/>
              <a:t>DOCUMENT/* (2,3,4): good</a:t>
            </a:r>
          </a:p>
          <a:p>
            <a:pPr lvl="1"/>
            <a:r>
              <a:rPr lang="en-US" dirty="0" smtClean="0"/>
              <a:t>DOCUMENT/ALICE_DATA_TO_RAYLEIGHS.ASC is especially nice to have.</a:t>
            </a:r>
          </a:p>
          <a:p>
            <a:pPr lvl="2"/>
            <a:r>
              <a:rPr lang="en-US" dirty="0" smtClean="0"/>
              <a:t>Note that conversion from flux photons/cm</a:t>
            </a:r>
            <a:r>
              <a:rPr lang="en-US" baseline="30000" dirty="0" smtClean="0"/>
              <a:t>2</a:t>
            </a:r>
            <a:r>
              <a:rPr lang="en-US" dirty="0" smtClean="0"/>
              <a:t>/sec to differential flux (i.e., specific intensity) photons/cm</a:t>
            </a:r>
            <a:r>
              <a:rPr lang="en-US" baseline="30000" dirty="0" smtClean="0"/>
              <a:t>2</a:t>
            </a:r>
            <a:r>
              <a:rPr lang="en-US" dirty="0" smtClean="0"/>
              <a:t>/sec/A by dividing by </a:t>
            </a:r>
            <a:r>
              <a:rPr lang="el-GR" dirty="0" smtClean="0">
                <a:latin typeface="Calibri"/>
                <a:cs typeface="Calibri"/>
              </a:rPr>
              <a:t>Δλ</a:t>
            </a:r>
            <a:r>
              <a:rPr lang="en-US" dirty="0" smtClean="0">
                <a:latin typeface="Calibri"/>
                <a:cs typeface="Calibri"/>
              </a:rPr>
              <a:t>/pix </a:t>
            </a:r>
            <a:r>
              <a:rPr lang="en-US" dirty="0" smtClean="0"/>
              <a:t>is described here with an </a:t>
            </a:r>
            <a:r>
              <a:rPr lang="en-US" dirty="0" err="1" smtClean="0"/>
              <a:t>idl</a:t>
            </a:r>
            <a:r>
              <a:rPr lang="en-US" dirty="0" smtClean="0"/>
              <a:t> code example.</a:t>
            </a:r>
          </a:p>
          <a:p>
            <a:pPr lvl="2"/>
            <a:r>
              <a:rPr lang="en-US" b="1" dirty="0" smtClean="0"/>
              <a:t>RID:  The table listing solid angle per row is so useful that it should be provided as an additional calibration data product in the archive</a:t>
            </a:r>
          </a:p>
          <a:p>
            <a:r>
              <a:rPr lang="en-US" dirty="0" smtClean="0"/>
              <a:t>DOCUMENT/CODE/* (2,3,4), Entire “MIKE” calibration pipeline code:  good </a:t>
            </a:r>
          </a:p>
          <a:p>
            <a:pPr lvl="1"/>
            <a:r>
              <a:rPr lang="en-US" dirty="0" smtClean="0"/>
              <a:t>Didn’t get around to running myself (most users won’t ever need this)</a:t>
            </a:r>
          </a:p>
          <a:p>
            <a:r>
              <a:rPr lang="en-US" dirty="0" smtClean="0"/>
              <a:t>INDEX/ (2,3,4): good</a:t>
            </a:r>
          </a:p>
          <a:p>
            <a:pPr lvl="1"/>
            <a:r>
              <a:rPr lang="en-US" dirty="0" smtClean="0"/>
              <a:t>2 is ENG, </a:t>
            </a:r>
            <a:r>
              <a:rPr lang="en-US" dirty="0" err="1" smtClean="0"/>
              <a:t>uncalibrated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3 is SCI, flux calibrated</a:t>
            </a:r>
          </a:p>
          <a:p>
            <a:pPr lvl="1"/>
            <a:r>
              <a:rPr lang="en-US" dirty="0" smtClean="0"/>
              <a:t>4 is LIN, extracted calibrated spectra</a:t>
            </a:r>
          </a:p>
          <a:p>
            <a:pPr lvl="1"/>
            <a:r>
              <a:rPr lang="en-US" dirty="0" smtClean="0"/>
              <a:t>(1 is raw </a:t>
            </a:r>
            <a:r>
              <a:rPr lang="en-US" dirty="0" err="1" smtClean="0"/>
              <a:t>datastream</a:t>
            </a:r>
            <a:r>
              <a:rPr lang="en-US" dirty="0" smtClean="0"/>
              <a:t> from spacecraft, not useable – not archived)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GEOMETRY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dirty="0" smtClean="0"/>
              <a:t>GEOMETRY/GEOMINFO.TXT: editorial change</a:t>
            </a:r>
          </a:p>
          <a:p>
            <a:pPr lvl="1"/>
            <a:r>
              <a:rPr lang="en-US" b="1" dirty="0" smtClean="0"/>
              <a:t>RID</a:t>
            </a:r>
          </a:p>
          <a:p>
            <a:pPr lvl="1"/>
            <a:r>
              <a:rPr lang="en-US" b="1" dirty="0" smtClean="0"/>
              <a:t>“</a:t>
            </a:r>
            <a:r>
              <a:rPr lang="en-US" b="1" dirty="0" smtClean="0"/>
              <a:t>one of the following 4-character values” =&gt;</a:t>
            </a:r>
          </a:p>
          <a:p>
            <a:pPr lvl="1"/>
            <a:r>
              <a:rPr lang="en-US" b="1" dirty="0" smtClean="0"/>
              <a:t>“one of the following 3-character values”</a:t>
            </a:r>
          </a:p>
          <a:p>
            <a:pPr lvl="1"/>
            <a:r>
              <a:rPr lang="en-US" b="1" dirty="0" smtClean="0"/>
              <a:t>Missing the version number following the first three characters PIX#, HIS#, CNT#.  </a:t>
            </a:r>
          </a:p>
          <a:p>
            <a:pPr lvl="1"/>
            <a:r>
              <a:rPr lang="en-US" b="1" dirty="0" smtClean="0"/>
              <a:t># might not be needed, unless related to SPICE info updates </a:t>
            </a:r>
          </a:p>
          <a:p>
            <a:r>
              <a:rPr lang="en-US" dirty="0" smtClean="0"/>
              <a:t>GEOMETRY/</a:t>
            </a:r>
          </a:p>
          <a:p>
            <a:pPr lvl="1"/>
            <a:r>
              <a:rPr lang="en-US" dirty="0" smtClean="0"/>
              <a:t>One for each data </a:t>
            </a:r>
            <a:r>
              <a:rPr lang="en-US" dirty="0" smtClean="0"/>
              <a:t>file</a:t>
            </a:r>
            <a:endParaRPr lang="en-US" dirty="0" smtClean="0"/>
          </a:p>
          <a:p>
            <a:pPr lvl="1"/>
            <a:r>
              <a:rPr lang="en-US" dirty="0" smtClean="0"/>
              <a:t>Plot of target on sky and background stars with the </a:t>
            </a:r>
            <a:r>
              <a:rPr lang="en-US" dirty="0" err="1" smtClean="0"/>
              <a:t>GeoVis</a:t>
            </a:r>
            <a:r>
              <a:rPr lang="en-US" dirty="0" smtClean="0"/>
              <a:t> (GV) software</a:t>
            </a:r>
          </a:p>
          <a:p>
            <a:pPr lvl="2"/>
            <a:r>
              <a:rPr lang="en-US" b="1" dirty="0" smtClean="0"/>
              <a:t>RID: Add </a:t>
            </a:r>
            <a:r>
              <a:rPr lang="en-US" b="1" dirty="0" smtClean="0"/>
              <a:t>a reference to Throop et al. </a:t>
            </a:r>
            <a:r>
              <a:rPr lang="en-US" b="1" dirty="0" smtClean="0"/>
              <a:t>DPS 2008 poster </a:t>
            </a:r>
            <a:r>
              <a:rPr lang="en-US" b="1" dirty="0" smtClean="0"/>
              <a:t>for GV details</a:t>
            </a:r>
            <a:r>
              <a:rPr lang="en-US" b="1" dirty="0" smtClean="0"/>
              <a:t>.</a:t>
            </a:r>
          </a:p>
          <a:p>
            <a:pPr lvl="1"/>
            <a:r>
              <a:rPr lang="en-US" dirty="0" smtClean="0"/>
              <a:t>These are a nice addition to the delivery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Geometry Plots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074" name="Picture 2" descr="C:\Users\kretherford\Documents\Rosetta\PDSreview2012\RA_100710152149_HIS.PNG"/>
          <p:cNvPicPr>
            <a:picLocks noChangeAspect="1" noChangeArrowheads="1"/>
          </p:cNvPicPr>
          <p:nvPr/>
        </p:nvPicPr>
        <p:blipFill>
          <a:blip r:embed="rId2" cstate="print"/>
          <a:srcRect b="3448"/>
          <a:stretch>
            <a:fillRect/>
          </a:stretch>
        </p:blipFill>
        <p:spPr bwMode="auto">
          <a:xfrm>
            <a:off x="1981200" y="152400"/>
            <a:ext cx="5080000" cy="5334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RA_YYMMDDhhmmss</a:t>
            </a:r>
            <a:r>
              <a:rPr lang="en-US" dirty="0" smtClean="0"/>
              <a:t>_&lt;type&gt;_&lt;</a:t>
            </a:r>
            <a:r>
              <a:rPr lang="en-US" dirty="0" err="1" smtClean="0"/>
              <a:t>lev</a:t>
            </a:r>
            <a:r>
              <a:rPr lang="en-US" dirty="0" smtClean="0"/>
              <a:t>&gt;_&lt;v&gt;,</a:t>
            </a:r>
          </a:p>
          <a:p>
            <a:pPr lvl="1"/>
            <a:r>
              <a:rPr lang="en-US" dirty="0" smtClean="0"/>
              <a:t>where type is PIX# (pixel list), HIS# (histogram), CNT# (count rate) </a:t>
            </a:r>
          </a:p>
          <a:p>
            <a:pPr lvl="2"/>
            <a:r>
              <a:rPr lang="en-US" dirty="0" smtClean="0"/>
              <a:t>and where # is the 1-digit version number to distinguish different dumps from the same observation;</a:t>
            </a:r>
          </a:p>
          <a:p>
            <a:pPr lvl="1"/>
            <a:r>
              <a:rPr lang="en-US" dirty="0" smtClean="0"/>
              <a:t>where </a:t>
            </a:r>
            <a:r>
              <a:rPr lang="en-US" dirty="0" err="1" smtClean="0"/>
              <a:t>lev</a:t>
            </a:r>
            <a:r>
              <a:rPr lang="en-US" dirty="0" smtClean="0"/>
              <a:t> is ENG, SCI, or LIN level (2, 3, 4, respectively);</a:t>
            </a:r>
          </a:p>
          <a:p>
            <a:pPr lvl="1"/>
            <a:r>
              <a:rPr lang="en-US" dirty="0" smtClean="0"/>
              <a:t>And where &lt;v&gt; is the running version number of the calibration</a:t>
            </a:r>
          </a:p>
          <a:p>
            <a:pPr lvl="2"/>
            <a:r>
              <a:rPr lang="en-US" b="1" dirty="0" smtClean="0"/>
              <a:t>Why isn’t &lt;v&gt; always 1 here?  Instead it is absent.  Not a problem though.</a:t>
            </a:r>
            <a:endParaRPr lang="en-US" b="1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457200"/>
            <a:ext cx="8183880" cy="4187952"/>
          </a:xfrm>
        </p:spPr>
        <p:txBody>
          <a:bodyPr/>
          <a:lstStyle/>
          <a:p>
            <a:r>
              <a:rPr lang="en-US" dirty="0" smtClean="0"/>
              <a:t>Successfully plotted SCI and LIN versions of one of the </a:t>
            </a:r>
            <a:r>
              <a:rPr lang="en-US" dirty="0" err="1" smtClean="0"/>
              <a:t>Lutetia</a:t>
            </a:r>
            <a:r>
              <a:rPr lang="en-US" dirty="0" smtClean="0"/>
              <a:t> targeted </a:t>
            </a:r>
            <a:r>
              <a:rPr lang="en-US" dirty="0" smtClean="0"/>
              <a:t>spectra</a:t>
            </a:r>
            <a:endParaRPr lang="en-US" dirty="0" smtClean="0"/>
          </a:p>
        </p:txBody>
      </p:sp>
      <p:pic>
        <p:nvPicPr>
          <p:cNvPr id="2050" name="Picture 2" descr="C:\Users\kretherford\Documents\Rosetta\PDSreview2012\RA_100710152149_SCI_vs_LIN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434476"/>
            <a:ext cx="8153400" cy="405192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Data are ready to be released </a:t>
            </a:r>
            <a:endParaRPr lang="en-US" dirty="0" smtClean="0"/>
          </a:p>
          <a:p>
            <a:r>
              <a:rPr lang="en-US" dirty="0" smtClean="0"/>
              <a:t>Four minor RIDs</a:t>
            </a:r>
          </a:p>
          <a:p>
            <a:pPr lvl="1"/>
            <a:r>
              <a:rPr lang="en-US" dirty="0" smtClean="0"/>
              <a:t>279, 291, 292, </a:t>
            </a:r>
            <a:r>
              <a:rPr lang="en-US" dirty="0" smtClean="0"/>
              <a:t>293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Datasets Reviewed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RO-A/CAL-ALICE-2-AST2-V1.0</a:t>
            </a:r>
          </a:p>
          <a:p>
            <a:r>
              <a:rPr lang="en-US" dirty="0" smtClean="0"/>
              <a:t>RO-A/CAL-ALICE-3-AST2-V1.0</a:t>
            </a:r>
          </a:p>
          <a:p>
            <a:r>
              <a:rPr lang="en-US" dirty="0" smtClean="0"/>
              <a:t>RO-A/CAL-ALICE-4-AST2-V1.0</a:t>
            </a:r>
          </a:p>
          <a:p>
            <a:endParaRPr lang="en-US" dirty="0" smtClean="0"/>
          </a:p>
          <a:p>
            <a:r>
              <a:rPr lang="en-US" dirty="0" smtClean="0"/>
              <a:t>Review Conclusions</a:t>
            </a:r>
          </a:p>
          <a:p>
            <a:pPr lvl="1"/>
            <a:r>
              <a:rPr lang="en-US" dirty="0" smtClean="0"/>
              <a:t>Data are ready to be released after </a:t>
            </a:r>
            <a:r>
              <a:rPr lang="en-US" dirty="0" smtClean="0"/>
              <a:t>minor RIDs </a:t>
            </a:r>
            <a:r>
              <a:rPr lang="en-US" dirty="0" smtClean="0"/>
              <a:t>are addressed (no delta-review needed)</a:t>
            </a:r>
          </a:p>
          <a:p>
            <a:pPr lvl="1"/>
            <a:r>
              <a:rPr lang="en-US" dirty="0" smtClean="0"/>
              <a:t>RIDs submitted:  279, 291, 292, 293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R-Alice Spec’s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727448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Spectral Range 700 - 2050 Angstroms </a:t>
            </a:r>
          </a:p>
          <a:p>
            <a:r>
              <a:rPr lang="en-US" dirty="0" smtClean="0"/>
              <a:t>Spectral Resolution 12.5 - 9.8 Angstroms for extended sources </a:t>
            </a:r>
          </a:p>
          <a:p>
            <a:r>
              <a:rPr lang="en-US" dirty="0" smtClean="0"/>
              <a:t>Spatial Resolution 0.6 degrees </a:t>
            </a:r>
          </a:p>
          <a:p>
            <a:r>
              <a:rPr lang="en-US" dirty="0" smtClean="0"/>
              <a:t>Projected Entrance Slit 0.1 by 6 degrees </a:t>
            </a:r>
          </a:p>
          <a:p>
            <a:r>
              <a:rPr lang="en-US" dirty="0" smtClean="0"/>
              <a:t>Nominal Effective Area 0.03cm</a:t>
            </a:r>
            <a:r>
              <a:rPr lang="en-US" baseline="30000" dirty="0" smtClean="0"/>
              <a:t>2</a:t>
            </a:r>
            <a:r>
              <a:rPr lang="en-US" dirty="0" smtClean="0"/>
              <a:t> (at 1900 Angstroms), to 0.53cm</a:t>
            </a:r>
            <a:r>
              <a:rPr lang="en-US" baseline="30000" dirty="0" smtClean="0"/>
              <a:t>2</a:t>
            </a:r>
            <a:r>
              <a:rPr lang="en-US" dirty="0" smtClean="0"/>
              <a:t> (at 1150 Angstroms)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	Very similar to the New Horizons Alice and LRO LAMP instruments I work with.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R-Alice </a:t>
            </a:r>
            <a:r>
              <a:rPr lang="en-US" dirty="0" err="1" smtClean="0"/>
              <a:t>Lutetia</a:t>
            </a:r>
            <a:r>
              <a:rPr lang="en-US" dirty="0" smtClean="0"/>
              <a:t>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943600"/>
            <a:ext cx="8183880" cy="533400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/>
              <a:t>Stern et al., “Ultraviolet Discoveries at </a:t>
            </a:r>
            <a:r>
              <a:rPr lang="en-US" dirty="0" err="1" smtClean="0"/>
              <a:t>Asteriod</a:t>
            </a:r>
            <a:r>
              <a:rPr lang="en-US" dirty="0" smtClean="0"/>
              <a:t> (21) </a:t>
            </a:r>
            <a:r>
              <a:rPr lang="en-US" dirty="0" err="1" smtClean="0"/>
              <a:t>Lutetia</a:t>
            </a:r>
            <a:r>
              <a:rPr lang="en-US" dirty="0" smtClean="0"/>
              <a:t> by the Rosetta Alice Ultraviolet Spectrograph,” AJ, 2011.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7750" y="152400"/>
            <a:ext cx="7048500" cy="531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R-Alice </a:t>
            </a:r>
            <a:r>
              <a:rPr lang="en-US" dirty="0" err="1" smtClean="0"/>
              <a:t>Lutetia</a:t>
            </a:r>
            <a:r>
              <a:rPr lang="en-US" dirty="0" smtClean="0"/>
              <a:t> Observations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Beginning on approach to </a:t>
            </a:r>
            <a:r>
              <a:rPr lang="en-US" dirty="0" err="1" smtClean="0"/>
              <a:t>Lutetia</a:t>
            </a:r>
            <a:r>
              <a:rPr lang="en-US" dirty="0" smtClean="0"/>
              <a:t> on 2010 July 8 at 14:30 UT,</a:t>
            </a:r>
          </a:p>
          <a:p>
            <a:r>
              <a:rPr lang="en-US" dirty="0" smtClean="0"/>
              <a:t>at a distance of 2.7×106 km, </a:t>
            </a:r>
          </a:p>
          <a:p>
            <a:r>
              <a:rPr lang="en-US" dirty="0" smtClean="0"/>
              <a:t>we obtained 22 separate spectra of the region around the asteroid; </a:t>
            </a:r>
          </a:p>
          <a:p>
            <a:r>
              <a:rPr lang="en-US" dirty="0" smtClean="0"/>
              <a:t>these observations totaled 20.2 hr of integration, </a:t>
            </a:r>
          </a:p>
          <a:p>
            <a:r>
              <a:rPr lang="en-US" dirty="0" smtClean="0"/>
              <a:t>ending on 2010 July 9 at 18:15 UT</a:t>
            </a:r>
          </a:p>
          <a:p>
            <a:r>
              <a:rPr lang="en-US" dirty="0" smtClean="0"/>
              <a:t>at a distance of 1.2×10</a:t>
            </a:r>
            <a:r>
              <a:rPr lang="en-US" baseline="30000" dirty="0" smtClean="0"/>
              <a:t>6</a:t>
            </a:r>
            <a:r>
              <a:rPr lang="en-US" dirty="0" smtClean="0"/>
              <a:t> km from the asteroid.</a:t>
            </a:r>
          </a:p>
          <a:p>
            <a:r>
              <a:rPr lang="en-US" dirty="0" smtClean="0"/>
              <a:t>Rows 14-16 extracted.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 Tools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Lenovo </a:t>
            </a:r>
            <a:r>
              <a:rPr lang="en-US" dirty="0" err="1" smtClean="0"/>
              <a:t>Thinkpad</a:t>
            </a:r>
            <a:r>
              <a:rPr lang="en-US" dirty="0" smtClean="0"/>
              <a:t> Running via </a:t>
            </a:r>
            <a:r>
              <a:rPr lang="en-US" dirty="0" err="1" smtClean="0"/>
              <a:t>VMWare</a:t>
            </a:r>
            <a:r>
              <a:rPr lang="en-US" dirty="0" smtClean="0"/>
              <a:t> </a:t>
            </a:r>
            <a:r>
              <a:rPr lang="en-US" dirty="0" err="1" smtClean="0"/>
              <a:t>SuSE</a:t>
            </a:r>
            <a:r>
              <a:rPr lang="en-US" dirty="0" smtClean="0"/>
              <a:t>  11.4x64</a:t>
            </a:r>
          </a:p>
          <a:p>
            <a:r>
              <a:rPr lang="en-US" dirty="0" smtClean="0"/>
              <a:t>Desktop PC running </a:t>
            </a:r>
            <a:r>
              <a:rPr lang="en-US" dirty="0" err="1" smtClean="0"/>
              <a:t>SuSE</a:t>
            </a:r>
            <a:r>
              <a:rPr lang="en-US" dirty="0" smtClean="0"/>
              <a:t> – data installed just fine</a:t>
            </a:r>
          </a:p>
          <a:p>
            <a:endParaRPr lang="en-US" dirty="0" smtClean="0"/>
          </a:p>
          <a:p>
            <a:r>
              <a:rPr lang="en-US" dirty="0" smtClean="0"/>
              <a:t>IDL 8.0</a:t>
            </a:r>
          </a:p>
          <a:p>
            <a:r>
              <a:rPr lang="en-US" dirty="0" err="1" smtClean="0"/>
              <a:t>Readpds</a:t>
            </a:r>
            <a:r>
              <a:rPr lang="en-US" dirty="0" smtClean="0"/>
              <a:t> v4.5</a:t>
            </a:r>
          </a:p>
          <a:p>
            <a:r>
              <a:rPr lang="en-US" dirty="0" smtClean="0"/>
              <a:t>Astron library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RO-A/CAL-ALICE-2/3/4-AST2-V1.0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879848"/>
          </a:xfrm>
        </p:spPr>
        <p:txBody>
          <a:bodyPr/>
          <a:lstStyle/>
          <a:p>
            <a:r>
              <a:rPr lang="en-US" dirty="0" smtClean="0"/>
              <a:t>AAREADME.TXT, VOLDESC.CAT, and ERRATA.TXT:  good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RO-A/CAL-ALICE-2/3/4-AST2-V1.0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879848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CALIB/CALINFO.TXT:  good</a:t>
            </a:r>
          </a:p>
          <a:p>
            <a:r>
              <a:rPr lang="en-US" dirty="0" smtClean="0"/>
              <a:t>CALIB/RA_AEFF_008</a:t>
            </a:r>
          </a:p>
          <a:p>
            <a:pPr lvl="1"/>
            <a:r>
              <a:rPr lang="en-US" dirty="0" smtClean="0"/>
              <a:t>RA_CR2_PC10_CORRECTION</a:t>
            </a:r>
          </a:p>
          <a:p>
            <a:pPr lvl="1"/>
            <a:r>
              <a:rPr lang="en-US" dirty="0" smtClean="0"/>
              <a:t>RA_CVP2_PC10_CORRECTION</a:t>
            </a:r>
          </a:p>
          <a:p>
            <a:pPr lvl="1"/>
            <a:r>
              <a:rPr lang="en-US" dirty="0" smtClean="0"/>
              <a:t>RA_ESB2_PC10_CORRECTION</a:t>
            </a:r>
          </a:p>
          <a:p>
            <a:pPr lvl="1"/>
            <a:r>
              <a:rPr lang="en-US" dirty="0" smtClean="0"/>
              <a:t>RA_ESB3_PC10_CORRECTION</a:t>
            </a:r>
          </a:p>
          <a:p>
            <a:pPr lvl="1"/>
            <a:r>
              <a:rPr lang="en-US" dirty="0" smtClean="0"/>
              <a:t>RA_MARS_PC10_CORRECTION</a:t>
            </a:r>
          </a:p>
          <a:p>
            <a:pPr lvl="1"/>
            <a:r>
              <a:rPr lang="en-US" dirty="0" smtClean="0"/>
              <a:t>RA_PC4_PC10_CORRECTION</a:t>
            </a:r>
          </a:p>
          <a:p>
            <a:pPr lvl="1"/>
            <a:r>
              <a:rPr lang="en-US" dirty="0" smtClean="0"/>
              <a:t>RA_PC6_PC10_CORRECTION</a:t>
            </a:r>
          </a:p>
          <a:p>
            <a:pPr lvl="1"/>
            <a:r>
              <a:rPr lang="en-US" dirty="0" smtClean="0"/>
              <a:t>RA_PC8_PC10_CORRECTION</a:t>
            </a:r>
          </a:p>
          <a:p>
            <a:pPr lvl="1"/>
            <a:r>
              <a:rPr lang="en-US" dirty="0" smtClean="0"/>
              <a:t>RA_STEINS_PC10_CORRECTION</a:t>
            </a:r>
          </a:p>
          <a:p>
            <a:r>
              <a:rPr lang="en-US" dirty="0" smtClean="0"/>
              <a:t>CALIB/RA_PC12_AEFF_001</a:t>
            </a:r>
          </a:p>
          <a:p>
            <a:pPr lvl="1"/>
            <a:r>
              <a:rPr lang="en-US" dirty="0" smtClean="0"/>
              <a:t>RA_LUTETIA_PC12_CORRECTION</a:t>
            </a:r>
          </a:p>
          <a:p>
            <a:r>
              <a:rPr lang="en-US" dirty="0" smtClean="0"/>
              <a:t>CALIB/Flat, Dark, and Wave (2,3,4): good</a:t>
            </a:r>
          </a:p>
          <a:p>
            <a:pPr lvl="1"/>
            <a:r>
              <a:rPr lang="en-US" dirty="0" smtClean="0"/>
              <a:t>Flats not recommended for use (~5% effect)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Effective Area Calibration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4724400"/>
            <a:ext cx="8183880" cy="990600"/>
          </a:xfrm>
        </p:spPr>
        <p:txBody>
          <a:bodyPr/>
          <a:lstStyle/>
          <a:p>
            <a:r>
              <a:rPr lang="en-US" dirty="0" smtClean="0"/>
              <a:t>Before and After Correction</a:t>
            </a:r>
            <a:endParaRPr lang="en-US" dirty="0"/>
          </a:p>
        </p:txBody>
      </p:sp>
      <p:pic>
        <p:nvPicPr>
          <p:cNvPr id="1026" name="Picture 2" descr="C:\Users\kretherford\Documents\Rosetta\PDSreview2012\RAlice_Aeff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3080" y="609600"/>
            <a:ext cx="8203720" cy="40769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682</TotalTime>
  <Words>777</Words>
  <Application>Microsoft Office PowerPoint</Application>
  <PresentationFormat>On-screen Show (4:3)</PresentationFormat>
  <Paragraphs>100</Paragraphs>
  <Slides>16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Aspect</vt:lpstr>
      <vt:lpstr>R-Alice Lutetia PDS/PSA Data Review</vt:lpstr>
      <vt:lpstr>Datasets Reviewed</vt:lpstr>
      <vt:lpstr>R-Alice Spec’s</vt:lpstr>
      <vt:lpstr>R-Alice Lutetia Results</vt:lpstr>
      <vt:lpstr>R-Alice Lutetia Observations</vt:lpstr>
      <vt:lpstr>Evaluation Tools</vt:lpstr>
      <vt:lpstr>RO-A/CAL-ALICE-2/3/4-AST2-V1.0</vt:lpstr>
      <vt:lpstr>RO-A/CAL-ALICE-2/3/4-AST2-V1.0</vt:lpstr>
      <vt:lpstr>Effective Area Calibration Data</vt:lpstr>
      <vt:lpstr>Effective Area Calibration Data</vt:lpstr>
      <vt:lpstr>CATALOG, DOCUMENT, &amp; INDEX</vt:lpstr>
      <vt:lpstr>GEOMETRY</vt:lpstr>
      <vt:lpstr>Geometry Plots</vt:lpstr>
      <vt:lpstr>DATA</vt:lpstr>
      <vt:lpstr>DATA</vt:lpstr>
      <vt:lpstr>Summary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R-Alice</dc:title>
  <dc:creator>Retherford, Kurt</dc:creator>
  <cp:lastModifiedBy>helpdesk</cp:lastModifiedBy>
  <cp:revision>57</cp:revision>
  <dcterms:created xsi:type="dcterms:W3CDTF">2006-08-16T00:00:00Z</dcterms:created>
  <dcterms:modified xsi:type="dcterms:W3CDTF">2012-04-02T02:03:40Z</dcterms:modified>
</cp:coreProperties>
</file>