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58" r:id="rId3"/>
    <p:sldId id="259" r:id="rId4"/>
    <p:sldId id="262" r:id="rId5"/>
    <p:sldId id="263" r:id="rId6"/>
    <p:sldId id="257" r:id="rId7"/>
    <p:sldId id="260" r:id="rId8"/>
    <p:sldId id="261" r:id="rId9"/>
    <p:sldId id="273" r:id="rId10"/>
    <p:sldId id="264" r:id="rId11"/>
    <p:sldId id="271" r:id="rId12"/>
    <p:sldId id="272" r:id="rId13"/>
    <p:sldId id="270" r:id="rId14"/>
    <p:sldId id="274" r:id="rId15"/>
    <p:sldId id="269" r:id="rId16"/>
    <p:sldId id="275" r:id="rId17"/>
    <p:sldId id="277" r:id="rId18"/>
    <p:sldId id="279" r:id="rId19"/>
    <p:sldId id="278"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40FA02-E65F-476F-938F-8DE93FBE9847}" type="datetimeFigureOut">
              <a:rPr lang="en-US" smtClean="0"/>
              <a:pPr/>
              <a:t>4/2/2012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D7CEFA-4B44-4742-A85C-ABDB6754A67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Figure 1. </a:t>
            </a:r>
            <a:r>
              <a:rPr lang="en-US" sz="1200" b="0" kern="1200" baseline="0" dirty="0" smtClean="0">
                <a:solidFill>
                  <a:schemeClr val="tx1"/>
                </a:solidFill>
                <a:latin typeface="+mn-lt"/>
                <a:ea typeface="+mn-ea"/>
                <a:cs typeface="+mn-cs"/>
              </a:rPr>
              <a:t>Alice spectrum (rows 14–16) observed on approach to </a:t>
            </a:r>
            <a:r>
              <a:rPr lang="en-US" sz="1200" b="0" kern="1200" baseline="0" dirty="0" err="1" smtClean="0">
                <a:solidFill>
                  <a:schemeClr val="tx1"/>
                </a:solidFill>
                <a:latin typeface="+mn-lt"/>
                <a:ea typeface="+mn-ea"/>
                <a:cs typeface="+mn-cs"/>
              </a:rPr>
              <a:t>Lutetia</a:t>
            </a:r>
            <a:r>
              <a:rPr lang="en-US" sz="1200" b="0" kern="1200" baseline="0" dirty="0" smtClean="0">
                <a:solidFill>
                  <a:schemeClr val="tx1"/>
                </a:solidFill>
                <a:latin typeface="+mn-lt"/>
                <a:ea typeface="+mn-ea"/>
                <a:cs typeface="+mn-cs"/>
              </a:rPr>
              <a:t> (black). </a:t>
            </a:r>
            <a:r>
              <a:rPr lang="en-US" sz="1200" kern="1200" baseline="0" dirty="0" smtClean="0">
                <a:solidFill>
                  <a:schemeClr val="tx1"/>
                </a:solidFill>
                <a:latin typeface="+mn-lt"/>
                <a:ea typeface="+mn-ea"/>
                <a:cs typeface="+mn-cs"/>
              </a:rPr>
              <a:t>Also shown (red) is the IPM background observed following closest approach. The inset shows the difference in the </a:t>
            </a:r>
            <a:r>
              <a:rPr lang="en-US" sz="1200" kern="1200" baseline="0" dirty="0" err="1" smtClean="0">
                <a:solidFill>
                  <a:schemeClr val="tx1"/>
                </a:solidFill>
                <a:latin typeface="+mn-lt"/>
                <a:ea typeface="+mn-ea"/>
                <a:cs typeface="+mn-cs"/>
              </a:rPr>
              <a:t>Ly</a:t>
            </a:r>
            <a:r>
              <a:rPr lang="en-US" sz="1200" i="1" kern="1200" baseline="0" dirty="0" err="1" smtClean="0">
                <a:solidFill>
                  <a:schemeClr val="tx1"/>
                </a:solidFill>
                <a:latin typeface="+mn-lt"/>
                <a:ea typeface="+mn-ea"/>
                <a:cs typeface="+mn-cs"/>
              </a:rPr>
              <a:t>α</a:t>
            </a:r>
            <a:r>
              <a:rPr lang="en-US" sz="1200" i="1" kern="1200" baseline="0" dirty="0" smtClean="0">
                <a:solidFill>
                  <a:schemeClr val="tx1"/>
                </a:solidFill>
                <a:latin typeface="+mn-lt"/>
                <a:ea typeface="+mn-ea"/>
                <a:cs typeface="+mn-cs"/>
              </a:rPr>
              <a:t> spatial profile, corrected for temporal </a:t>
            </a:r>
            <a:r>
              <a:rPr lang="en-US" sz="1200" kern="1200" baseline="0" dirty="0" smtClean="0">
                <a:solidFill>
                  <a:schemeClr val="tx1"/>
                </a:solidFill>
                <a:latin typeface="+mn-lt"/>
                <a:ea typeface="+mn-ea"/>
                <a:cs typeface="+mn-cs"/>
              </a:rPr>
              <a:t>variability in solar </a:t>
            </a:r>
            <a:r>
              <a:rPr lang="en-US" sz="1200" kern="1200" baseline="0" dirty="0" err="1" smtClean="0">
                <a:solidFill>
                  <a:schemeClr val="tx1"/>
                </a:solidFill>
                <a:latin typeface="+mn-lt"/>
                <a:ea typeface="+mn-ea"/>
                <a:cs typeface="+mn-cs"/>
              </a:rPr>
              <a:t>Ly</a:t>
            </a:r>
            <a:r>
              <a:rPr lang="en-US" sz="1200" i="1" kern="1200" baseline="0" dirty="0" err="1" smtClean="0">
                <a:solidFill>
                  <a:schemeClr val="tx1"/>
                </a:solidFill>
                <a:latin typeface="+mn-lt"/>
                <a:ea typeface="+mn-ea"/>
                <a:cs typeface="+mn-cs"/>
              </a:rPr>
              <a:t>α</a:t>
            </a:r>
            <a:r>
              <a:rPr lang="en-US" sz="1200" i="1" kern="1200" baseline="0" dirty="0" smtClean="0">
                <a:solidFill>
                  <a:schemeClr val="tx1"/>
                </a:solidFill>
                <a:latin typeface="+mn-lt"/>
                <a:ea typeface="+mn-ea"/>
                <a:cs typeface="+mn-cs"/>
              </a:rPr>
              <a:t>. Error bars are 1σ in the counting statistics. At the </a:t>
            </a:r>
            <a:r>
              <a:rPr lang="en-US" sz="1200" kern="1200" baseline="0" dirty="0" smtClean="0">
                <a:solidFill>
                  <a:schemeClr val="tx1"/>
                </a:solidFill>
                <a:latin typeface="+mn-lt"/>
                <a:ea typeface="+mn-ea"/>
                <a:cs typeface="+mn-cs"/>
              </a:rPr>
              <a:t>mean distance of the observations, 1 row is ∼10,000 km and the asteroid is centered in row 15. The dashed line is a </a:t>
            </a:r>
            <a:r>
              <a:rPr lang="en-US" sz="1200" kern="1200" baseline="0" dirty="0" err="1" smtClean="0">
                <a:solidFill>
                  <a:schemeClr val="tx1"/>
                </a:solidFill>
                <a:latin typeface="+mn-lt"/>
                <a:ea typeface="+mn-ea"/>
                <a:cs typeface="+mn-cs"/>
              </a:rPr>
              <a:t>Haser</a:t>
            </a:r>
            <a:r>
              <a:rPr lang="en-US" sz="1200" kern="1200" baseline="0" dirty="0" smtClean="0">
                <a:solidFill>
                  <a:schemeClr val="tx1"/>
                </a:solidFill>
                <a:latin typeface="+mn-lt"/>
                <a:ea typeface="+mn-ea"/>
                <a:cs typeface="+mn-cs"/>
              </a:rPr>
              <a:t> model with </a:t>
            </a:r>
            <a:r>
              <a:rPr lang="en-US" sz="1200" i="1" kern="1200" baseline="0" dirty="0" smtClean="0">
                <a:solidFill>
                  <a:schemeClr val="tx1"/>
                </a:solidFill>
                <a:latin typeface="+mn-lt"/>
                <a:ea typeface="+mn-ea"/>
                <a:cs typeface="+mn-cs"/>
              </a:rPr>
              <a:t>Q(H2O) = </a:t>
            </a:r>
            <a:r>
              <a:rPr lang="en-US" sz="1200" kern="1200" baseline="0" dirty="0" smtClean="0">
                <a:solidFill>
                  <a:schemeClr val="tx1"/>
                </a:solidFill>
                <a:latin typeface="+mn-lt"/>
                <a:ea typeface="+mn-ea"/>
                <a:cs typeface="+mn-cs"/>
              </a:rPr>
              <a:t>1.0×1026 molecules s−1. The rise in signal </a:t>
            </a:r>
            <a:r>
              <a:rPr lang="en-US" sz="1200" kern="1200" baseline="0" dirty="0" err="1" smtClean="0">
                <a:solidFill>
                  <a:schemeClr val="tx1"/>
                </a:solidFill>
                <a:latin typeface="+mn-lt"/>
                <a:ea typeface="+mn-ea"/>
                <a:cs typeface="+mn-cs"/>
              </a:rPr>
              <a:t>longward</a:t>
            </a:r>
            <a:r>
              <a:rPr lang="en-US" sz="1200" kern="1200" baseline="0" dirty="0" smtClean="0">
                <a:solidFill>
                  <a:schemeClr val="tx1"/>
                </a:solidFill>
                <a:latin typeface="+mn-lt"/>
                <a:ea typeface="+mn-ea"/>
                <a:cs typeface="+mn-cs"/>
              </a:rPr>
              <a:t> of 1650Åis from </a:t>
            </a:r>
            <a:r>
              <a:rPr lang="en-US" sz="1200" kern="1200" baseline="0" dirty="0" err="1" smtClean="0">
                <a:solidFill>
                  <a:schemeClr val="tx1"/>
                </a:solidFill>
                <a:latin typeface="+mn-lt"/>
                <a:ea typeface="+mn-ea"/>
                <a:cs typeface="+mn-cs"/>
              </a:rPr>
              <a:t>Lutetia’s</a:t>
            </a:r>
            <a:r>
              <a:rPr lang="en-US" sz="1200" kern="1200" baseline="0" dirty="0" smtClean="0">
                <a:solidFill>
                  <a:schemeClr val="tx1"/>
                </a:solidFill>
                <a:latin typeface="+mn-lt"/>
                <a:ea typeface="+mn-ea"/>
                <a:cs typeface="+mn-cs"/>
              </a:rPr>
              <a:t> reflectance seen even at this distance.</a:t>
            </a:r>
            <a:endParaRPr lang="en-US" dirty="0"/>
          </a:p>
        </p:txBody>
      </p:sp>
      <p:sp>
        <p:nvSpPr>
          <p:cNvPr id="4" name="Slide Number Placeholder 3"/>
          <p:cNvSpPr>
            <a:spLocks noGrp="1"/>
          </p:cNvSpPr>
          <p:nvPr>
            <p:ph type="sldNum" sz="quarter" idx="10"/>
          </p:nvPr>
        </p:nvSpPr>
        <p:spPr/>
        <p:txBody>
          <a:bodyPr/>
          <a:lstStyle/>
          <a:p>
            <a:fld id="{B3D7CEFA-4B44-4742-A85C-ABDB6754A67A}"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4/2/2012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4/2/2012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4/2/2012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4/2/2012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4/2/2012</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R-Alice </a:t>
            </a:r>
            <a:r>
              <a:rPr lang="en-US" dirty="0" err="1" smtClean="0"/>
              <a:t>Lutetia</a:t>
            </a:r>
            <a:r>
              <a:rPr lang="en-US" dirty="0" smtClean="0"/>
              <a:t> PDS/PSA Data Review</a:t>
            </a:r>
            <a:endParaRPr lang="en-US" dirty="0"/>
          </a:p>
        </p:txBody>
      </p:sp>
      <p:sp>
        <p:nvSpPr>
          <p:cNvPr id="3" name="Subtitle 2"/>
          <p:cNvSpPr>
            <a:spLocks noGrp="1"/>
          </p:cNvSpPr>
          <p:nvPr>
            <p:ph type="subTitle" idx="1"/>
          </p:nvPr>
        </p:nvSpPr>
        <p:spPr/>
        <p:txBody>
          <a:bodyPr/>
          <a:lstStyle/>
          <a:p>
            <a:r>
              <a:rPr lang="en-US" dirty="0" smtClean="0"/>
              <a:t>Kurt Retherford</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533400" y="3962400"/>
            <a:ext cx="2228850" cy="180022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Area Calibration Data</a:t>
            </a:r>
            <a:endParaRPr lang="en-US" dirty="0"/>
          </a:p>
        </p:txBody>
      </p:sp>
      <p:sp>
        <p:nvSpPr>
          <p:cNvPr id="3" name="Content Placeholder 2"/>
          <p:cNvSpPr>
            <a:spLocks noGrp="1"/>
          </p:cNvSpPr>
          <p:nvPr>
            <p:ph idx="1"/>
          </p:nvPr>
        </p:nvSpPr>
        <p:spPr/>
        <p:txBody>
          <a:bodyPr>
            <a:normAutofit lnSpcReduction="10000"/>
          </a:bodyPr>
          <a:lstStyle/>
          <a:p>
            <a:r>
              <a:rPr lang="en-US" dirty="0" smtClean="0"/>
              <a:t>Trouble </a:t>
            </a:r>
            <a:r>
              <a:rPr lang="en-US" dirty="0" smtClean="0"/>
              <a:t>reading with </a:t>
            </a:r>
            <a:r>
              <a:rPr lang="en-US" dirty="0" err="1" smtClean="0"/>
              <a:t>readpds</a:t>
            </a:r>
            <a:r>
              <a:rPr lang="en-US" dirty="0" smtClean="0"/>
              <a:t> the  RA_LUTETIA_PC12_CORR file</a:t>
            </a:r>
            <a:endParaRPr lang="en-US" dirty="0" smtClean="0"/>
          </a:p>
          <a:p>
            <a:pPr lvl="1"/>
            <a:r>
              <a:rPr lang="en-US" dirty="0" smtClean="0"/>
              <a:t>“Error:  File either corrupted or bad PDS Label”</a:t>
            </a:r>
          </a:p>
          <a:p>
            <a:pPr lvl="1"/>
            <a:r>
              <a:rPr lang="en-US" dirty="0" smtClean="0"/>
              <a:t>Could be my </a:t>
            </a:r>
            <a:r>
              <a:rPr lang="en-US" dirty="0" smtClean="0"/>
              <a:t>environment variables (new setup), rather than the file</a:t>
            </a:r>
          </a:p>
          <a:p>
            <a:pPr lvl="1"/>
            <a:r>
              <a:rPr lang="en-US" dirty="0" err="1" smtClean="0"/>
              <a:t>Readcol</a:t>
            </a:r>
            <a:r>
              <a:rPr lang="en-US" dirty="0" smtClean="0"/>
              <a:t> brings in the .TAB </a:t>
            </a:r>
            <a:r>
              <a:rPr lang="en-US" dirty="0" err="1" smtClean="0"/>
              <a:t>ascii</a:t>
            </a:r>
            <a:r>
              <a:rPr lang="en-US" dirty="0" smtClean="0"/>
              <a:t> file (2 columns) just </a:t>
            </a:r>
            <a:r>
              <a:rPr lang="en-US" dirty="0" smtClean="0"/>
              <a:t>fine</a:t>
            </a:r>
          </a:p>
          <a:p>
            <a:pPr lvl="1"/>
            <a:r>
              <a:rPr lang="en-US" dirty="0" smtClean="0"/>
              <a:t>I read in the similar RA_STEINS_PC10_CORR file with </a:t>
            </a:r>
            <a:r>
              <a:rPr lang="en-US" dirty="0" err="1" smtClean="0"/>
              <a:t>readpds</a:t>
            </a:r>
            <a:r>
              <a:rPr lang="en-US" dirty="0" smtClean="0"/>
              <a:t> without error</a:t>
            </a:r>
          </a:p>
          <a:p>
            <a:pPr lvl="1"/>
            <a:r>
              <a:rPr lang="en-US" dirty="0" smtClean="0"/>
              <a:t>A “diff” between the .LBLs for these two seems fine</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CATALOG, DOCUMENT, &amp; INDEX</a:t>
            </a:r>
            <a:endParaRPr lang="en-US" dirty="0"/>
          </a:p>
        </p:txBody>
      </p:sp>
      <p:sp>
        <p:nvSpPr>
          <p:cNvPr id="3" name="Content Placeholder 2"/>
          <p:cNvSpPr>
            <a:spLocks noGrp="1"/>
          </p:cNvSpPr>
          <p:nvPr>
            <p:ph idx="1"/>
          </p:nvPr>
        </p:nvSpPr>
        <p:spPr>
          <a:xfrm>
            <a:off x="502920" y="530352"/>
            <a:ext cx="8183880" cy="4879848"/>
          </a:xfrm>
        </p:spPr>
        <p:txBody>
          <a:bodyPr>
            <a:normAutofit fontScale="70000" lnSpcReduction="20000"/>
          </a:bodyPr>
          <a:lstStyle/>
          <a:p>
            <a:r>
              <a:rPr lang="en-US" dirty="0" smtClean="0"/>
              <a:t>CATALOG/ALICE_RO.CAT through SOFTWARE.CAT (2,3,4):  good</a:t>
            </a:r>
          </a:p>
          <a:p>
            <a:r>
              <a:rPr lang="en-US" dirty="0" smtClean="0"/>
              <a:t>DOCUMENT/* (2,3,4): good</a:t>
            </a:r>
          </a:p>
          <a:p>
            <a:pPr lvl="1"/>
            <a:r>
              <a:rPr lang="en-US" dirty="0" smtClean="0"/>
              <a:t>DOCUMENT/ALICE_DATA_TO_RAYLEIGHS.ASC is especially nice to have.</a:t>
            </a:r>
          </a:p>
          <a:p>
            <a:pPr lvl="2"/>
            <a:r>
              <a:rPr lang="en-US" dirty="0" smtClean="0"/>
              <a:t>Note that conversion from flux photons/cm</a:t>
            </a:r>
            <a:r>
              <a:rPr lang="en-US" baseline="30000" dirty="0" smtClean="0"/>
              <a:t>2</a:t>
            </a:r>
            <a:r>
              <a:rPr lang="en-US" dirty="0" smtClean="0"/>
              <a:t>/sec to differential flux (i.e., specific intensity) photons/cm</a:t>
            </a:r>
            <a:r>
              <a:rPr lang="en-US" baseline="30000" dirty="0" smtClean="0"/>
              <a:t>2</a:t>
            </a:r>
            <a:r>
              <a:rPr lang="en-US" dirty="0" smtClean="0"/>
              <a:t>/sec/A by dividing by </a:t>
            </a:r>
            <a:r>
              <a:rPr lang="el-GR" dirty="0" smtClean="0">
                <a:latin typeface="Calibri"/>
                <a:cs typeface="Calibri"/>
              </a:rPr>
              <a:t>Δλ</a:t>
            </a:r>
            <a:r>
              <a:rPr lang="en-US" dirty="0" smtClean="0">
                <a:latin typeface="Calibri"/>
                <a:cs typeface="Calibri"/>
              </a:rPr>
              <a:t>/pix </a:t>
            </a:r>
            <a:r>
              <a:rPr lang="en-US" dirty="0" smtClean="0"/>
              <a:t>is described here with an </a:t>
            </a:r>
            <a:r>
              <a:rPr lang="en-US" dirty="0" err="1" smtClean="0"/>
              <a:t>idl</a:t>
            </a:r>
            <a:r>
              <a:rPr lang="en-US" dirty="0" smtClean="0"/>
              <a:t> code example.</a:t>
            </a:r>
          </a:p>
          <a:p>
            <a:pPr lvl="2"/>
            <a:r>
              <a:rPr lang="en-US" b="1" dirty="0" smtClean="0"/>
              <a:t>RID:  The table listing solid angle per row is so useful that it should be provided as an additional calibration data product in the archive</a:t>
            </a:r>
          </a:p>
          <a:p>
            <a:r>
              <a:rPr lang="en-US" dirty="0" smtClean="0"/>
              <a:t>DOCUMENT/CODE/* (2,3,4), Entire “MIKE” calibration pipeline code:  good </a:t>
            </a:r>
          </a:p>
          <a:p>
            <a:pPr lvl="1"/>
            <a:r>
              <a:rPr lang="en-US" dirty="0" smtClean="0"/>
              <a:t>Didn’t get around to running </a:t>
            </a:r>
            <a:r>
              <a:rPr lang="en-US" dirty="0" smtClean="0"/>
              <a:t>myself, but this is a nice addition </a:t>
            </a:r>
            <a:r>
              <a:rPr lang="en-US" dirty="0" smtClean="0"/>
              <a:t>(most users won’t ever need this</a:t>
            </a:r>
            <a:r>
              <a:rPr lang="en-US" dirty="0" smtClean="0"/>
              <a:t>).</a:t>
            </a:r>
            <a:endParaRPr lang="en-US" dirty="0" smtClean="0"/>
          </a:p>
          <a:p>
            <a:r>
              <a:rPr lang="en-US" dirty="0" smtClean="0"/>
              <a:t>INDEX/ (2,3,4): good</a:t>
            </a:r>
          </a:p>
          <a:p>
            <a:pPr lvl="1"/>
            <a:r>
              <a:rPr lang="en-US" dirty="0" smtClean="0"/>
              <a:t>2 is ENG, </a:t>
            </a:r>
            <a:r>
              <a:rPr lang="en-US" dirty="0" err="1" smtClean="0"/>
              <a:t>uncalibrated</a:t>
            </a:r>
            <a:r>
              <a:rPr lang="en-US" dirty="0" smtClean="0"/>
              <a:t> </a:t>
            </a:r>
          </a:p>
          <a:p>
            <a:pPr lvl="1"/>
            <a:r>
              <a:rPr lang="en-US" dirty="0" smtClean="0"/>
              <a:t>3 is SCI, flux calibrated</a:t>
            </a:r>
          </a:p>
          <a:p>
            <a:pPr lvl="1"/>
            <a:r>
              <a:rPr lang="en-US" dirty="0" smtClean="0"/>
              <a:t>4 is LIN, extracted calibrated spectra</a:t>
            </a:r>
          </a:p>
          <a:p>
            <a:pPr lvl="1"/>
            <a:r>
              <a:rPr lang="en-US" dirty="0" smtClean="0"/>
              <a:t>(1 is raw </a:t>
            </a:r>
            <a:r>
              <a:rPr lang="en-US" dirty="0" err="1" smtClean="0"/>
              <a:t>datastream</a:t>
            </a:r>
            <a:r>
              <a:rPr lang="en-US" dirty="0" smtClean="0"/>
              <a:t> from spacecraft, </a:t>
            </a:r>
            <a:r>
              <a:rPr lang="en-US" dirty="0" smtClean="0"/>
              <a:t>not archived/</a:t>
            </a:r>
            <a:r>
              <a:rPr lang="en-US" dirty="0" err="1" smtClean="0"/>
              <a:t>archivable</a:t>
            </a:r>
            <a:r>
              <a:rPr lang="en-US"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Content Placeholder 2"/>
          <p:cNvSpPr>
            <a:spLocks noGrp="1"/>
          </p:cNvSpPr>
          <p:nvPr>
            <p:ph idx="1"/>
          </p:nvPr>
        </p:nvSpPr>
        <p:spPr>
          <a:xfrm>
            <a:off x="502920" y="457200"/>
            <a:ext cx="8183880" cy="4187952"/>
          </a:xfrm>
        </p:spPr>
        <p:txBody>
          <a:bodyPr>
            <a:normAutofit/>
          </a:bodyPr>
          <a:lstStyle/>
          <a:p>
            <a:r>
              <a:rPr lang="en-US" sz="2400" dirty="0" smtClean="0"/>
              <a:t>Successfully plotted SCI and LIN versions of one of the </a:t>
            </a:r>
            <a:r>
              <a:rPr lang="en-US" sz="2400" dirty="0" smtClean="0"/>
              <a:t>near-</a:t>
            </a:r>
            <a:r>
              <a:rPr lang="en-US" sz="2400" dirty="0" err="1" smtClean="0"/>
              <a:t>Lutetia</a:t>
            </a:r>
            <a:r>
              <a:rPr lang="en-US" sz="2400" dirty="0" smtClean="0"/>
              <a:t> </a:t>
            </a:r>
            <a:r>
              <a:rPr lang="en-US" sz="2400" dirty="0" smtClean="0"/>
              <a:t>targeted spectra</a:t>
            </a:r>
          </a:p>
        </p:txBody>
      </p:sp>
      <p:pic>
        <p:nvPicPr>
          <p:cNvPr id="2050" name="Picture 2" descr="C:\Users\kretherford\Documents\Rosetta\PDSreview2012\RA_100710152149_SCI_vs_LIN.png"/>
          <p:cNvPicPr>
            <a:picLocks noChangeAspect="1" noChangeArrowheads="1"/>
          </p:cNvPicPr>
          <p:nvPr/>
        </p:nvPicPr>
        <p:blipFill>
          <a:blip r:embed="rId2" cstate="print"/>
          <a:srcRect/>
          <a:stretch>
            <a:fillRect/>
          </a:stretch>
        </p:blipFill>
        <p:spPr bwMode="auto">
          <a:xfrm>
            <a:off x="457200" y="1434476"/>
            <a:ext cx="8153400" cy="4051924"/>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GEOMETRY</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GEOMETRY/GEOMINFO.TXT: editorial change</a:t>
            </a:r>
          </a:p>
          <a:p>
            <a:pPr lvl="1"/>
            <a:r>
              <a:rPr lang="en-US" b="1" dirty="0" smtClean="0"/>
              <a:t>RID</a:t>
            </a:r>
          </a:p>
          <a:p>
            <a:pPr lvl="1"/>
            <a:r>
              <a:rPr lang="en-US" b="1" dirty="0" smtClean="0"/>
              <a:t>“one of the following 4-character values” =&gt;</a:t>
            </a:r>
          </a:p>
          <a:p>
            <a:pPr lvl="1"/>
            <a:r>
              <a:rPr lang="en-US" b="1" dirty="0" smtClean="0"/>
              <a:t>“one of the following 3-character values”</a:t>
            </a:r>
          </a:p>
          <a:p>
            <a:pPr lvl="1"/>
            <a:r>
              <a:rPr lang="en-US" b="1" dirty="0" smtClean="0"/>
              <a:t>Missing the version number following the first three characters PIX#, HIS#, CNT#.  </a:t>
            </a:r>
          </a:p>
          <a:p>
            <a:pPr lvl="1"/>
            <a:r>
              <a:rPr lang="en-US" b="1" dirty="0" smtClean="0"/>
              <a:t># might not be needed, unless related to SPICE info updates </a:t>
            </a:r>
          </a:p>
          <a:p>
            <a:r>
              <a:rPr lang="en-US" dirty="0" smtClean="0"/>
              <a:t>GEOMETRY/</a:t>
            </a:r>
          </a:p>
          <a:p>
            <a:pPr lvl="1"/>
            <a:r>
              <a:rPr lang="en-US" dirty="0" smtClean="0"/>
              <a:t>One for each data file</a:t>
            </a:r>
          </a:p>
          <a:p>
            <a:pPr lvl="1"/>
            <a:r>
              <a:rPr lang="en-US" dirty="0" smtClean="0"/>
              <a:t>Plot of target on sky and background stars with the </a:t>
            </a:r>
            <a:r>
              <a:rPr lang="en-US" dirty="0" err="1" smtClean="0"/>
              <a:t>GeoVis</a:t>
            </a:r>
            <a:r>
              <a:rPr lang="en-US" dirty="0" smtClean="0"/>
              <a:t> (GV) software</a:t>
            </a:r>
          </a:p>
          <a:p>
            <a:pPr lvl="2"/>
            <a:r>
              <a:rPr lang="en-US" b="1" dirty="0" smtClean="0"/>
              <a:t>RID: Add a reference to Throop et al. DPS 2008 poster for GV details.</a:t>
            </a:r>
          </a:p>
          <a:p>
            <a:pPr lvl="1"/>
            <a:r>
              <a:rPr lang="en-US" dirty="0" smtClean="0"/>
              <a:t>These are a nice addition to the delivery</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Geometry Plots</a:t>
            </a:r>
            <a:endParaRPr lang="en-US" dirty="0"/>
          </a:p>
        </p:txBody>
      </p:sp>
      <p:sp>
        <p:nvSpPr>
          <p:cNvPr id="3" name="Content Placeholder 2"/>
          <p:cNvSpPr>
            <a:spLocks noGrp="1"/>
          </p:cNvSpPr>
          <p:nvPr>
            <p:ph idx="1"/>
          </p:nvPr>
        </p:nvSpPr>
        <p:spPr/>
        <p:txBody>
          <a:bodyPr/>
          <a:lstStyle/>
          <a:p>
            <a:endParaRPr lang="en-US" dirty="0"/>
          </a:p>
        </p:txBody>
      </p:sp>
      <p:pic>
        <p:nvPicPr>
          <p:cNvPr id="3074" name="Picture 2" descr="C:\Users\kretherford\Documents\Rosetta\PDSreview2012\RA_100710152149_HIS.PNG"/>
          <p:cNvPicPr>
            <a:picLocks noChangeAspect="1" noChangeArrowheads="1"/>
          </p:cNvPicPr>
          <p:nvPr/>
        </p:nvPicPr>
        <p:blipFill>
          <a:blip r:embed="rId2" cstate="print"/>
          <a:srcRect b="3448"/>
          <a:stretch>
            <a:fillRect/>
          </a:stretch>
        </p:blipFill>
        <p:spPr bwMode="auto">
          <a:xfrm>
            <a:off x="1981200" y="152400"/>
            <a:ext cx="5080000" cy="5334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RA_YYMMDDhhmmss</a:t>
            </a:r>
            <a:r>
              <a:rPr lang="en-US" dirty="0" smtClean="0"/>
              <a:t>_&lt;type&gt;_&lt;</a:t>
            </a:r>
            <a:r>
              <a:rPr lang="en-US" dirty="0" err="1" smtClean="0"/>
              <a:t>lev</a:t>
            </a:r>
            <a:r>
              <a:rPr lang="en-US" dirty="0" smtClean="0"/>
              <a:t>&gt;_&lt;v&gt;,</a:t>
            </a:r>
          </a:p>
          <a:p>
            <a:pPr lvl="1"/>
            <a:r>
              <a:rPr lang="en-US" dirty="0" smtClean="0"/>
              <a:t>where type is PIX# (pixel list), HIS# (histogram), CNT# (count rate) </a:t>
            </a:r>
          </a:p>
          <a:p>
            <a:pPr lvl="2"/>
            <a:r>
              <a:rPr lang="en-US" dirty="0" smtClean="0"/>
              <a:t>and where # is the 1-digit version number to distinguish different dumps from the same observation;</a:t>
            </a:r>
          </a:p>
          <a:p>
            <a:pPr lvl="1"/>
            <a:r>
              <a:rPr lang="en-US" dirty="0" smtClean="0"/>
              <a:t>where </a:t>
            </a:r>
            <a:r>
              <a:rPr lang="en-US" dirty="0" err="1" smtClean="0"/>
              <a:t>lev</a:t>
            </a:r>
            <a:r>
              <a:rPr lang="en-US" dirty="0" smtClean="0"/>
              <a:t> is ENG, SCI, or LIN level (2, 3, 4, respectively);</a:t>
            </a:r>
          </a:p>
          <a:p>
            <a:pPr lvl="1"/>
            <a:r>
              <a:rPr lang="en-US" dirty="0" smtClean="0"/>
              <a:t>And where &lt;v&gt; is the running version number of the calibration</a:t>
            </a:r>
          </a:p>
          <a:p>
            <a:pPr lvl="2"/>
            <a:r>
              <a:rPr lang="en-US" b="1" dirty="0" smtClean="0"/>
              <a:t>Why isn’t &lt;v&gt; always 1 here?  Instead it is absent.  Not a problem though.</a:t>
            </a:r>
            <a:endParaRPr lang="en-U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Data are ready to be released </a:t>
            </a:r>
          </a:p>
          <a:p>
            <a:r>
              <a:rPr lang="en-US" dirty="0" smtClean="0"/>
              <a:t>Four minor RIDs</a:t>
            </a:r>
          </a:p>
          <a:p>
            <a:pPr lvl="1"/>
            <a:r>
              <a:rPr lang="en-US" dirty="0" smtClean="0"/>
              <a:t>279, 291, 292, </a:t>
            </a:r>
            <a:r>
              <a:rPr lang="en-US" dirty="0" smtClean="0"/>
              <a:t>293</a:t>
            </a:r>
          </a:p>
          <a:p>
            <a:pPr lvl="1"/>
            <a:r>
              <a:rPr lang="en-US" dirty="0" smtClean="0"/>
              <a:t>Listed on the next four slides</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RID 279</a:t>
            </a:r>
            <a:endParaRPr lang="en-US" dirty="0"/>
          </a:p>
        </p:txBody>
      </p:sp>
      <p:sp>
        <p:nvSpPr>
          <p:cNvPr id="3" name="Content Placeholder 2"/>
          <p:cNvSpPr>
            <a:spLocks noGrp="1"/>
          </p:cNvSpPr>
          <p:nvPr>
            <p:ph idx="1"/>
          </p:nvPr>
        </p:nvSpPr>
        <p:spPr>
          <a:xfrm>
            <a:off x="502920" y="530352"/>
            <a:ext cx="8183880" cy="4727448"/>
          </a:xfrm>
        </p:spPr>
        <p:txBody>
          <a:bodyPr>
            <a:normAutofit fontScale="85000" lnSpcReduction="20000"/>
          </a:bodyPr>
          <a:lstStyle/>
          <a:p>
            <a:r>
              <a:rPr lang="en-US" b="1" dirty="0" smtClean="0"/>
              <a:t>RID Classification:</a:t>
            </a:r>
            <a:r>
              <a:rPr lang="en-US" dirty="0" smtClean="0"/>
              <a:t> Editorial </a:t>
            </a:r>
            <a:endParaRPr lang="en-US" dirty="0" smtClean="0"/>
          </a:p>
          <a:p>
            <a:r>
              <a:rPr lang="en-US" b="1" dirty="0" smtClean="0"/>
              <a:t>Location</a:t>
            </a:r>
            <a:r>
              <a:rPr lang="en-US" b="1" dirty="0" smtClean="0"/>
              <a:t>:</a:t>
            </a:r>
            <a:r>
              <a:rPr lang="en-US" dirty="0" smtClean="0"/>
              <a:t> Document </a:t>
            </a:r>
            <a:endParaRPr lang="en-US" dirty="0" smtClean="0"/>
          </a:p>
          <a:p>
            <a:r>
              <a:rPr lang="en-US" b="1" dirty="0" smtClean="0"/>
              <a:t>Location </a:t>
            </a:r>
            <a:r>
              <a:rPr lang="en-US" b="1" dirty="0" smtClean="0"/>
              <a:t>Details:</a:t>
            </a:r>
            <a:r>
              <a:rPr lang="en-US" dirty="0" smtClean="0"/>
              <a:t> DOCUMENT </a:t>
            </a:r>
            <a:endParaRPr lang="en-US" dirty="0" smtClean="0"/>
          </a:p>
          <a:p>
            <a:r>
              <a:rPr lang="en-US" b="1" dirty="0" smtClean="0"/>
              <a:t>Title:</a:t>
            </a:r>
            <a:r>
              <a:rPr lang="en-US" dirty="0" smtClean="0"/>
              <a:t> Spectrograph </a:t>
            </a:r>
            <a:r>
              <a:rPr lang="en-US" dirty="0" err="1" smtClean="0"/>
              <a:t>vs</a:t>
            </a:r>
            <a:r>
              <a:rPr lang="en-US" dirty="0" smtClean="0"/>
              <a:t> Spectrometer </a:t>
            </a:r>
            <a:endParaRPr lang="en-US" dirty="0" smtClean="0"/>
          </a:p>
          <a:p>
            <a:r>
              <a:rPr lang="en-US" b="1" dirty="0" smtClean="0"/>
              <a:t>Description</a:t>
            </a:r>
            <a:r>
              <a:rPr lang="en-US" b="1" dirty="0" smtClean="0"/>
              <a:t>:</a:t>
            </a:r>
            <a:r>
              <a:rPr lang="en-US" dirty="0" smtClean="0"/>
              <a:t/>
            </a:r>
            <a:br>
              <a:rPr lang="en-US" dirty="0" smtClean="0"/>
            </a:br>
            <a:r>
              <a:rPr lang="en-US" dirty="0" smtClean="0"/>
              <a:t>It is more common to refer to instruments with instantaneous coverage of all wavelengths as "spectrographs" and instruments that scan the frequency domain with time as "spectrometers". (Very minor.) </a:t>
            </a:r>
            <a:endParaRPr lang="en-US" dirty="0" smtClean="0"/>
          </a:p>
          <a:p>
            <a:r>
              <a:rPr lang="en-US" b="1" dirty="0" smtClean="0"/>
              <a:t>Recommended </a:t>
            </a:r>
            <a:r>
              <a:rPr lang="en-US" b="1" dirty="0" smtClean="0"/>
              <a:t>Solution:</a:t>
            </a:r>
            <a:r>
              <a:rPr lang="en-US" dirty="0" smtClean="0"/>
              <a:t> Replace everywhere "Spectrometer" with "Spectrograph" in future PSA/PDS deliveries and publications, at the discretion of the team.</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RID 291</a:t>
            </a:r>
            <a:endParaRPr lang="en-US" dirty="0"/>
          </a:p>
        </p:txBody>
      </p:sp>
      <p:sp>
        <p:nvSpPr>
          <p:cNvPr id="3" name="Content Placeholder 2"/>
          <p:cNvSpPr>
            <a:spLocks noGrp="1"/>
          </p:cNvSpPr>
          <p:nvPr>
            <p:ph idx="1"/>
          </p:nvPr>
        </p:nvSpPr>
        <p:spPr>
          <a:xfrm>
            <a:off x="502920" y="530352"/>
            <a:ext cx="8183880" cy="4956048"/>
          </a:xfrm>
        </p:spPr>
        <p:txBody>
          <a:bodyPr>
            <a:normAutofit fontScale="62500" lnSpcReduction="20000"/>
          </a:bodyPr>
          <a:lstStyle/>
          <a:p>
            <a:r>
              <a:rPr lang="en-US" b="1" dirty="0" smtClean="0"/>
              <a:t>RID Classification:</a:t>
            </a:r>
            <a:r>
              <a:rPr lang="en-US" dirty="0" smtClean="0"/>
              <a:t> Minor </a:t>
            </a:r>
            <a:endParaRPr lang="en-US" dirty="0" smtClean="0"/>
          </a:p>
          <a:p>
            <a:r>
              <a:rPr lang="en-US" b="1" dirty="0" smtClean="0"/>
              <a:t>Location</a:t>
            </a:r>
            <a:r>
              <a:rPr lang="en-US" b="1" dirty="0" smtClean="0"/>
              <a:t>:</a:t>
            </a:r>
            <a:r>
              <a:rPr lang="en-US" dirty="0" smtClean="0"/>
              <a:t> Data Product </a:t>
            </a:r>
            <a:endParaRPr lang="en-US" dirty="0" smtClean="0"/>
          </a:p>
          <a:p>
            <a:r>
              <a:rPr lang="en-US" b="1" dirty="0" smtClean="0"/>
              <a:t>Location </a:t>
            </a:r>
            <a:r>
              <a:rPr lang="en-US" b="1" dirty="0" smtClean="0"/>
              <a:t>Details:</a:t>
            </a:r>
            <a:r>
              <a:rPr lang="en-US" dirty="0" smtClean="0"/>
              <a:t> DOCUMENT/ALICE_DATA_TO_RAYLEIGHS.ASC </a:t>
            </a:r>
            <a:endParaRPr lang="en-US" dirty="0" smtClean="0"/>
          </a:p>
          <a:p>
            <a:r>
              <a:rPr lang="en-US" b="1" dirty="0" smtClean="0"/>
              <a:t>Title:</a:t>
            </a:r>
            <a:r>
              <a:rPr lang="en-US" dirty="0" smtClean="0"/>
              <a:t> Slit </a:t>
            </a:r>
            <a:r>
              <a:rPr lang="en-US" dirty="0" smtClean="0"/>
              <a:t>Aperture FOV Solid Angle per Row Table </a:t>
            </a:r>
            <a:endParaRPr lang="en-US" dirty="0" smtClean="0"/>
          </a:p>
          <a:p>
            <a:r>
              <a:rPr lang="en-US" b="1" dirty="0" smtClean="0"/>
              <a:t>Description</a:t>
            </a:r>
            <a:r>
              <a:rPr lang="en-US" b="1" dirty="0" smtClean="0"/>
              <a:t>:</a:t>
            </a:r>
            <a:r>
              <a:rPr lang="en-US" dirty="0" smtClean="0"/>
              <a:t/>
            </a:r>
            <a:br>
              <a:rPr lang="en-US" dirty="0" smtClean="0"/>
            </a:br>
            <a:r>
              <a:rPr lang="en-US" dirty="0" smtClean="0"/>
              <a:t>The table within DOCUMENT/ALICE_DATA_TO_RAYLEIGHS.ASC listing solid angle per row is so useful that it should be provided as an additional calibration data product in the archive. The complicated slit shape makes this information an important component of any extended source analysis (e.g., such as the upper limits to H and O emissions reported in Stern et al., AJ, 2011</a:t>
            </a:r>
            <a:r>
              <a:rPr lang="en-US" dirty="0" smtClean="0"/>
              <a:t>).</a:t>
            </a:r>
          </a:p>
          <a:p>
            <a:r>
              <a:rPr lang="en-US" b="1" dirty="0" smtClean="0"/>
              <a:t>Recommended </a:t>
            </a:r>
            <a:r>
              <a:rPr lang="en-US" b="1" dirty="0" smtClean="0"/>
              <a:t>Solution:</a:t>
            </a:r>
            <a:r>
              <a:rPr lang="en-US" dirty="0" smtClean="0"/>
              <a:t> Add a file listing the FOV of the aperture in </a:t>
            </a:r>
            <a:r>
              <a:rPr lang="en-US" dirty="0" err="1" smtClean="0"/>
              <a:t>steradians</a:t>
            </a:r>
            <a:r>
              <a:rPr lang="en-US" dirty="0" smtClean="0"/>
              <a:t> </a:t>
            </a:r>
            <a:r>
              <a:rPr lang="en-US" dirty="0" smtClean="0"/>
              <a:t>for each detector row to the CALIB/ directory. This could wait until the next delivery; the information in the ALICE_DATA_TO_RAYLEIGHS.ASC file in the current delivery is sufficient.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RID 292</a:t>
            </a:r>
            <a:endParaRPr lang="en-US" dirty="0"/>
          </a:p>
        </p:txBody>
      </p:sp>
      <p:sp>
        <p:nvSpPr>
          <p:cNvPr id="3" name="Content Placeholder 2"/>
          <p:cNvSpPr>
            <a:spLocks noGrp="1"/>
          </p:cNvSpPr>
          <p:nvPr>
            <p:ph idx="1"/>
          </p:nvPr>
        </p:nvSpPr>
        <p:spPr>
          <a:xfrm>
            <a:off x="502920" y="530352"/>
            <a:ext cx="8183880" cy="4727448"/>
          </a:xfrm>
        </p:spPr>
        <p:txBody>
          <a:bodyPr>
            <a:normAutofit fontScale="70000" lnSpcReduction="20000"/>
          </a:bodyPr>
          <a:lstStyle/>
          <a:p>
            <a:r>
              <a:rPr lang="en-US" b="1" dirty="0" smtClean="0"/>
              <a:t>RID Classification:</a:t>
            </a:r>
            <a:r>
              <a:rPr lang="en-US" dirty="0" smtClean="0"/>
              <a:t> Editorial </a:t>
            </a:r>
            <a:endParaRPr lang="en-US" dirty="0" smtClean="0"/>
          </a:p>
          <a:p>
            <a:r>
              <a:rPr lang="en-US" b="1" dirty="0" smtClean="0"/>
              <a:t>Location</a:t>
            </a:r>
            <a:r>
              <a:rPr lang="en-US" b="1" dirty="0" smtClean="0"/>
              <a:t>:</a:t>
            </a:r>
            <a:r>
              <a:rPr lang="en-US" dirty="0" smtClean="0"/>
              <a:t> Document </a:t>
            </a:r>
            <a:endParaRPr lang="en-US" dirty="0" smtClean="0"/>
          </a:p>
          <a:p>
            <a:r>
              <a:rPr lang="en-US" b="1" dirty="0" smtClean="0"/>
              <a:t>Location </a:t>
            </a:r>
            <a:r>
              <a:rPr lang="en-US" b="1" dirty="0" smtClean="0"/>
              <a:t>Details:</a:t>
            </a:r>
            <a:r>
              <a:rPr lang="en-US" dirty="0" smtClean="0"/>
              <a:t> GEOMETRY/GEOINFO.TXT </a:t>
            </a:r>
            <a:endParaRPr lang="en-US" dirty="0" smtClean="0"/>
          </a:p>
          <a:p>
            <a:r>
              <a:rPr lang="en-US" b="1" dirty="0" smtClean="0"/>
              <a:t>Title:</a:t>
            </a:r>
            <a:r>
              <a:rPr lang="en-US" dirty="0" smtClean="0"/>
              <a:t> Clarification </a:t>
            </a:r>
            <a:r>
              <a:rPr lang="en-US" dirty="0" smtClean="0"/>
              <a:t>of filename format </a:t>
            </a:r>
            <a:endParaRPr lang="en-US" dirty="0" smtClean="0"/>
          </a:p>
          <a:p>
            <a:r>
              <a:rPr lang="en-US" b="1" dirty="0" smtClean="0"/>
              <a:t>Description</a:t>
            </a:r>
            <a:r>
              <a:rPr lang="en-US" b="1" dirty="0" smtClean="0"/>
              <a:t>:</a:t>
            </a:r>
            <a:r>
              <a:rPr lang="en-US" dirty="0" smtClean="0"/>
              <a:t/>
            </a:r>
            <a:br>
              <a:rPr lang="en-US" dirty="0" smtClean="0"/>
            </a:br>
            <a:r>
              <a:rPr lang="en-US" dirty="0" smtClean="0"/>
              <a:t>The GEOINFO.TXT file describes the geometry .</a:t>
            </a:r>
            <a:r>
              <a:rPr lang="en-US" dirty="0" err="1" smtClean="0"/>
              <a:t>png</a:t>
            </a:r>
            <a:r>
              <a:rPr lang="en-US" dirty="0" smtClean="0"/>
              <a:t> file data filename format as including “one of the following 4-character values”, but unlike the DATA files these geometry data are missing the version number following the first three characters PIX#, HIS#, CNT#. The # might not even be needed in this case, unless it were updated along with the SPICE info updates or something</a:t>
            </a:r>
            <a:r>
              <a:rPr lang="en-US" dirty="0" smtClean="0"/>
              <a:t>.</a:t>
            </a:r>
          </a:p>
          <a:p>
            <a:r>
              <a:rPr lang="en-US" b="1" dirty="0" smtClean="0"/>
              <a:t>Recommended </a:t>
            </a:r>
            <a:r>
              <a:rPr lang="en-US" b="1" dirty="0" smtClean="0"/>
              <a:t>Solution:</a:t>
            </a:r>
            <a:r>
              <a:rPr lang="en-US" dirty="0" smtClean="0"/>
              <a:t> Replace the text in question with “one of the following 3-character values”, or add the corresponding number element of the DATA filenames to the corresponding GEOMETRY filenames.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Datasets Reviewed</a:t>
            </a:r>
            <a:endParaRPr lang="en-US" dirty="0"/>
          </a:p>
        </p:txBody>
      </p:sp>
      <p:sp>
        <p:nvSpPr>
          <p:cNvPr id="3" name="Content Placeholder 2"/>
          <p:cNvSpPr>
            <a:spLocks noGrp="1"/>
          </p:cNvSpPr>
          <p:nvPr>
            <p:ph idx="1"/>
          </p:nvPr>
        </p:nvSpPr>
        <p:spPr/>
        <p:txBody>
          <a:bodyPr/>
          <a:lstStyle/>
          <a:p>
            <a:r>
              <a:rPr lang="en-US" dirty="0" smtClean="0"/>
              <a:t>RO-A/CAL-ALICE-2-AST2-V1.0</a:t>
            </a:r>
          </a:p>
          <a:p>
            <a:r>
              <a:rPr lang="en-US" dirty="0" smtClean="0"/>
              <a:t>RO-A/CAL-ALICE-3-AST2-V1.0</a:t>
            </a:r>
          </a:p>
          <a:p>
            <a:r>
              <a:rPr lang="en-US" dirty="0" smtClean="0"/>
              <a:t>RO-A/CAL-ALICE-4-AST2-V1.0</a:t>
            </a:r>
          </a:p>
          <a:p>
            <a:endParaRPr lang="en-US" dirty="0" smtClean="0"/>
          </a:p>
          <a:p>
            <a:r>
              <a:rPr lang="en-US" dirty="0" smtClean="0"/>
              <a:t>Review Conclusions</a:t>
            </a:r>
          </a:p>
          <a:p>
            <a:pPr lvl="1"/>
            <a:r>
              <a:rPr lang="en-US" dirty="0" smtClean="0"/>
              <a:t>Data are ready to be released after minor RIDs are addressed (no delta-review needed)</a:t>
            </a:r>
          </a:p>
          <a:p>
            <a:pPr lvl="1"/>
            <a:r>
              <a:rPr lang="en-US" dirty="0" smtClean="0"/>
              <a:t>RIDs submitted:  279, 291, 292, 293</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RID 293</a:t>
            </a:r>
            <a:endParaRPr lang="en-US" dirty="0"/>
          </a:p>
        </p:txBody>
      </p:sp>
      <p:sp>
        <p:nvSpPr>
          <p:cNvPr id="3" name="Content Placeholder 2"/>
          <p:cNvSpPr>
            <a:spLocks noGrp="1"/>
          </p:cNvSpPr>
          <p:nvPr>
            <p:ph idx="1"/>
          </p:nvPr>
        </p:nvSpPr>
        <p:spPr>
          <a:xfrm>
            <a:off x="502920" y="530352"/>
            <a:ext cx="8183880" cy="4727448"/>
          </a:xfrm>
        </p:spPr>
        <p:txBody>
          <a:bodyPr>
            <a:normAutofit fontScale="85000" lnSpcReduction="20000"/>
          </a:bodyPr>
          <a:lstStyle/>
          <a:p>
            <a:r>
              <a:rPr lang="en-US" b="1" dirty="0" smtClean="0"/>
              <a:t>RID Classification:</a:t>
            </a:r>
            <a:r>
              <a:rPr lang="en-US" dirty="0" smtClean="0"/>
              <a:t> Editorial </a:t>
            </a:r>
            <a:endParaRPr lang="en-US" dirty="0" smtClean="0"/>
          </a:p>
          <a:p>
            <a:r>
              <a:rPr lang="en-US" b="1" dirty="0" smtClean="0"/>
              <a:t>Location</a:t>
            </a:r>
            <a:r>
              <a:rPr lang="en-US" b="1" dirty="0" smtClean="0"/>
              <a:t>:</a:t>
            </a:r>
            <a:r>
              <a:rPr lang="en-US" dirty="0" smtClean="0"/>
              <a:t> Document </a:t>
            </a:r>
            <a:endParaRPr lang="en-US" dirty="0" smtClean="0"/>
          </a:p>
          <a:p>
            <a:r>
              <a:rPr lang="en-US" b="1" dirty="0" smtClean="0"/>
              <a:t>Location </a:t>
            </a:r>
            <a:r>
              <a:rPr lang="en-US" b="1" dirty="0" smtClean="0"/>
              <a:t>Details:</a:t>
            </a:r>
            <a:r>
              <a:rPr lang="en-US" dirty="0" smtClean="0"/>
              <a:t> GEOMETRY/GEOINFO.TXT </a:t>
            </a:r>
            <a:endParaRPr lang="en-US" dirty="0" smtClean="0"/>
          </a:p>
          <a:p>
            <a:r>
              <a:rPr lang="en-US" b="1" dirty="0" smtClean="0"/>
              <a:t>Title: </a:t>
            </a:r>
            <a:r>
              <a:rPr lang="en-US" dirty="0" smtClean="0"/>
              <a:t>Reference </a:t>
            </a:r>
            <a:r>
              <a:rPr lang="en-US" dirty="0" smtClean="0"/>
              <a:t>to GEOMETRY Plot Tool </a:t>
            </a:r>
            <a:endParaRPr lang="en-US" dirty="0" smtClean="0"/>
          </a:p>
          <a:p>
            <a:r>
              <a:rPr lang="en-US" b="1" dirty="0" smtClean="0"/>
              <a:t>Description</a:t>
            </a:r>
            <a:r>
              <a:rPr lang="en-US" b="1" dirty="0" smtClean="0"/>
              <a:t>:</a:t>
            </a:r>
            <a:r>
              <a:rPr lang="en-US" dirty="0" smtClean="0"/>
              <a:t/>
            </a:r>
            <a:br>
              <a:rPr lang="en-US" dirty="0" smtClean="0"/>
            </a:br>
            <a:r>
              <a:rPr lang="en-US" dirty="0" smtClean="0"/>
              <a:t>It would be appropriate to add a reference to the GV (</a:t>
            </a:r>
            <a:r>
              <a:rPr lang="en-US" dirty="0" err="1" smtClean="0"/>
              <a:t>GeoVis</a:t>
            </a:r>
            <a:r>
              <a:rPr lang="en-US" dirty="0" smtClean="0"/>
              <a:t>) plotting tool program used to create the .PNG file GEOMETRY products. Throop et al., "Introducing </a:t>
            </a:r>
            <a:r>
              <a:rPr lang="en-US" dirty="0" smtClean="0"/>
              <a:t>GV:  The </a:t>
            </a:r>
            <a:r>
              <a:rPr lang="en-US" dirty="0" smtClean="0"/>
              <a:t>Spacecraft Geometry </a:t>
            </a:r>
            <a:r>
              <a:rPr lang="en-US" dirty="0" err="1" smtClean="0"/>
              <a:t>Visualizer</a:t>
            </a:r>
            <a:r>
              <a:rPr lang="en-US" dirty="0" smtClean="0"/>
              <a:t>," AAS/DPS Meeting, 2009. </a:t>
            </a:r>
            <a:r>
              <a:rPr lang="en-US" dirty="0" smtClean="0"/>
              <a:t> The </a:t>
            </a:r>
            <a:r>
              <a:rPr lang="en-US" dirty="0" smtClean="0"/>
              <a:t>plots are a nice contribution to the archive, and the reference would let any users of these plots attribute the plotting program with a reference. </a:t>
            </a:r>
            <a:endParaRPr lang="en-US" dirty="0" smtClean="0"/>
          </a:p>
          <a:p>
            <a:r>
              <a:rPr lang="en-US" b="1" dirty="0" smtClean="0"/>
              <a:t>Recommended </a:t>
            </a:r>
            <a:r>
              <a:rPr lang="en-US" b="1" dirty="0" smtClean="0"/>
              <a:t>Solution:</a:t>
            </a:r>
            <a:r>
              <a:rPr lang="en-US" dirty="0" smtClean="0"/>
              <a:t> Add reference.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R-Alice Spec’s</a:t>
            </a:r>
            <a:endParaRPr lang="en-US" dirty="0"/>
          </a:p>
        </p:txBody>
      </p:sp>
      <p:sp>
        <p:nvSpPr>
          <p:cNvPr id="3" name="Content Placeholder 2"/>
          <p:cNvSpPr>
            <a:spLocks noGrp="1"/>
          </p:cNvSpPr>
          <p:nvPr>
            <p:ph idx="1"/>
          </p:nvPr>
        </p:nvSpPr>
        <p:spPr>
          <a:xfrm>
            <a:off x="502920" y="530352"/>
            <a:ext cx="8183880" cy="4727448"/>
          </a:xfrm>
        </p:spPr>
        <p:txBody>
          <a:bodyPr>
            <a:normAutofit lnSpcReduction="10000"/>
          </a:bodyPr>
          <a:lstStyle/>
          <a:p>
            <a:r>
              <a:rPr lang="en-US" dirty="0" smtClean="0"/>
              <a:t>Spectral Range 700 - 2050 Angstroms </a:t>
            </a:r>
          </a:p>
          <a:p>
            <a:r>
              <a:rPr lang="en-US" dirty="0" smtClean="0"/>
              <a:t>Spectral Resolution 12.5 - 9.8 Angstroms for extended sources </a:t>
            </a:r>
          </a:p>
          <a:p>
            <a:r>
              <a:rPr lang="en-US" dirty="0" smtClean="0"/>
              <a:t>Spatial Resolution </a:t>
            </a:r>
            <a:r>
              <a:rPr lang="en-US" dirty="0" smtClean="0"/>
              <a:t>0.6°</a:t>
            </a:r>
            <a:endParaRPr lang="en-US" dirty="0" smtClean="0"/>
          </a:p>
          <a:p>
            <a:r>
              <a:rPr lang="en-US" dirty="0" smtClean="0"/>
              <a:t>Projected Entrance Slit </a:t>
            </a:r>
            <a:r>
              <a:rPr lang="en-US" dirty="0" smtClean="0"/>
              <a:t>0.1° </a:t>
            </a:r>
            <a:r>
              <a:rPr lang="en-US" dirty="0" smtClean="0"/>
              <a:t>by </a:t>
            </a:r>
            <a:r>
              <a:rPr lang="en-US" dirty="0" smtClean="0"/>
              <a:t>6°</a:t>
            </a:r>
            <a:endParaRPr lang="en-US" dirty="0" smtClean="0"/>
          </a:p>
          <a:p>
            <a:r>
              <a:rPr lang="en-US" dirty="0" smtClean="0"/>
              <a:t>Nominal Effective Area 0.03cm</a:t>
            </a:r>
            <a:r>
              <a:rPr lang="en-US" baseline="30000" dirty="0" smtClean="0"/>
              <a:t>2</a:t>
            </a:r>
            <a:r>
              <a:rPr lang="en-US" dirty="0" smtClean="0"/>
              <a:t> (at 1900 Angstroms), to 0.53cm</a:t>
            </a:r>
            <a:r>
              <a:rPr lang="en-US" baseline="30000" dirty="0" smtClean="0"/>
              <a:t>2</a:t>
            </a:r>
            <a:r>
              <a:rPr lang="en-US" dirty="0" smtClean="0"/>
              <a:t> (at 1150 Angstroms)</a:t>
            </a:r>
          </a:p>
          <a:p>
            <a:endParaRPr lang="en-US" dirty="0" smtClean="0"/>
          </a:p>
          <a:p>
            <a:pPr>
              <a:buNone/>
            </a:pPr>
            <a:r>
              <a:rPr lang="en-US" dirty="0" smtClean="0"/>
              <a:t>	Very similar to the New Horizons Alice and LRO LAMP instruments I work with.</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R-Alice </a:t>
            </a:r>
            <a:r>
              <a:rPr lang="en-US" dirty="0" err="1" smtClean="0"/>
              <a:t>Lutetia</a:t>
            </a:r>
            <a:r>
              <a:rPr lang="en-US" dirty="0" smtClean="0"/>
              <a:t> Results</a:t>
            </a:r>
            <a:endParaRPr lang="en-US" dirty="0"/>
          </a:p>
        </p:txBody>
      </p:sp>
      <p:sp>
        <p:nvSpPr>
          <p:cNvPr id="3" name="Content Placeholder 2"/>
          <p:cNvSpPr>
            <a:spLocks noGrp="1"/>
          </p:cNvSpPr>
          <p:nvPr>
            <p:ph idx="1"/>
          </p:nvPr>
        </p:nvSpPr>
        <p:spPr>
          <a:xfrm>
            <a:off x="502920" y="5943600"/>
            <a:ext cx="8183880" cy="533400"/>
          </a:xfrm>
        </p:spPr>
        <p:txBody>
          <a:bodyPr>
            <a:normAutofit fontScale="55000" lnSpcReduction="20000"/>
          </a:bodyPr>
          <a:lstStyle/>
          <a:p>
            <a:r>
              <a:rPr lang="en-US" dirty="0" smtClean="0"/>
              <a:t>Stern et al., “Ultraviolet Discoveries at </a:t>
            </a:r>
            <a:r>
              <a:rPr lang="en-US" dirty="0" err="1" smtClean="0"/>
              <a:t>Asteriod</a:t>
            </a:r>
            <a:r>
              <a:rPr lang="en-US" dirty="0" smtClean="0"/>
              <a:t> (21) </a:t>
            </a:r>
            <a:r>
              <a:rPr lang="en-US" dirty="0" err="1" smtClean="0"/>
              <a:t>Lutetia</a:t>
            </a:r>
            <a:r>
              <a:rPr lang="en-US" dirty="0" smtClean="0"/>
              <a:t> by the Rosetta Alice Ultraviolet Spectrograph,” AJ, 2011.</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1047750" y="152400"/>
            <a:ext cx="7048500" cy="53149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R-Alice </a:t>
            </a:r>
            <a:r>
              <a:rPr lang="en-US" dirty="0" err="1" smtClean="0"/>
              <a:t>Lutetia</a:t>
            </a:r>
            <a:r>
              <a:rPr lang="en-US" dirty="0" smtClean="0"/>
              <a:t> Observations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Beginning on approach to </a:t>
            </a:r>
            <a:r>
              <a:rPr lang="en-US" dirty="0" err="1" smtClean="0"/>
              <a:t>Lutetia</a:t>
            </a:r>
            <a:r>
              <a:rPr lang="en-US" dirty="0" smtClean="0"/>
              <a:t> on 2010 July 8 at 14:30 UT,</a:t>
            </a:r>
          </a:p>
          <a:p>
            <a:r>
              <a:rPr lang="en-US" dirty="0" smtClean="0"/>
              <a:t>at a distance of 2.7×106 km, </a:t>
            </a:r>
          </a:p>
          <a:p>
            <a:r>
              <a:rPr lang="en-US" dirty="0" smtClean="0"/>
              <a:t>we obtained 22 separate spectra of the region around the asteroid; </a:t>
            </a:r>
          </a:p>
          <a:p>
            <a:r>
              <a:rPr lang="en-US" dirty="0" smtClean="0"/>
              <a:t>these observations totaled 20.2 hr of integration, </a:t>
            </a:r>
          </a:p>
          <a:p>
            <a:r>
              <a:rPr lang="en-US" dirty="0" smtClean="0"/>
              <a:t>ending on 2010 July 9 at 18:15 UT</a:t>
            </a:r>
          </a:p>
          <a:p>
            <a:r>
              <a:rPr lang="en-US" dirty="0" smtClean="0"/>
              <a:t>at a distance of 1.2×10</a:t>
            </a:r>
            <a:r>
              <a:rPr lang="en-US" baseline="30000" dirty="0" smtClean="0"/>
              <a:t>6</a:t>
            </a:r>
            <a:r>
              <a:rPr lang="en-US" dirty="0" smtClean="0"/>
              <a:t> km from the asteroid.</a:t>
            </a:r>
          </a:p>
          <a:p>
            <a:r>
              <a:rPr lang="en-US" dirty="0" smtClean="0"/>
              <a:t>Rows 14-16 extracted.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Tools</a:t>
            </a:r>
            <a:endParaRPr lang="en-US" dirty="0"/>
          </a:p>
        </p:txBody>
      </p:sp>
      <p:sp>
        <p:nvSpPr>
          <p:cNvPr id="3" name="Content Placeholder 2"/>
          <p:cNvSpPr>
            <a:spLocks noGrp="1"/>
          </p:cNvSpPr>
          <p:nvPr>
            <p:ph idx="1"/>
          </p:nvPr>
        </p:nvSpPr>
        <p:spPr/>
        <p:txBody>
          <a:bodyPr>
            <a:normAutofit/>
          </a:bodyPr>
          <a:lstStyle/>
          <a:p>
            <a:r>
              <a:rPr lang="en-US" dirty="0" smtClean="0"/>
              <a:t>Lenovo </a:t>
            </a:r>
            <a:r>
              <a:rPr lang="en-US" dirty="0" err="1" smtClean="0"/>
              <a:t>Thinkpad</a:t>
            </a:r>
            <a:r>
              <a:rPr lang="en-US" dirty="0" smtClean="0"/>
              <a:t> Running via </a:t>
            </a:r>
            <a:r>
              <a:rPr lang="en-US" dirty="0" err="1" smtClean="0"/>
              <a:t>VMWare</a:t>
            </a:r>
            <a:r>
              <a:rPr lang="en-US" dirty="0" smtClean="0"/>
              <a:t> </a:t>
            </a:r>
            <a:r>
              <a:rPr lang="en-US" dirty="0" err="1" smtClean="0"/>
              <a:t>SuSE</a:t>
            </a:r>
            <a:r>
              <a:rPr lang="en-US" dirty="0" smtClean="0"/>
              <a:t>  11.4x64</a:t>
            </a:r>
          </a:p>
          <a:p>
            <a:r>
              <a:rPr lang="en-US" dirty="0" smtClean="0"/>
              <a:t>Desktop PC running </a:t>
            </a:r>
            <a:r>
              <a:rPr lang="en-US" dirty="0" err="1" smtClean="0"/>
              <a:t>SuSE</a:t>
            </a:r>
            <a:r>
              <a:rPr lang="en-US" dirty="0" smtClean="0"/>
              <a:t> – data installed just fine</a:t>
            </a:r>
          </a:p>
          <a:p>
            <a:endParaRPr lang="en-US" dirty="0" smtClean="0"/>
          </a:p>
          <a:p>
            <a:r>
              <a:rPr lang="en-US" dirty="0" smtClean="0"/>
              <a:t>IDL 8.0</a:t>
            </a:r>
          </a:p>
          <a:p>
            <a:r>
              <a:rPr lang="en-US" dirty="0" err="1" smtClean="0"/>
              <a:t>Readpds</a:t>
            </a:r>
            <a:r>
              <a:rPr lang="en-US" dirty="0" smtClean="0"/>
              <a:t> v4.5</a:t>
            </a:r>
          </a:p>
          <a:p>
            <a:r>
              <a:rPr lang="en-US" dirty="0" smtClean="0"/>
              <a:t>Astron library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RO-A/CAL-ALICE-2/3/4-AST2-V1.0</a:t>
            </a:r>
            <a:endParaRPr lang="en-US" sz="2800" dirty="0"/>
          </a:p>
        </p:txBody>
      </p:sp>
      <p:sp>
        <p:nvSpPr>
          <p:cNvPr id="3" name="Content Placeholder 2"/>
          <p:cNvSpPr>
            <a:spLocks noGrp="1"/>
          </p:cNvSpPr>
          <p:nvPr>
            <p:ph idx="1"/>
          </p:nvPr>
        </p:nvSpPr>
        <p:spPr>
          <a:xfrm>
            <a:off x="502920" y="530352"/>
            <a:ext cx="8183880" cy="4879848"/>
          </a:xfrm>
        </p:spPr>
        <p:txBody>
          <a:bodyPr/>
          <a:lstStyle/>
          <a:p>
            <a:r>
              <a:rPr lang="en-US" dirty="0" smtClean="0"/>
              <a:t>AAREADME.TXT, VOLDESC.CAT, and ERRATA.TXT:  good</a:t>
            </a:r>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RO-A/CAL-ALICE-2/3/4-AST2-V1.0</a:t>
            </a:r>
            <a:endParaRPr lang="en-US" sz="2800" dirty="0"/>
          </a:p>
        </p:txBody>
      </p:sp>
      <p:sp>
        <p:nvSpPr>
          <p:cNvPr id="3" name="Content Placeholder 2"/>
          <p:cNvSpPr>
            <a:spLocks noGrp="1"/>
          </p:cNvSpPr>
          <p:nvPr>
            <p:ph idx="1"/>
          </p:nvPr>
        </p:nvSpPr>
        <p:spPr>
          <a:xfrm>
            <a:off x="502920" y="530352"/>
            <a:ext cx="8183880" cy="4879848"/>
          </a:xfrm>
        </p:spPr>
        <p:txBody>
          <a:bodyPr>
            <a:normAutofit fontScale="85000" lnSpcReduction="20000"/>
          </a:bodyPr>
          <a:lstStyle/>
          <a:p>
            <a:r>
              <a:rPr lang="en-US" dirty="0" smtClean="0"/>
              <a:t>CALIB/CALINFO.TXT:  good</a:t>
            </a:r>
          </a:p>
          <a:p>
            <a:r>
              <a:rPr lang="en-US" dirty="0" smtClean="0"/>
              <a:t>CALIB/RA_AEFF_008</a:t>
            </a:r>
          </a:p>
          <a:p>
            <a:pPr lvl="1"/>
            <a:r>
              <a:rPr lang="en-US" dirty="0" smtClean="0"/>
              <a:t>RA_CR2_PC10_CORRECTION</a:t>
            </a:r>
          </a:p>
          <a:p>
            <a:pPr lvl="1"/>
            <a:r>
              <a:rPr lang="en-US" dirty="0" smtClean="0"/>
              <a:t>RA_CVP2_PC10_CORRECTION</a:t>
            </a:r>
          </a:p>
          <a:p>
            <a:pPr lvl="1"/>
            <a:r>
              <a:rPr lang="en-US" dirty="0" smtClean="0"/>
              <a:t>RA_ESB2_PC10_CORRECTION</a:t>
            </a:r>
          </a:p>
          <a:p>
            <a:pPr lvl="1"/>
            <a:r>
              <a:rPr lang="en-US" dirty="0" smtClean="0"/>
              <a:t>RA_ESB3_PC10_CORRECTION</a:t>
            </a:r>
          </a:p>
          <a:p>
            <a:pPr lvl="1"/>
            <a:r>
              <a:rPr lang="en-US" dirty="0" smtClean="0"/>
              <a:t>RA_MARS_PC10_CORRECTION</a:t>
            </a:r>
          </a:p>
          <a:p>
            <a:pPr lvl="1"/>
            <a:r>
              <a:rPr lang="en-US" dirty="0" smtClean="0"/>
              <a:t>RA_PC4_PC10_CORRECTION</a:t>
            </a:r>
          </a:p>
          <a:p>
            <a:pPr lvl="1"/>
            <a:r>
              <a:rPr lang="en-US" dirty="0" smtClean="0"/>
              <a:t>RA_PC6_PC10_CORRECTION</a:t>
            </a:r>
          </a:p>
          <a:p>
            <a:pPr lvl="1"/>
            <a:r>
              <a:rPr lang="en-US" dirty="0" smtClean="0"/>
              <a:t>RA_PC8_PC10_CORRECTION</a:t>
            </a:r>
          </a:p>
          <a:p>
            <a:pPr lvl="1"/>
            <a:r>
              <a:rPr lang="en-US" dirty="0" smtClean="0"/>
              <a:t>RA_STEINS_PC10_CORRECTION</a:t>
            </a:r>
          </a:p>
          <a:p>
            <a:r>
              <a:rPr lang="en-US" dirty="0" smtClean="0"/>
              <a:t>CALIB/RA_PC12_AEFF_001</a:t>
            </a:r>
          </a:p>
          <a:p>
            <a:pPr lvl="1"/>
            <a:r>
              <a:rPr lang="en-US" dirty="0" smtClean="0"/>
              <a:t>RA_LUTETIA_PC12_CORRECTION</a:t>
            </a:r>
          </a:p>
          <a:p>
            <a:r>
              <a:rPr lang="en-US" dirty="0" smtClean="0"/>
              <a:t>CALIB/Flat, Dark, and Wave (2,3,4): good</a:t>
            </a:r>
          </a:p>
          <a:p>
            <a:pPr lvl="1"/>
            <a:r>
              <a:rPr lang="en-US" dirty="0" smtClean="0"/>
              <a:t>Flats not recommended for use (~5% effect)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Area Calibration Data</a:t>
            </a:r>
            <a:endParaRPr lang="en-US" dirty="0"/>
          </a:p>
        </p:txBody>
      </p:sp>
      <p:sp>
        <p:nvSpPr>
          <p:cNvPr id="3" name="Content Placeholder 2"/>
          <p:cNvSpPr>
            <a:spLocks noGrp="1"/>
          </p:cNvSpPr>
          <p:nvPr>
            <p:ph idx="1"/>
          </p:nvPr>
        </p:nvSpPr>
        <p:spPr>
          <a:xfrm>
            <a:off x="502920" y="4724400"/>
            <a:ext cx="8183880" cy="990600"/>
          </a:xfrm>
        </p:spPr>
        <p:txBody>
          <a:bodyPr>
            <a:normAutofit/>
          </a:bodyPr>
          <a:lstStyle/>
          <a:p>
            <a:r>
              <a:rPr lang="en-US" sz="2400" dirty="0" smtClean="0"/>
              <a:t>RA_AEFF_008 (white), RA_PC12_AEFF_001 (red)</a:t>
            </a:r>
            <a:endParaRPr lang="en-US" sz="2400" dirty="0"/>
          </a:p>
        </p:txBody>
      </p:sp>
      <p:pic>
        <p:nvPicPr>
          <p:cNvPr id="1026" name="Picture 2" descr="C:\Users\kretherford\Documents\Rosetta\PDSreview2012\RAlice_Aeff.png"/>
          <p:cNvPicPr>
            <a:picLocks noChangeAspect="1" noChangeArrowheads="1"/>
          </p:cNvPicPr>
          <p:nvPr/>
        </p:nvPicPr>
        <p:blipFill>
          <a:blip r:embed="rId2" cstate="print"/>
          <a:srcRect/>
          <a:stretch>
            <a:fillRect/>
          </a:stretch>
        </p:blipFill>
        <p:spPr bwMode="auto">
          <a:xfrm>
            <a:off x="483080" y="609600"/>
            <a:ext cx="8203720" cy="4076932"/>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739</TotalTime>
  <Words>921</Words>
  <Application>Microsoft Office PowerPoint</Application>
  <PresentationFormat>On-screen Show (4:3)</PresentationFormat>
  <Paragraphs>132</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Aspect</vt:lpstr>
      <vt:lpstr>R-Alice Lutetia PDS/PSA Data Review</vt:lpstr>
      <vt:lpstr>Datasets Reviewed</vt:lpstr>
      <vt:lpstr>R-Alice Spec’s</vt:lpstr>
      <vt:lpstr>R-Alice Lutetia Results</vt:lpstr>
      <vt:lpstr>R-Alice Lutetia Observations</vt:lpstr>
      <vt:lpstr>Evaluation Tools</vt:lpstr>
      <vt:lpstr>RO-A/CAL-ALICE-2/3/4-AST2-V1.0</vt:lpstr>
      <vt:lpstr>RO-A/CAL-ALICE-2/3/4-AST2-V1.0</vt:lpstr>
      <vt:lpstr>Effective Area Calibration Data</vt:lpstr>
      <vt:lpstr>Effective Area Calibration Data</vt:lpstr>
      <vt:lpstr>CATALOG, DOCUMENT, &amp; INDEX</vt:lpstr>
      <vt:lpstr>DATA</vt:lpstr>
      <vt:lpstr>GEOMETRY</vt:lpstr>
      <vt:lpstr>Geometry Plots</vt:lpstr>
      <vt:lpstr>DATA</vt:lpstr>
      <vt:lpstr>Summary</vt:lpstr>
      <vt:lpstr>RID 279</vt:lpstr>
      <vt:lpstr>RID 291</vt:lpstr>
      <vt:lpstr>RID 292</vt:lpstr>
      <vt:lpstr>RID 293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R-Alice</dc:title>
  <dc:creator>Retherford, Kurt</dc:creator>
  <cp:lastModifiedBy>helpdesk</cp:lastModifiedBy>
  <cp:revision>68</cp:revision>
  <dcterms:created xsi:type="dcterms:W3CDTF">2006-08-16T00:00:00Z</dcterms:created>
  <dcterms:modified xsi:type="dcterms:W3CDTF">2012-04-02T14:35:14Z</dcterms:modified>
</cp:coreProperties>
</file>