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2" r:id="rId3"/>
    <p:sldId id="258" r:id="rId4"/>
    <p:sldId id="259" r:id="rId5"/>
    <p:sldId id="260" r:id="rId6"/>
    <p:sldId id="261" r:id="rId7"/>
    <p:sldId id="264" r:id="rId8"/>
    <p:sldId id="263" r:id="rId9"/>
    <p:sldId id="262" r:id="rId10"/>
    <p:sldId id="266" r:id="rId11"/>
    <p:sldId id="267" r:id="rId12"/>
    <p:sldId id="265" r:id="rId13"/>
    <p:sldId id="268" r:id="rId14"/>
    <p:sldId id="269"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0" d="100"/>
          <a:sy n="100" d="100"/>
        </p:scale>
        <p:origin x="-5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2C3D9-0405-AC49-A16D-454B218EE574}"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148498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C3D9-0405-AC49-A16D-454B218EE574}"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369762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C3D9-0405-AC49-A16D-454B218EE574}"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155492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2C3D9-0405-AC49-A16D-454B218EE574}"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274685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2C3D9-0405-AC49-A16D-454B218EE574}" type="datetimeFigureOut">
              <a:rPr lang="en-US" smtClean="0"/>
              <a:t>4/3/12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133017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2C3D9-0405-AC49-A16D-454B218EE574}" type="datetimeFigureOut">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368781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2C3D9-0405-AC49-A16D-454B218EE574}" type="datetimeFigureOut">
              <a:rPr lang="en-US" smtClean="0"/>
              <a:t>4/3/12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107315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2C3D9-0405-AC49-A16D-454B218EE574}" type="datetimeFigureOut">
              <a:rPr lang="en-US" smtClean="0"/>
              <a:t>4/3/12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359426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2C3D9-0405-AC49-A16D-454B218EE574}" type="datetimeFigureOut">
              <a:rPr lang="en-US" smtClean="0"/>
              <a:t>4/3/12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424828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C3D9-0405-AC49-A16D-454B218EE574}" type="datetimeFigureOut">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45692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2C3D9-0405-AC49-A16D-454B218EE574}" type="datetimeFigureOut">
              <a:rPr lang="en-US" smtClean="0"/>
              <a:t>4/3/12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6C254-F9B9-7046-BA56-FE25A766E665}" type="slidenum">
              <a:rPr lang="en-US" smtClean="0"/>
              <a:t>‹#›</a:t>
            </a:fld>
            <a:endParaRPr lang="en-US"/>
          </a:p>
        </p:txBody>
      </p:sp>
    </p:spTree>
    <p:extLst>
      <p:ext uri="{BB962C8B-B14F-4D97-AF65-F5344CB8AC3E}">
        <p14:creationId xmlns:p14="http://schemas.microsoft.com/office/powerpoint/2010/main" val="28510251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2C3D9-0405-AC49-A16D-454B218EE574}" type="datetimeFigureOut">
              <a:rPr lang="en-US" smtClean="0"/>
              <a:t>4/3/12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96C254-F9B9-7046-BA56-FE25A766E665}" type="slidenum">
              <a:rPr lang="en-US" smtClean="0"/>
              <a:t>‹#›</a:t>
            </a:fld>
            <a:endParaRPr lang="en-US"/>
          </a:p>
        </p:txBody>
      </p:sp>
    </p:spTree>
    <p:extLst>
      <p:ext uri="{BB962C8B-B14F-4D97-AF65-F5344CB8AC3E}">
        <p14:creationId xmlns:p14="http://schemas.microsoft.com/office/powerpoint/2010/main" val="298410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bbutler/nasa/reviews/panels/2012/lutetia/data/MIRO_3_CTS_20101910614.movi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pic>
        <p:nvPicPr>
          <p:cNvPr id="5" name="Picture 4"/>
          <p:cNvPicPr>
            <a:picLocks noChangeAspect="1"/>
          </p:cNvPicPr>
          <p:nvPr/>
        </p:nvPicPr>
        <p:blipFill>
          <a:blip r:embed="rId2"/>
          <a:stretch>
            <a:fillRect/>
          </a:stretch>
        </p:blipFill>
        <p:spPr>
          <a:xfrm>
            <a:off x="1270000" y="1417638"/>
            <a:ext cx="6604000" cy="4666827"/>
          </a:xfrm>
          <a:prstGeom prst="rect">
            <a:avLst/>
          </a:prstGeom>
        </p:spPr>
      </p:pic>
    </p:spTree>
    <p:extLst>
      <p:ext uri="{BB962C8B-B14F-4D97-AF65-F5344CB8AC3E}">
        <p14:creationId xmlns:p14="http://schemas.microsoft.com/office/powerpoint/2010/main" val="2391768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RO_2_SUBMM_201019106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89640" y="-387484"/>
            <a:ext cx="6274447" cy="8119872"/>
          </a:xfrm>
          <a:prstGeom prst="rect">
            <a:avLst/>
          </a:prstGeom>
        </p:spPr>
      </p:pic>
      <p:sp>
        <p:nvSpPr>
          <p:cNvPr id="2" name="Title 1"/>
          <p:cNvSpPr>
            <a:spLocks noGrp="1"/>
          </p:cNvSpPr>
          <p:nvPr>
            <p:ph type="title"/>
          </p:nvPr>
        </p:nvSpPr>
        <p:spPr/>
        <p:txBody>
          <a:bodyPr>
            <a:normAutofit fontScale="90000"/>
          </a:bodyPr>
          <a:lstStyle/>
          <a:p>
            <a:r>
              <a:rPr lang="en-US" dirty="0" smtClean="0"/>
              <a:t>MIRO – Continuum </a:t>
            </a:r>
            <a:r>
              <a:rPr lang="en-US" dirty="0" err="1" smtClean="0"/>
              <a:t>submm</a:t>
            </a:r>
            <a:r>
              <a:rPr lang="en-US" dirty="0" smtClean="0"/>
              <a:t> – Level 2</a:t>
            </a:r>
            <a:endParaRPr lang="en-US" dirty="0"/>
          </a:p>
        </p:txBody>
      </p:sp>
      <p:sp>
        <p:nvSpPr>
          <p:cNvPr id="6" name="Donut 5"/>
          <p:cNvSpPr/>
          <p:nvPr/>
        </p:nvSpPr>
        <p:spPr>
          <a:xfrm>
            <a:off x="7107120" y="2796566"/>
            <a:ext cx="918791" cy="87814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6516380" y="2908436"/>
            <a:ext cx="320507" cy="30693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1652191" y="4110823"/>
            <a:ext cx="918791" cy="87814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4412336" y="3321316"/>
            <a:ext cx="320507" cy="30693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2912545" y="3803885"/>
            <a:ext cx="320507" cy="30693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6612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RO_3_SUBMM_201019106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89640" y="-400085"/>
            <a:ext cx="6274447" cy="8119872"/>
          </a:xfrm>
          <a:prstGeom prst="rect">
            <a:avLst/>
          </a:prstGeom>
        </p:spPr>
      </p:pic>
      <p:sp>
        <p:nvSpPr>
          <p:cNvPr id="2" name="Title 1"/>
          <p:cNvSpPr>
            <a:spLocks noGrp="1"/>
          </p:cNvSpPr>
          <p:nvPr>
            <p:ph type="title"/>
          </p:nvPr>
        </p:nvSpPr>
        <p:spPr/>
        <p:txBody>
          <a:bodyPr>
            <a:normAutofit fontScale="90000"/>
          </a:bodyPr>
          <a:lstStyle/>
          <a:p>
            <a:r>
              <a:rPr lang="en-US" dirty="0" smtClean="0"/>
              <a:t>MIRO – Continuum </a:t>
            </a:r>
            <a:r>
              <a:rPr lang="en-US" dirty="0" err="1" smtClean="0"/>
              <a:t>submm</a:t>
            </a:r>
            <a:r>
              <a:rPr lang="en-US" dirty="0" smtClean="0"/>
              <a:t> – Level 3</a:t>
            </a:r>
            <a:endParaRPr lang="en-US" dirty="0"/>
          </a:p>
        </p:txBody>
      </p:sp>
      <p:sp>
        <p:nvSpPr>
          <p:cNvPr id="6" name="Donut 5"/>
          <p:cNvSpPr/>
          <p:nvPr/>
        </p:nvSpPr>
        <p:spPr>
          <a:xfrm>
            <a:off x="7188191" y="3634183"/>
            <a:ext cx="918791" cy="1621195"/>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6526120" y="3634183"/>
            <a:ext cx="449656" cy="63117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4395054" y="4682029"/>
            <a:ext cx="449656" cy="469060"/>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2872011" y="4834429"/>
            <a:ext cx="449656" cy="469060"/>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1598145" y="4265361"/>
            <a:ext cx="1104182" cy="2124856"/>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6612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 – Continuum </a:t>
            </a:r>
            <a:r>
              <a:rPr lang="en-US" dirty="0" err="1" smtClean="0"/>
              <a:t>submm</a:t>
            </a:r>
            <a:endParaRPr lang="en-US" dirty="0"/>
          </a:p>
        </p:txBody>
      </p:sp>
      <p:sp>
        <p:nvSpPr>
          <p:cNvPr id="3" name="Content Placeholder 2"/>
          <p:cNvSpPr>
            <a:spLocks noGrp="1"/>
          </p:cNvSpPr>
          <p:nvPr>
            <p:ph idx="1"/>
          </p:nvPr>
        </p:nvSpPr>
        <p:spPr/>
        <p:txBody>
          <a:bodyPr>
            <a:normAutofit/>
          </a:bodyPr>
          <a:lstStyle/>
          <a:p>
            <a:r>
              <a:rPr lang="en-US" dirty="0" smtClean="0"/>
              <a:t>There are some discontinuities in the </a:t>
            </a:r>
            <a:r>
              <a:rPr lang="en-US" dirty="0" err="1" smtClean="0"/>
              <a:t>submm</a:t>
            </a:r>
            <a:r>
              <a:rPr lang="en-US" dirty="0" smtClean="0"/>
              <a:t> data - what are they (previous plots)?  </a:t>
            </a:r>
            <a:r>
              <a:rPr lang="en-US" dirty="0"/>
              <a:t>V</a:t>
            </a:r>
            <a:r>
              <a:rPr lang="en-US" dirty="0" smtClean="0"/>
              <a:t>ery odd things happening in the early pre-encounter period.  This isn’t </a:t>
            </a:r>
            <a:r>
              <a:rPr lang="en-US" i="1" dirty="0" smtClean="0"/>
              <a:t>particularly</a:t>
            </a:r>
            <a:r>
              <a:rPr lang="en-US" dirty="0" smtClean="0"/>
              <a:t> important because the pre-encounter baseline can still be established, but it’s a bit disconcerting.</a:t>
            </a:r>
            <a:endParaRPr lang="en-US" dirty="0"/>
          </a:p>
        </p:txBody>
      </p:sp>
    </p:spTree>
    <p:extLst>
      <p:ext uri="{BB962C8B-B14F-4D97-AF65-F5344CB8AC3E}">
        <p14:creationId xmlns:p14="http://schemas.microsoft.com/office/powerpoint/2010/main" val="34332011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O_3_CTS_20101910614.55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89640" y="-385222"/>
            <a:ext cx="6274447" cy="8119872"/>
          </a:xfrm>
          <a:prstGeom prst="rect">
            <a:avLst/>
          </a:prstGeom>
        </p:spPr>
      </p:pic>
      <p:sp>
        <p:nvSpPr>
          <p:cNvPr id="2" name="Title 1"/>
          <p:cNvSpPr>
            <a:spLocks noGrp="1"/>
          </p:cNvSpPr>
          <p:nvPr>
            <p:ph type="title"/>
          </p:nvPr>
        </p:nvSpPr>
        <p:spPr/>
        <p:txBody>
          <a:bodyPr>
            <a:normAutofit/>
          </a:bodyPr>
          <a:lstStyle/>
          <a:p>
            <a:r>
              <a:rPr lang="en-US" dirty="0" smtClean="0"/>
              <a:t>MIRO – CTS (spectra) – Level 3</a:t>
            </a:r>
            <a:endParaRPr lang="en-US" dirty="0"/>
          </a:p>
        </p:txBody>
      </p:sp>
    </p:spTree>
    <p:extLst>
      <p:ext uri="{BB962C8B-B14F-4D97-AF65-F5344CB8AC3E}">
        <p14:creationId xmlns:p14="http://schemas.microsoft.com/office/powerpoint/2010/main" val="13945202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RO_3_CTS_20101910614.100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89641" y="-359555"/>
            <a:ext cx="6274447" cy="8119872"/>
          </a:xfrm>
          <a:prstGeom prst="rect">
            <a:avLst/>
          </a:prstGeom>
        </p:spPr>
      </p:pic>
      <p:sp>
        <p:nvSpPr>
          <p:cNvPr id="2" name="Title 1"/>
          <p:cNvSpPr>
            <a:spLocks noGrp="1"/>
          </p:cNvSpPr>
          <p:nvPr>
            <p:ph type="title"/>
          </p:nvPr>
        </p:nvSpPr>
        <p:spPr/>
        <p:txBody>
          <a:bodyPr>
            <a:normAutofit/>
          </a:bodyPr>
          <a:lstStyle/>
          <a:p>
            <a:r>
              <a:rPr lang="en-US" dirty="0" smtClean="0"/>
              <a:t>MIRO – CTS (spectra) – Level 3</a:t>
            </a:r>
            <a:endParaRPr lang="en-US" dirty="0"/>
          </a:p>
        </p:txBody>
      </p:sp>
      <p:sp>
        <p:nvSpPr>
          <p:cNvPr id="11" name="Donut 10"/>
          <p:cNvSpPr/>
          <p:nvPr/>
        </p:nvSpPr>
        <p:spPr>
          <a:xfrm>
            <a:off x="1237103" y="3442902"/>
            <a:ext cx="449656" cy="469060"/>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itle 1"/>
          <p:cNvSpPr txBox="1">
            <a:spLocks/>
          </p:cNvSpPr>
          <p:nvPr/>
        </p:nvSpPr>
        <p:spPr>
          <a:xfrm>
            <a:off x="0" y="4623358"/>
            <a:ext cx="2498076" cy="78886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b</a:t>
            </a:r>
            <a:r>
              <a:rPr lang="en-US" dirty="0" smtClean="0"/>
              <a:t>and edges</a:t>
            </a:r>
            <a:endParaRPr lang="en-US" dirty="0"/>
          </a:p>
        </p:txBody>
      </p:sp>
      <p:cxnSp>
        <p:nvCxnSpPr>
          <p:cNvPr id="21" name="Curved Connector 20"/>
          <p:cNvCxnSpPr/>
          <p:nvPr/>
        </p:nvCxnSpPr>
        <p:spPr>
          <a:xfrm flipV="1">
            <a:off x="1609462" y="4420708"/>
            <a:ext cx="662070" cy="405299"/>
          </a:xfrm>
          <a:prstGeom prst="curvedConnector3">
            <a:avLst>
              <a:gd name="adj1" fmla="val 102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flipV="1">
            <a:off x="2354797" y="5083539"/>
            <a:ext cx="550205" cy="1"/>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364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 – spectra</a:t>
            </a:r>
            <a:endParaRPr lang="en-US" dirty="0"/>
          </a:p>
        </p:txBody>
      </p:sp>
      <p:sp>
        <p:nvSpPr>
          <p:cNvPr id="3" name="Content Placeholder 2"/>
          <p:cNvSpPr>
            <a:spLocks noGrp="1"/>
          </p:cNvSpPr>
          <p:nvPr>
            <p:ph idx="1"/>
          </p:nvPr>
        </p:nvSpPr>
        <p:spPr/>
        <p:txBody>
          <a:bodyPr>
            <a:normAutofit/>
          </a:bodyPr>
          <a:lstStyle/>
          <a:p>
            <a:r>
              <a:rPr lang="en-US" dirty="0" smtClean="0"/>
              <a:t>There are large discontinuities between the seven "bands" (see previous plots).  I would have expected this to have been removed in level 3 data?  The overall level is also quite variable (overall and between bands) – I can’t judge whether that is real or not (</a:t>
            </a:r>
            <a:r>
              <a:rPr lang="en-US" dirty="0" smtClean="0">
                <a:hlinkClick r:id="rId2" action="ppaction://hlinkfile"/>
              </a:rPr>
              <a:t>see movie</a:t>
            </a:r>
            <a:r>
              <a:rPr lang="en-US" dirty="0" smtClean="0"/>
              <a:t>).  There seem to be ~150 pure 0 values at the beginning of each spectrum.</a:t>
            </a:r>
          </a:p>
        </p:txBody>
      </p:sp>
    </p:spTree>
    <p:extLst>
      <p:ext uri="{BB962C8B-B14F-4D97-AF65-F5344CB8AC3E}">
        <p14:creationId xmlns:p14="http://schemas.microsoft.com/office/powerpoint/2010/main" val="25662137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p:txBody>
          <a:bodyPr>
            <a:normAutofit/>
          </a:bodyPr>
          <a:lstStyle/>
          <a:p>
            <a:r>
              <a:rPr lang="en-US" dirty="0" smtClean="0"/>
              <a:t>The method for calculating brightness temperature, the mapping </a:t>
            </a:r>
            <a:r>
              <a:rPr lang="en-US" dirty="0" err="1" smtClean="0"/>
              <a:t>fromspectral</a:t>
            </a:r>
            <a:r>
              <a:rPr lang="en-US" dirty="0" smtClean="0"/>
              <a:t> channel number to sky frequency, and details on geometry are all either clearly outlined in the user manual or contained in the data release itself.  This is refreshing given their lack at the time of the Steins review.  There is still a small confusion about the transition between bands 7 &amp; 8, however.</a:t>
            </a:r>
          </a:p>
          <a:p>
            <a:endParaRPr lang="en-US" dirty="0"/>
          </a:p>
        </p:txBody>
      </p:sp>
    </p:spTree>
    <p:extLst>
      <p:ext uri="{BB962C8B-B14F-4D97-AF65-F5344CB8AC3E}">
        <p14:creationId xmlns:p14="http://schemas.microsoft.com/office/powerpoint/2010/main" val="20505588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ICD (RO_MIR_IF_0001.PDF) says that software is supposed to be in the SOFTWARE directory, but the only supplied software is actually in the DOCUMENT directory.  There is the following (in that PDF file):</a:t>
            </a:r>
          </a:p>
          <a:p>
            <a:endParaRPr lang="en-US" dirty="0" smtClean="0"/>
          </a:p>
          <a:p>
            <a:pPr marL="400050" lvl="1" indent="0">
              <a:buNone/>
            </a:pPr>
            <a:r>
              <a:rPr lang="en-US" dirty="0" smtClean="0"/>
              <a:t>3.4.3.9 Software Directory</a:t>
            </a:r>
          </a:p>
          <a:p>
            <a:pPr marL="400050" lvl="1" indent="0">
              <a:buNone/>
            </a:pPr>
            <a:r>
              <a:rPr lang="en-US" dirty="0" smtClean="0"/>
              <a:t>It is intended that the software used to calibrate the data will be included in this directory for level-3 products. Currently, this software is in an early stage of development and is tied to the local database used by the processing, hence is not suitable for delivery to the archive at this time. The description of the algorithms in section 2.3.3.2 fulfills this function, for now. Therefore, this directory was omitted in the current deliveries.</a:t>
            </a:r>
          </a:p>
          <a:p>
            <a:pPr marL="0" indent="0">
              <a:buNone/>
            </a:pPr>
            <a:endParaRPr lang="en-US" dirty="0" smtClean="0"/>
          </a:p>
          <a:p>
            <a:pPr marL="284163" indent="0">
              <a:buNone/>
            </a:pPr>
            <a:r>
              <a:rPr lang="en-US" dirty="0" smtClean="0"/>
              <a:t>but, some of that software </a:t>
            </a:r>
            <a:r>
              <a:rPr lang="en-US" i="1" dirty="0" smtClean="0"/>
              <a:t>is</a:t>
            </a:r>
            <a:r>
              <a:rPr lang="en-US" dirty="0" smtClean="0"/>
              <a:t> delivered, in the DOCUMENT directory.  This is further described in Appendix 3 of the ICD.</a:t>
            </a:r>
          </a:p>
          <a:p>
            <a:endParaRPr lang="en-US" dirty="0"/>
          </a:p>
        </p:txBody>
      </p:sp>
    </p:spTree>
    <p:extLst>
      <p:ext uri="{BB962C8B-B14F-4D97-AF65-F5344CB8AC3E}">
        <p14:creationId xmlns:p14="http://schemas.microsoft.com/office/powerpoint/2010/main" val="16726822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supplied software was very hard to run sensibly; it didn't supply meaningful defaults for hardly any of the inputs, seemingly one has to know quite a bit about the data to make it return what you want.  For instance, it asks you to "enter 1 if UTC field is present, 0 otherwise:".  I have no idea whether the UTC field is present or not in each of the datasets, or what it means if it is or isn't.  In addition, more comments in the code would be extremely useful.  </a:t>
            </a:r>
            <a:r>
              <a:rPr lang="en-US" dirty="0"/>
              <a:t>O</a:t>
            </a:r>
            <a:r>
              <a:rPr lang="en-US" dirty="0" smtClean="0"/>
              <a:t>n the other hand, this software </a:t>
            </a:r>
            <a:r>
              <a:rPr lang="en-US" i="1" dirty="0" smtClean="0"/>
              <a:t>was </a:t>
            </a:r>
            <a:r>
              <a:rPr lang="en-US" dirty="0" smtClean="0"/>
              <a:t>extremely useful - it was a quick way to gain access to the data.  During the steins review Amy had tried to use the </a:t>
            </a:r>
            <a:r>
              <a:rPr lang="en-US" dirty="0" err="1" smtClean="0"/>
              <a:t>readpds</a:t>
            </a:r>
            <a:r>
              <a:rPr lang="en-US" dirty="0" smtClean="0"/>
              <a:t> function of IDL to read this data and had failed - I'm not familiar with that so couldn't test it (and didn’t have an IDL license on my laptop either), but for me this FORTRAN program was great.</a:t>
            </a:r>
          </a:p>
          <a:p>
            <a:endParaRPr lang="en-US" dirty="0"/>
          </a:p>
        </p:txBody>
      </p:sp>
    </p:spTree>
    <p:extLst>
      <p:ext uri="{BB962C8B-B14F-4D97-AF65-F5344CB8AC3E}">
        <p14:creationId xmlns:p14="http://schemas.microsoft.com/office/powerpoint/2010/main" val="16726822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There is a column in the continuum data that is supposed to indicate that a calibration is occurring.  From the format file for the continuum data:</a:t>
            </a:r>
          </a:p>
          <a:p>
            <a:endParaRPr lang="en-US" dirty="0" smtClean="0"/>
          </a:p>
          <a:p>
            <a:pPr marL="400050" lvl="1" indent="0">
              <a:buNone/>
            </a:pPr>
            <a:r>
              <a:rPr lang="en-US" dirty="0" smtClean="0"/>
              <a:t>   OBJECT       = COLUMN</a:t>
            </a:r>
          </a:p>
          <a:p>
            <a:pPr marL="400050" lvl="1" indent="0">
              <a:buNone/>
            </a:pPr>
            <a:r>
              <a:rPr lang="en-US" dirty="0" smtClean="0"/>
              <a:t>     NAME             = CALMODE</a:t>
            </a:r>
          </a:p>
          <a:p>
            <a:pPr marL="400050" lvl="1" indent="0">
              <a:buNone/>
            </a:pPr>
            <a:r>
              <a:rPr lang="en-US" dirty="0" smtClean="0"/>
              <a:t>     COLUMN_NUMBER    = 12</a:t>
            </a:r>
          </a:p>
          <a:p>
            <a:pPr marL="400050" lvl="1" indent="0">
              <a:buNone/>
            </a:pPr>
            <a:r>
              <a:rPr lang="en-US" dirty="0" smtClean="0"/>
              <a:t>     DATA_TYPE        = MSB_UNSIGNED_INTEGER</a:t>
            </a:r>
          </a:p>
          <a:p>
            <a:pPr marL="400050" lvl="1" indent="0">
              <a:buNone/>
            </a:pPr>
            <a:r>
              <a:rPr lang="en-US" dirty="0" smtClean="0"/>
              <a:t>     FORMAT           = I1</a:t>
            </a:r>
          </a:p>
          <a:p>
            <a:pPr marL="400050" lvl="1" indent="0">
              <a:buNone/>
            </a:pPr>
            <a:r>
              <a:rPr lang="en-US" dirty="0" smtClean="0"/>
              <a:t>     START_BYTE       = 60</a:t>
            </a:r>
          </a:p>
          <a:p>
            <a:pPr marL="400050" lvl="1" indent="0">
              <a:buNone/>
            </a:pPr>
            <a:r>
              <a:rPr lang="en-US" dirty="0" smtClean="0"/>
              <a:t>     BYTES            = 2</a:t>
            </a:r>
          </a:p>
          <a:p>
            <a:pPr marL="400050" lvl="1" indent="0">
              <a:buNone/>
            </a:pPr>
            <a:r>
              <a:rPr lang="en-US" dirty="0" smtClean="0"/>
              <a:t>     DESCRIPTION      = "0: Calibration in progress, 1: No calibration in</a:t>
            </a:r>
          </a:p>
          <a:p>
            <a:pPr marL="400050" lvl="1" indent="0">
              <a:buNone/>
            </a:pPr>
            <a:r>
              <a:rPr lang="en-US" dirty="0" smtClean="0"/>
              <a:t>   progress"</a:t>
            </a:r>
          </a:p>
          <a:p>
            <a:pPr marL="400050" lvl="1" indent="0">
              <a:buNone/>
            </a:pPr>
            <a:r>
              <a:rPr lang="en-US" dirty="0" smtClean="0"/>
              <a:t>   END_OBJECT   = COLUMN</a:t>
            </a:r>
          </a:p>
          <a:p>
            <a:endParaRPr lang="en-US" dirty="0" smtClean="0"/>
          </a:p>
          <a:p>
            <a:pPr marL="284163" indent="0">
              <a:buNone/>
            </a:pPr>
            <a:r>
              <a:rPr lang="en-US" dirty="0" smtClean="0"/>
              <a:t>but in the actual data, there are many entries in that column that are 256, not 0 or 1.  What does 256 mean?</a:t>
            </a:r>
          </a:p>
          <a:p>
            <a:endParaRPr lang="en-US" dirty="0" smtClean="0"/>
          </a:p>
          <a:p>
            <a:endParaRPr lang="en-US" dirty="0"/>
          </a:p>
        </p:txBody>
      </p:sp>
    </p:spTree>
    <p:extLst>
      <p:ext uri="{BB962C8B-B14F-4D97-AF65-F5344CB8AC3E}">
        <p14:creationId xmlns:p14="http://schemas.microsoft.com/office/powerpoint/2010/main" val="41558166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O_2_MM_201019106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79428" y="-435865"/>
            <a:ext cx="6271144" cy="8115597"/>
          </a:xfrm>
          <a:prstGeom prst="rect">
            <a:avLst/>
          </a:prstGeom>
        </p:spPr>
      </p:pic>
      <p:sp>
        <p:nvSpPr>
          <p:cNvPr id="2" name="Title 1"/>
          <p:cNvSpPr>
            <a:spLocks noGrp="1"/>
          </p:cNvSpPr>
          <p:nvPr>
            <p:ph type="title"/>
          </p:nvPr>
        </p:nvSpPr>
        <p:spPr/>
        <p:txBody>
          <a:bodyPr>
            <a:normAutofit/>
          </a:bodyPr>
          <a:lstStyle/>
          <a:p>
            <a:r>
              <a:rPr lang="en-US" dirty="0" smtClean="0"/>
              <a:t>MIRO – Continuum mm – Level 2</a:t>
            </a:r>
            <a:endParaRPr lang="en-US" dirty="0"/>
          </a:p>
        </p:txBody>
      </p:sp>
      <p:sp>
        <p:nvSpPr>
          <p:cNvPr id="6" name="Donut 5"/>
          <p:cNvSpPr/>
          <p:nvPr/>
        </p:nvSpPr>
        <p:spPr>
          <a:xfrm>
            <a:off x="7039563" y="4363722"/>
            <a:ext cx="918791" cy="87814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5641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RO_2_MM_20101910614.dis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79913" y="-380578"/>
            <a:ext cx="6274447" cy="8119872"/>
          </a:xfrm>
          <a:prstGeom prst="rect">
            <a:avLst/>
          </a:prstGeom>
        </p:spPr>
      </p:pic>
      <p:sp>
        <p:nvSpPr>
          <p:cNvPr id="2" name="Title 1"/>
          <p:cNvSpPr>
            <a:spLocks noGrp="1"/>
          </p:cNvSpPr>
          <p:nvPr>
            <p:ph type="title"/>
          </p:nvPr>
        </p:nvSpPr>
        <p:spPr/>
        <p:txBody>
          <a:bodyPr>
            <a:normAutofit/>
          </a:bodyPr>
          <a:lstStyle/>
          <a:p>
            <a:r>
              <a:rPr lang="en-US" dirty="0" smtClean="0"/>
              <a:t>MIRO – Continuum mm – Level 2</a:t>
            </a:r>
            <a:endParaRPr lang="en-US" dirty="0"/>
          </a:p>
        </p:txBody>
      </p:sp>
    </p:spTree>
    <p:extLst>
      <p:ext uri="{BB962C8B-B14F-4D97-AF65-F5344CB8AC3E}">
        <p14:creationId xmlns:p14="http://schemas.microsoft.com/office/powerpoint/2010/main" val="23176558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MIRO – Continuum mm – Level 3</a:t>
            </a:r>
            <a:endParaRPr lang="en-US" dirty="0"/>
          </a:p>
        </p:txBody>
      </p:sp>
      <p:pic>
        <p:nvPicPr>
          <p:cNvPr id="3" name="Picture 2" descr="MIRO_3_MM_2010191061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89641" y="-440615"/>
            <a:ext cx="6274447" cy="8119872"/>
          </a:xfrm>
          <a:prstGeom prst="rect">
            <a:avLst/>
          </a:prstGeom>
        </p:spPr>
      </p:pic>
      <p:sp>
        <p:nvSpPr>
          <p:cNvPr id="5" name="Donut 4"/>
          <p:cNvSpPr/>
          <p:nvPr/>
        </p:nvSpPr>
        <p:spPr>
          <a:xfrm>
            <a:off x="7080095" y="5025711"/>
            <a:ext cx="1053908" cy="102675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2733122" y="5542881"/>
            <a:ext cx="631275" cy="577138"/>
          </a:xfrm>
          <a:prstGeom prst="donut">
            <a:avLst>
              <a:gd name="adj" fmla="val 59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00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MIRO – Continuum mm</a:t>
            </a:r>
            <a:endParaRPr lang="en-US" dirty="0"/>
          </a:p>
        </p:txBody>
      </p:sp>
      <p:sp>
        <p:nvSpPr>
          <p:cNvPr id="3" name="Content Placeholder 2"/>
          <p:cNvSpPr>
            <a:spLocks noGrp="1"/>
          </p:cNvSpPr>
          <p:nvPr>
            <p:ph idx="1"/>
          </p:nvPr>
        </p:nvSpPr>
        <p:spPr/>
        <p:txBody>
          <a:bodyPr>
            <a:normAutofit/>
          </a:bodyPr>
          <a:lstStyle/>
          <a:p>
            <a:r>
              <a:rPr lang="en-US" dirty="0" smtClean="0"/>
              <a:t>There are some discontinuities in the mm data - what are they (previous plots)?  Note that at least one of them seems to have been introduced in the calibration, since it doesn't exist in the level 2 data.</a:t>
            </a:r>
            <a:endParaRPr lang="en-US" dirty="0"/>
          </a:p>
        </p:txBody>
      </p:sp>
    </p:spTree>
    <p:extLst>
      <p:ext uri="{BB962C8B-B14F-4D97-AF65-F5344CB8AC3E}">
        <p14:creationId xmlns:p14="http://schemas.microsoft.com/office/powerpoint/2010/main" val="29499095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TotalTime>
  <Words>745</Words>
  <Application>Microsoft Macintosh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MIRO</vt:lpstr>
      <vt:lpstr>MIRO</vt:lpstr>
      <vt:lpstr>MIRO</vt:lpstr>
      <vt:lpstr>MIRO</vt:lpstr>
      <vt:lpstr>MIRO</vt:lpstr>
      <vt:lpstr>MIRO – Continuum mm – Level 2</vt:lpstr>
      <vt:lpstr>MIRO – Continuum mm – Level 2</vt:lpstr>
      <vt:lpstr>MIRO – Continuum mm – Level 3</vt:lpstr>
      <vt:lpstr>MIRO – Continuum mm</vt:lpstr>
      <vt:lpstr>MIRO – Continuum submm – Level 2</vt:lpstr>
      <vt:lpstr>MIRO – Continuum submm – Level 3</vt:lpstr>
      <vt:lpstr>MIRO – Continuum submm</vt:lpstr>
      <vt:lpstr>MIRO – CTS (spectra) – Level 3</vt:lpstr>
      <vt:lpstr>MIRO – CTS (spectra) – Level 3</vt:lpstr>
      <vt:lpstr>MIRO – spectra</vt:lpstr>
    </vt:vector>
  </TitlesOfParts>
  <Company>NRAO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MIRO</dc:title>
  <dc:creator>Bryan Butler</dc:creator>
  <cp:lastModifiedBy>Bryan Butler</cp:lastModifiedBy>
  <cp:revision>9</cp:revision>
  <dcterms:created xsi:type="dcterms:W3CDTF">2012-04-03T14:31:09Z</dcterms:created>
  <dcterms:modified xsi:type="dcterms:W3CDTF">2012-04-03T15:44:56Z</dcterms:modified>
</cp:coreProperties>
</file>