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0"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1" d="100"/>
          <a:sy n="141" d="100"/>
        </p:scale>
        <p:origin x="-3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63D3EC-F838-4F64-A9CC-947A298FFD41}" type="datetimeFigureOut">
              <a:rPr lang="en-US" smtClean="0"/>
              <a:pPr/>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BF350-CAC8-4047-B555-2B8325848D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3D3EC-F838-4F64-A9CC-947A298FFD41}" type="datetimeFigureOut">
              <a:rPr lang="en-US" smtClean="0"/>
              <a:pPr/>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BF350-CAC8-4047-B555-2B8325848D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3D3EC-F838-4F64-A9CC-947A298FFD41}" type="datetimeFigureOut">
              <a:rPr lang="en-US" smtClean="0"/>
              <a:pPr/>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BF350-CAC8-4047-B555-2B8325848D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3D3EC-F838-4F64-A9CC-947A298FFD41}" type="datetimeFigureOut">
              <a:rPr lang="en-US" smtClean="0"/>
              <a:pPr/>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BF350-CAC8-4047-B555-2B8325848D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63D3EC-F838-4F64-A9CC-947A298FFD41}" type="datetimeFigureOut">
              <a:rPr lang="en-US" smtClean="0"/>
              <a:pPr/>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BF350-CAC8-4047-B555-2B8325848D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63D3EC-F838-4F64-A9CC-947A298FFD41}" type="datetimeFigureOut">
              <a:rPr lang="en-US" smtClean="0"/>
              <a:pPr/>
              <a:t>4/2/2012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BF350-CAC8-4047-B555-2B8325848D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63D3EC-F838-4F64-A9CC-947A298FFD41}" type="datetimeFigureOut">
              <a:rPr lang="en-US" smtClean="0"/>
              <a:pPr/>
              <a:t>4/2/2012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BF350-CAC8-4047-B555-2B8325848D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63D3EC-F838-4F64-A9CC-947A298FFD41}" type="datetimeFigureOut">
              <a:rPr lang="en-US" smtClean="0"/>
              <a:pPr/>
              <a:t>4/2/2012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BF350-CAC8-4047-B555-2B8325848D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3D3EC-F838-4F64-A9CC-947A298FFD41}" type="datetimeFigureOut">
              <a:rPr lang="en-US" smtClean="0"/>
              <a:pPr/>
              <a:t>4/2/2012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BF350-CAC8-4047-B555-2B8325848D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63D3EC-F838-4F64-A9CC-947A298FFD41}" type="datetimeFigureOut">
              <a:rPr lang="en-US" smtClean="0"/>
              <a:pPr/>
              <a:t>4/2/2012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BF350-CAC8-4047-B555-2B8325848D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63D3EC-F838-4F64-A9CC-947A298FFD41}" type="datetimeFigureOut">
              <a:rPr lang="en-US" smtClean="0"/>
              <a:pPr/>
              <a:t>4/2/2012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BF350-CAC8-4047-B555-2B8325848D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3D3EC-F838-4F64-A9CC-947A298FFD41}" type="datetimeFigureOut">
              <a:rPr lang="en-US" smtClean="0"/>
              <a:pPr/>
              <a:t>4/2/2012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BF350-CAC8-4047-B555-2B8325848D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Rosetta Magnetic Field PDS Review</a:t>
            </a:r>
            <a:endParaRPr lang="en-US" dirty="0"/>
          </a:p>
        </p:txBody>
      </p:sp>
      <p:sp>
        <p:nvSpPr>
          <p:cNvPr id="3" name="Subtitle 2"/>
          <p:cNvSpPr>
            <a:spLocks noGrp="1"/>
          </p:cNvSpPr>
          <p:nvPr>
            <p:ph type="subTitle" idx="1"/>
          </p:nvPr>
        </p:nvSpPr>
        <p:spPr/>
        <p:txBody>
          <a:bodyPr/>
          <a:lstStyle/>
          <a:p>
            <a:r>
              <a:rPr lang="en-US" dirty="0" smtClean="0"/>
              <a:t>B. J. Anderson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Completeness of data</a:t>
            </a:r>
            <a:endParaRPr lang="en-US" dirty="0"/>
          </a:p>
        </p:txBody>
      </p:sp>
      <p:sp>
        <p:nvSpPr>
          <p:cNvPr id="3" name="Content Placeholder 2"/>
          <p:cNvSpPr>
            <a:spLocks noGrp="1"/>
          </p:cNvSpPr>
          <p:nvPr>
            <p:ph idx="1"/>
          </p:nvPr>
        </p:nvSpPr>
        <p:spPr/>
        <p:txBody>
          <a:bodyPr/>
          <a:lstStyle/>
          <a:p>
            <a:r>
              <a:rPr lang="en-US" dirty="0" smtClean="0"/>
              <a:t>Science needs: </a:t>
            </a:r>
            <a:r>
              <a:rPr lang="en-US" dirty="0" smtClean="0">
                <a:solidFill>
                  <a:srgbClr val="FF0000"/>
                </a:solidFill>
              </a:rPr>
              <a:t>See actions 1, 8, 10-11.</a:t>
            </a:r>
          </a:p>
          <a:p>
            <a:r>
              <a:rPr lang="en-US" dirty="0" smtClean="0"/>
              <a:t>Calibration levels: </a:t>
            </a:r>
            <a:r>
              <a:rPr lang="en-US" dirty="0" smtClean="0">
                <a:solidFill>
                  <a:srgbClr val="FF0000"/>
                </a:solidFill>
              </a:rPr>
              <a:t>See actions 2-3, 5-7, 10-11.</a:t>
            </a:r>
          </a:p>
          <a:p>
            <a:r>
              <a:rPr lang="en-US" dirty="0" smtClean="0"/>
              <a:t>Housekeeping and science operations info.: </a:t>
            </a:r>
            <a:r>
              <a:rPr lang="en-US" dirty="0" smtClean="0">
                <a:solidFill>
                  <a:srgbClr val="FF0000"/>
                </a:solidFill>
              </a:rPr>
              <a:t>See action 4.</a:t>
            </a:r>
          </a:p>
          <a:p>
            <a:r>
              <a:rPr lang="en-US" dirty="0" smtClean="0"/>
              <a:t>Software: Not evaluated.</a:t>
            </a:r>
          </a:p>
          <a:p>
            <a:r>
              <a:rPr lang="en-US" dirty="0" smtClean="0"/>
              <a:t>Documentation</a:t>
            </a:r>
            <a:r>
              <a:rPr lang="en-US" dirty="0" smtClean="0">
                <a:solidFill>
                  <a:srgbClr val="FF0000"/>
                </a:solidFill>
              </a:rPr>
              <a:t>: See actions 9, 12-13.</a:t>
            </a:r>
          </a:p>
          <a:p>
            <a:r>
              <a:rPr lang="en-US" dirty="0" smtClean="0"/>
              <a:t>Calibration information: </a:t>
            </a:r>
            <a:r>
              <a:rPr lang="en-US" dirty="0" smtClean="0">
                <a:solidFill>
                  <a:srgbClr val="FF0000"/>
                </a:solidFill>
              </a:rPr>
              <a:t>See actions 10, 12-13.</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PDS Compliance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Data structures: appear to be PDS standard.</a:t>
            </a:r>
          </a:p>
          <a:p>
            <a:r>
              <a:rPr lang="en-US" dirty="0" smtClean="0"/>
              <a:t>Conventions used: standard time and magnetic field conventions used.</a:t>
            </a:r>
          </a:p>
          <a:p>
            <a:r>
              <a:rPr lang="en-US" dirty="0" smtClean="0"/>
              <a:t>Geometry information: </a:t>
            </a:r>
            <a:r>
              <a:rPr lang="en-US" dirty="0" smtClean="0">
                <a:solidFill>
                  <a:srgbClr val="FF0000"/>
                </a:solidFill>
              </a:rPr>
              <a:t>Did not see SPICE kernel information – if these are provided under another Rosetta delivery they should be referenced in the MAG documentation.</a:t>
            </a:r>
          </a:p>
          <a:p>
            <a:r>
              <a:rPr lang="en-US" dirty="0" smtClean="0"/>
              <a:t>SIS document: Seems complete.</a:t>
            </a:r>
          </a:p>
          <a:p>
            <a:r>
              <a:rPr lang="en-US" dirty="0" smtClean="0"/>
              <a:t>Completeness:</a:t>
            </a:r>
          </a:p>
          <a:p>
            <a:pPr lvl="1"/>
            <a:r>
              <a:rPr lang="en-US" dirty="0" smtClean="0"/>
              <a:t>Documentation: YES (with few minor corrections)</a:t>
            </a:r>
          </a:p>
          <a:p>
            <a:pPr lvl="1"/>
            <a:r>
              <a:rPr lang="en-US" dirty="0" smtClean="0"/>
              <a:t>Catalogs: Not evaluated.</a:t>
            </a:r>
          </a:p>
          <a:p>
            <a:pPr lvl="1"/>
            <a:r>
              <a:rPr lang="en-US" dirty="0" smtClean="0"/>
              <a:t>Index files: Not evaluated.</a:t>
            </a:r>
          </a:p>
          <a:p>
            <a:pPr lvl="1"/>
            <a:r>
              <a:rPr lang="en-US" dirty="0"/>
              <a:t>P</a:t>
            </a:r>
            <a:r>
              <a:rPr lang="en-US" dirty="0" smtClean="0"/>
              <a:t>rocessing levels: YES.</a:t>
            </a:r>
          </a:p>
          <a:p>
            <a:pPr lvl="1"/>
            <a:r>
              <a:rPr lang="en-US" dirty="0"/>
              <a:t>D</a:t>
            </a:r>
            <a:r>
              <a:rPr lang="en-US" dirty="0" smtClean="0"/>
              <a:t>ata coverage: YES.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Recommended Revisions (1-3 of 12)</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dirty="0"/>
              <a:t>Time offsets due to PIU </a:t>
            </a:r>
            <a:r>
              <a:rPr lang="en-US" dirty="0" smtClean="0"/>
              <a:t>(Power or Plasma </a:t>
            </a:r>
            <a:r>
              <a:rPr lang="en-US" smtClean="0"/>
              <a:t>Interface Unit?) software </a:t>
            </a:r>
            <a:r>
              <a:rPr lang="en-US" dirty="0"/>
              <a:t>filter </a:t>
            </a:r>
            <a:r>
              <a:rPr lang="en-US" dirty="0" smtClean="0"/>
              <a:t>algorithm can be large (&gt;100s). </a:t>
            </a:r>
            <a:r>
              <a:rPr lang="en-US" dirty="0"/>
              <a:t>This is not applied to OBT but only to UTC in the products. </a:t>
            </a:r>
            <a:r>
              <a:rPr lang="en-US" dirty="0" smtClean="0">
                <a:solidFill>
                  <a:srgbClr val="FF0000"/>
                </a:solidFill>
              </a:rPr>
              <a:t>Action: Need to clarify that this time correction was accounted for when </a:t>
            </a:r>
            <a:r>
              <a:rPr lang="en-US" dirty="0">
                <a:solidFill>
                  <a:srgbClr val="FF0000"/>
                </a:solidFill>
              </a:rPr>
              <a:t>relating the heater, reaction wheel, and other spacecraft events (power system transitions etc. – though not mentioned) to magnetic field signals in the IB and OB sensor data.</a:t>
            </a:r>
            <a:r>
              <a:rPr lang="en-US" dirty="0"/>
              <a:t> </a:t>
            </a:r>
            <a:endParaRPr lang="en-US" dirty="0" smtClean="0"/>
          </a:p>
          <a:p>
            <a:pPr marL="514350" indent="-514350">
              <a:buFont typeface="+mj-lt"/>
              <a:buAutoNum type="arabicPeriod"/>
            </a:pPr>
            <a:r>
              <a:rPr lang="en-US" dirty="0" smtClean="0"/>
              <a:t>Corrections </a:t>
            </a:r>
            <a:r>
              <a:rPr lang="en-US" dirty="0"/>
              <a:t>for Lander Heater Current, and Reaction Wheel signals were applied. </a:t>
            </a:r>
            <a:r>
              <a:rPr lang="en-US" dirty="0" smtClean="0">
                <a:solidFill>
                  <a:srgbClr val="FF0000"/>
                </a:solidFill>
              </a:rPr>
              <a:t>Action: Spacecraft events (heater currents, solar array angles, high-gain antenna angles, reaction wheel rates) need to be provided (are not included in delivery) and registered in UTC since the PIU time offset is only included in the UTC magnetic field data. </a:t>
            </a:r>
            <a:endParaRPr lang="en-US" dirty="0">
              <a:solidFill>
                <a:srgbClr val="FF0000"/>
              </a:solidFill>
            </a:endParaRPr>
          </a:p>
          <a:p>
            <a:pPr marL="514350" indent="-514350">
              <a:buFont typeface="+mj-lt"/>
              <a:buAutoNum type="arabicPeriod"/>
            </a:pPr>
            <a:r>
              <a:rPr lang="en-US" dirty="0" smtClean="0"/>
              <a:t>Temperature corrections were critical in calibrating the data. </a:t>
            </a:r>
            <a:r>
              <a:rPr lang="en-US" dirty="0" smtClean="0">
                <a:solidFill>
                  <a:srgbClr val="FF0000"/>
                </a:solidFill>
              </a:rPr>
              <a:t>Action: Need to clarify the following: </a:t>
            </a:r>
            <a:r>
              <a:rPr lang="en-US" dirty="0">
                <a:solidFill>
                  <a:srgbClr val="FF0000"/>
                </a:solidFill>
              </a:rPr>
              <a:t>Was the time offset applied in doing the in-flight temperature correction calibration? Or were the temperature and magnetic field data aligned in OBT? (Which would be wrong according to the long time offsets that the PIU software introduces.)</a:t>
            </a:r>
            <a:endParaRPr lang="en-US" dirty="0" smtClean="0">
              <a:solidFill>
                <a:srgbClr val="FF0000"/>
              </a:solidFill>
            </a:endParaRPr>
          </a:p>
          <a:p>
            <a:pPr marL="514350" indent="-514350">
              <a:buFont typeface="+mj-lt"/>
              <a:buAutoNum type="arabicPeriod"/>
            </a:pPr>
            <a:endParaRPr lang="en-US" dirty="0"/>
          </a:p>
          <a:p>
            <a:pPr marL="514350" indent="-514350">
              <a:buFont typeface="+mj-lt"/>
              <a:buAutoNum type="arabicPeriod"/>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Recommended Revisions (4-7 of 12)</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startAt="4"/>
            </a:pPr>
            <a:r>
              <a:rPr lang="en-US" dirty="0" smtClean="0"/>
              <a:t>Spacecraft (SC) currents evidently contribute to the magnetic field signals. </a:t>
            </a:r>
            <a:r>
              <a:rPr lang="en-US" dirty="0" smtClean="0">
                <a:solidFill>
                  <a:srgbClr val="FF0000"/>
                </a:solidFill>
              </a:rPr>
              <a:t>Action: Specify where SC telemetry for currents and gimbaled structures are provided in PDS delivery. If not in another data set then provision for them should be made in the magnetometer delivery.</a:t>
            </a:r>
            <a:endParaRPr lang="en-US" dirty="0" smtClean="0"/>
          </a:p>
          <a:p>
            <a:pPr marL="514350" indent="-514350">
              <a:buFont typeface="+mj-lt"/>
              <a:buAutoNum type="arabicPeriod" startAt="4"/>
            </a:pPr>
            <a:r>
              <a:rPr lang="en-US" dirty="0" smtClean="0"/>
              <a:t>Correction </a:t>
            </a:r>
            <a:r>
              <a:rPr lang="en-US" dirty="0"/>
              <a:t>for reaction wheel signals is discussed in the frequency domain. </a:t>
            </a:r>
            <a:r>
              <a:rPr lang="en-US" dirty="0" smtClean="0">
                <a:solidFill>
                  <a:srgbClr val="FF0000"/>
                </a:solidFill>
              </a:rPr>
              <a:t>Action: Need to clarify the following: </a:t>
            </a:r>
            <a:r>
              <a:rPr lang="en-US" dirty="0">
                <a:solidFill>
                  <a:srgbClr val="FF0000"/>
                </a:solidFill>
              </a:rPr>
              <a:t>How was the phase of the reaction wheel signal established? How was the conversion back to the time domain done (presumably via inverse FFT). What time windows were used for the FFT and IFFT to implement the correction (i.e. the frequency resolution of the reaction wheels</a:t>
            </a:r>
            <a:r>
              <a:rPr lang="en-US" dirty="0" smtClean="0">
                <a:solidFill>
                  <a:srgbClr val="FF0000"/>
                </a:solidFill>
              </a:rPr>
              <a:t>)?</a:t>
            </a:r>
          </a:p>
          <a:p>
            <a:pPr marL="514350" indent="-514350">
              <a:buFont typeface="+mj-lt"/>
              <a:buAutoNum type="arabicPeriod" startAt="4"/>
            </a:pPr>
            <a:r>
              <a:rPr lang="en-US" dirty="0" smtClean="0"/>
              <a:t>Data qualify flag is very useful. </a:t>
            </a:r>
            <a:r>
              <a:rPr lang="en-US" dirty="0" smtClean="0">
                <a:solidFill>
                  <a:srgbClr val="FF0000"/>
                </a:solidFill>
              </a:rPr>
              <a:t>Action: </a:t>
            </a:r>
            <a:r>
              <a:rPr lang="en-US" dirty="0">
                <a:solidFill>
                  <a:srgbClr val="FF0000"/>
                </a:solidFill>
              </a:rPr>
              <a:t>The definitions of perfect, good and </a:t>
            </a:r>
            <a:r>
              <a:rPr lang="en-US" dirty="0" smtClean="0">
                <a:solidFill>
                  <a:srgbClr val="FF0000"/>
                </a:solidFill>
              </a:rPr>
              <a:t>poor </a:t>
            </a:r>
            <a:r>
              <a:rPr lang="en-US" dirty="0">
                <a:solidFill>
                  <a:srgbClr val="FF0000"/>
                </a:solidFill>
              </a:rPr>
              <a:t>correlation between IB and OB sensors are not </a:t>
            </a:r>
            <a:r>
              <a:rPr lang="en-US" dirty="0" smtClean="0">
                <a:solidFill>
                  <a:srgbClr val="FF0000"/>
                </a:solidFill>
              </a:rPr>
              <a:t>given. </a:t>
            </a:r>
            <a:endParaRPr lang="en-US" dirty="0">
              <a:solidFill>
                <a:srgbClr val="FF0000"/>
              </a:solidFill>
            </a:endParaRPr>
          </a:p>
          <a:p>
            <a:pPr marL="514350" indent="-514350">
              <a:buFont typeface="+mj-lt"/>
              <a:buAutoNum type="arabicPeriod" startAt="4"/>
            </a:pPr>
            <a:r>
              <a:rPr lang="en-US" dirty="0" smtClean="0"/>
              <a:t>Clarification of data qualify flag definition: </a:t>
            </a:r>
            <a:r>
              <a:rPr lang="en-US" dirty="0" smtClean="0">
                <a:solidFill>
                  <a:srgbClr val="FF0000"/>
                </a:solidFill>
              </a:rPr>
              <a:t>Action: </a:t>
            </a:r>
            <a:r>
              <a:rPr lang="en-US" dirty="0">
                <a:solidFill>
                  <a:srgbClr val="FF0000"/>
                </a:solidFill>
              </a:rPr>
              <a:t>T</a:t>
            </a:r>
            <a:r>
              <a:rPr lang="en-US" dirty="0" smtClean="0">
                <a:solidFill>
                  <a:srgbClr val="FF0000"/>
                </a:solidFill>
              </a:rPr>
              <a:t>he </a:t>
            </a:r>
            <a:r>
              <a:rPr lang="en-US" dirty="0">
                <a:solidFill>
                  <a:srgbClr val="FF0000"/>
                </a:solidFill>
              </a:rPr>
              <a:t>measure used to determine whether IB and OB show different long-term </a:t>
            </a:r>
            <a:r>
              <a:rPr lang="en-US" dirty="0" smtClean="0">
                <a:solidFill>
                  <a:srgbClr val="FF0000"/>
                </a:solidFill>
              </a:rPr>
              <a:t>behavior is not given. </a:t>
            </a:r>
            <a:r>
              <a:rPr lang="en-US" dirty="0">
                <a:solidFill>
                  <a:srgbClr val="FF0000"/>
                </a:solidFill>
              </a:rPr>
              <a:t>That is, what does long-term mean? Longer than what time interval</a:t>
            </a:r>
            <a:r>
              <a:rPr lang="en-US" dirty="0" smtClean="0">
                <a:solidFill>
                  <a:srgbClr val="FF0000"/>
                </a:solidFill>
              </a:rPr>
              <a:t>?</a:t>
            </a:r>
          </a:p>
          <a:p>
            <a:pPr marL="514350" indent="-514350">
              <a:buFont typeface="+mj-lt"/>
              <a:buAutoNum type="arabicPeriod" startAt="4"/>
            </a:pPr>
            <a:endParaRPr lang="en-US" dirty="0"/>
          </a:p>
          <a:p>
            <a:pPr marL="514350" indent="-514350">
              <a:buFont typeface="+mj-lt"/>
              <a:buAutoNum type="arabicPeriod" startAt="4"/>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Revisions (8 of 13)</a:t>
            </a:r>
            <a:endParaRPr lang="en-US" dirty="0"/>
          </a:p>
        </p:txBody>
      </p:sp>
      <p:sp>
        <p:nvSpPr>
          <p:cNvPr id="3" name="Content Placeholder 2"/>
          <p:cNvSpPr>
            <a:spLocks noGrp="1"/>
          </p:cNvSpPr>
          <p:nvPr>
            <p:ph idx="1"/>
          </p:nvPr>
        </p:nvSpPr>
        <p:spPr>
          <a:xfrm>
            <a:off x="457200" y="1295400"/>
            <a:ext cx="8229600" cy="5334000"/>
          </a:xfrm>
        </p:spPr>
        <p:txBody>
          <a:bodyPr>
            <a:normAutofit fontScale="47500" lnSpcReduction="20000"/>
          </a:bodyPr>
          <a:lstStyle/>
          <a:p>
            <a:pPr marL="514350" indent="-514350">
              <a:buFont typeface="+mj-lt"/>
              <a:buAutoNum type="arabicPeriod" startAt="8"/>
            </a:pPr>
            <a:r>
              <a:rPr lang="en-US" dirty="0"/>
              <a:t>The qua</a:t>
            </a:r>
            <a:r>
              <a:rPr lang="en-US" sz="3100" dirty="0"/>
              <a:t>lity flag string is very useful. It would perhaps be useful to </a:t>
            </a:r>
            <a:r>
              <a:rPr lang="en-US" sz="3100" dirty="0" smtClean="0"/>
              <a:t>indicate </a:t>
            </a:r>
            <a:r>
              <a:rPr lang="en-US" sz="3100" dirty="0"/>
              <a:t>the quality flags which would be considered appropriate for science analysis. </a:t>
            </a:r>
            <a:r>
              <a:rPr lang="en-US" sz="3100" dirty="0" smtClean="0"/>
              <a:t> </a:t>
            </a:r>
            <a:r>
              <a:rPr lang="en-US" sz="3100" b="1" dirty="0" smtClean="0">
                <a:solidFill>
                  <a:srgbClr val="FF0000"/>
                </a:solidFill>
              </a:rPr>
              <a:t>Action: Add set of flags that can be regarded as valid science data.</a:t>
            </a:r>
          </a:p>
          <a:p>
            <a:pPr marL="514350" indent="-514350">
              <a:buNone/>
            </a:pPr>
            <a:endParaRPr lang="en-US" sz="3100" dirty="0"/>
          </a:p>
          <a:p>
            <a:pPr marL="514350" indent="-514350">
              <a:buNone/>
            </a:pPr>
            <a:r>
              <a:rPr lang="en-US" sz="3100" dirty="0" smtClean="0"/>
              <a:t>	Presumably </a:t>
            </a:r>
            <a:r>
              <a:rPr lang="en-US" sz="3100" dirty="0"/>
              <a:t>these are:</a:t>
            </a:r>
          </a:p>
          <a:p>
            <a:pPr algn="r">
              <a:buNone/>
            </a:pPr>
            <a:r>
              <a:rPr lang="en-US" sz="3100" dirty="0"/>
              <a:t> </a:t>
            </a:r>
          </a:p>
          <a:p>
            <a:pPr>
              <a:buNone/>
            </a:pPr>
            <a:r>
              <a:rPr lang="en-US" sz="3100" dirty="0" smtClean="0"/>
              <a:t>	Char </a:t>
            </a:r>
            <a:r>
              <a:rPr lang="en-US" sz="3100" dirty="0"/>
              <a:t>1:	0 or 1</a:t>
            </a:r>
          </a:p>
          <a:p>
            <a:pPr>
              <a:buNone/>
            </a:pPr>
            <a:r>
              <a:rPr lang="en-US" sz="3100" dirty="0" smtClean="0"/>
              <a:t>	Char </a:t>
            </a:r>
            <a:r>
              <a:rPr lang="en-US" sz="3100" dirty="0"/>
              <a:t>2:	0 or 1</a:t>
            </a:r>
          </a:p>
          <a:p>
            <a:pPr>
              <a:buNone/>
            </a:pPr>
            <a:r>
              <a:rPr lang="en-US" sz="3100" dirty="0" smtClean="0"/>
              <a:t>	Char </a:t>
            </a:r>
            <a:r>
              <a:rPr lang="en-US" sz="3100" dirty="0"/>
              <a:t>3:	1 (i.e. one would assume that only boom deployed data are appropriate for science).</a:t>
            </a:r>
          </a:p>
          <a:p>
            <a:pPr>
              <a:buNone/>
            </a:pPr>
            <a:r>
              <a:rPr lang="en-US" sz="3100" dirty="0" smtClean="0"/>
              <a:t>	Char </a:t>
            </a:r>
            <a:r>
              <a:rPr lang="en-US" sz="3100" dirty="0"/>
              <a:t>4:	0</a:t>
            </a:r>
          </a:p>
          <a:p>
            <a:pPr>
              <a:buNone/>
            </a:pPr>
            <a:r>
              <a:rPr lang="en-US" sz="3100" dirty="0" smtClean="0"/>
              <a:t>	Char </a:t>
            </a:r>
            <a:r>
              <a:rPr lang="en-US" sz="3100" dirty="0"/>
              <a:t>5:	0 or 1 (*see notes below)</a:t>
            </a:r>
          </a:p>
          <a:p>
            <a:pPr>
              <a:buNone/>
            </a:pPr>
            <a:r>
              <a:rPr lang="en-US" sz="3100" dirty="0" smtClean="0"/>
              <a:t>	Char </a:t>
            </a:r>
            <a:r>
              <a:rPr lang="en-US" sz="3100" dirty="0"/>
              <a:t>6:	0</a:t>
            </a:r>
          </a:p>
          <a:p>
            <a:pPr>
              <a:buNone/>
            </a:pPr>
            <a:r>
              <a:rPr lang="en-US" sz="3100" dirty="0" smtClean="0"/>
              <a:t>	Char </a:t>
            </a:r>
            <a:r>
              <a:rPr lang="en-US" sz="3100" dirty="0"/>
              <a:t>7:	x</a:t>
            </a:r>
          </a:p>
          <a:p>
            <a:pPr>
              <a:buNone/>
            </a:pPr>
            <a:r>
              <a:rPr lang="en-US" sz="3100" dirty="0" smtClean="0"/>
              <a:t>	Char </a:t>
            </a:r>
            <a:r>
              <a:rPr lang="en-US" sz="3100" dirty="0"/>
              <a:t>8:	x</a:t>
            </a:r>
          </a:p>
          <a:p>
            <a:pPr>
              <a:buNone/>
            </a:pPr>
            <a:r>
              <a:rPr lang="en-US" sz="3100" dirty="0"/>
              <a:t> </a:t>
            </a:r>
          </a:p>
          <a:p>
            <a:pPr>
              <a:buNone/>
            </a:pPr>
            <a:r>
              <a:rPr lang="en-US" sz="3100" dirty="0" smtClean="0"/>
              <a:t>	Thus</a:t>
            </a:r>
            <a:r>
              <a:rPr lang="en-US" sz="3100" dirty="0"/>
              <a:t>, the following eight strings indicate valid science data:</a:t>
            </a:r>
          </a:p>
          <a:p>
            <a:pPr>
              <a:buNone/>
            </a:pPr>
            <a:r>
              <a:rPr lang="en-US" sz="3100" dirty="0" smtClean="0"/>
              <a:t>		“</a:t>
            </a:r>
            <a:r>
              <a:rPr lang="en-US" sz="3100" dirty="0"/>
              <a:t>xx000100”, “xx010100”</a:t>
            </a:r>
          </a:p>
          <a:p>
            <a:pPr>
              <a:buNone/>
            </a:pPr>
            <a:r>
              <a:rPr lang="en-US" sz="3100" dirty="0" smtClean="0"/>
              <a:t>		“</a:t>
            </a:r>
            <a:r>
              <a:rPr lang="en-US" sz="3100" dirty="0"/>
              <a:t>xx000110”, “xx010110</a:t>
            </a:r>
            <a:r>
              <a:rPr lang="en-US" sz="3100" dirty="0" smtClean="0"/>
              <a:t>”</a:t>
            </a:r>
          </a:p>
          <a:p>
            <a:pPr>
              <a:buNone/>
            </a:pPr>
            <a:r>
              <a:rPr lang="en-US" sz="3100" dirty="0"/>
              <a:t>	</a:t>
            </a:r>
            <a:r>
              <a:rPr lang="en-US" sz="3100" dirty="0" smtClean="0"/>
              <a:t>	“</a:t>
            </a:r>
            <a:r>
              <a:rPr lang="en-US" sz="3100" dirty="0"/>
              <a:t>xx000101”, “xx010101”</a:t>
            </a:r>
          </a:p>
          <a:p>
            <a:pPr>
              <a:buNone/>
            </a:pPr>
            <a:r>
              <a:rPr lang="en-US" sz="3100" dirty="0" smtClean="0"/>
              <a:t>		“</a:t>
            </a:r>
            <a:r>
              <a:rPr lang="en-US" sz="3100" dirty="0"/>
              <a:t>xx000111”, “xx010111”</a:t>
            </a:r>
          </a:p>
          <a:p>
            <a:pPr>
              <a:buNone/>
            </a:pPr>
            <a:endParaRPr lang="en-US" sz="3100" dirty="0" smtClean="0"/>
          </a:p>
          <a:p>
            <a:pPr>
              <a:buNone/>
            </a:pPr>
            <a:r>
              <a:rPr lang="en-US" sz="3100" dirty="0"/>
              <a:t>	</a:t>
            </a:r>
            <a:r>
              <a:rPr lang="en-US" sz="3100" dirty="0" smtClean="0"/>
              <a:t>Is </a:t>
            </a:r>
            <a:r>
              <a:rPr lang="en-US" sz="3100" dirty="0"/>
              <a:t>this true</a:t>
            </a:r>
            <a:r>
              <a:rPr lang="en-US" sz="3100"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Recommended Revisions (9-11 of 13)</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startAt="9"/>
            </a:pPr>
            <a:r>
              <a:rPr lang="en-US" dirty="0"/>
              <a:t>The data set under review consists of only a few days of data. </a:t>
            </a:r>
            <a:r>
              <a:rPr lang="en-US" dirty="0" smtClean="0">
                <a:solidFill>
                  <a:srgbClr val="FF0000"/>
                </a:solidFill>
              </a:rPr>
              <a:t>Action: Would </a:t>
            </a:r>
            <a:r>
              <a:rPr lang="en-US" dirty="0">
                <a:solidFill>
                  <a:srgbClr val="FF0000"/>
                </a:solidFill>
              </a:rPr>
              <a:t>it not be reasonable to request that some form of survey overview plots generated by the team be provided in a platform independent format, e.g. </a:t>
            </a:r>
            <a:r>
              <a:rPr lang="en-US" dirty="0" err="1">
                <a:solidFill>
                  <a:srgbClr val="FF0000"/>
                </a:solidFill>
              </a:rPr>
              <a:t>png</a:t>
            </a:r>
            <a:r>
              <a:rPr lang="en-US" dirty="0">
                <a:solidFill>
                  <a:srgbClr val="FF0000"/>
                </a:solidFill>
              </a:rPr>
              <a:t> or jpeg</a:t>
            </a:r>
            <a:r>
              <a:rPr lang="en-US" dirty="0" smtClean="0">
                <a:solidFill>
                  <a:srgbClr val="FF0000"/>
                </a:solidFill>
              </a:rPr>
              <a:t>? (Note that such plots are included in flight reports.) Separate stand-alone plot files would </a:t>
            </a:r>
            <a:r>
              <a:rPr lang="en-US" dirty="0">
                <a:solidFill>
                  <a:srgbClr val="FF0000"/>
                </a:solidFill>
              </a:rPr>
              <a:t>be </a:t>
            </a:r>
            <a:r>
              <a:rPr lang="en-US" dirty="0" smtClean="0">
                <a:solidFill>
                  <a:srgbClr val="FF0000"/>
                </a:solidFill>
              </a:rPr>
              <a:t>extremely </a:t>
            </a:r>
            <a:r>
              <a:rPr lang="en-US" dirty="0">
                <a:solidFill>
                  <a:srgbClr val="FF0000"/>
                </a:solidFill>
              </a:rPr>
              <a:t>useful to investigators trouble shooting their own </a:t>
            </a:r>
            <a:r>
              <a:rPr lang="en-US" dirty="0" smtClean="0">
                <a:solidFill>
                  <a:srgbClr val="FF0000"/>
                </a:solidFill>
              </a:rPr>
              <a:t>implementations </a:t>
            </a:r>
            <a:r>
              <a:rPr lang="en-US" dirty="0">
                <a:solidFill>
                  <a:srgbClr val="FF0000"/>
                </a:solidFill>
              </a:rPr>
              <a:t>of file readers and displays</a:t>
            </a:r>
            <a:r>
              <a:rPr lang="en-US" dirty="0" smtClean="0">
                <a:solidFill>
                  <a:srgbClr val="FF0000"/>
                </a:solidFill>
              </a:rPr>
              <a:t>.</a:t>
            </a:r>
          </a:p>
          <a:p>
            <a:pPr marL="514350" indent="-514350">
              <a:buFont typeface="+mj-lt"/>
              <a:buAutoNum type="arabicPeriod" startAt="9"/>
            </a:pPr>
            <a:r>
              <a:rPr lang="en-US" dirty="0"/>
              <a:t>Extensive information on the amplitude response of the magnetometers with frequency are provided. However, no information about the corresponding phase relationship is given. </a:t>
            </a:r>
            <a:r>
              <a:rPr lang="en-US" dirty="0" smtClean="0">
                <a:solidFill>
                  <a:srgbClr val="FF0000"/>
                </a:solidFill>
              </a:rPr>
              <a:t>Action: The calibrated phase function vs. frequency and/or fixed time delay in </a:t>
            </a:r>
            <a:r>
              <a:rPr lang="en-US" smtClean="0">
                <a:solidFill>
                  <a:srgbClr val="FF0000"/>
                </a:solidFill>
              </a:rPr>
              <a:t>the instrument </a:t>
            </a:r>
            <a:r>
              <a:rPr lang="en-US" dirty="0" smtClean="0">
                <a:solidFill>
                  <a:srgbClr val="FF0000"/>
                </a:solidFill>
              </a:rPr>
              <a:t>should be given.</a:t>
            </a:r>
          </a:p>
          <a:p>
            <a:pPr marL="514350" indent="-514350">
              <a:buFont typeface="+mj-lt"/>
              <a:buAutoNum type="arabicPeriod" startAt="9"/>
            </a:pPr>
            <a:r>
              <a:rPr lang="en-US" dirty="0" smtClean="0"/>
              <a:t>No </a:t>
            </a:r>
            <a:r>
              <a:rPr lang="en-US" dirty="0"/>
              <a:t>information </a:t>
            </a:r>
            <a:r>
              <a:rPr lang="en-US" dirty="0" smtClean="0"/>
              <a:t>is given about </a:t>
            </a:r>
            <a:r>
              <a:rPr lang="en-US" dirty="0"/>
              <a:t>the PIU filter and its frequency response or its phase response. </a:t>
            </a:r>
            <a:r>
              <a:rPr lang="en-US" dirty="0" smtClean="0">
                <a:solidFill>
                  <a:srgbClr val="FF0000"/>
                </a:solidFill>
              </a:rPr>
              <a:t>Action: Since </a:t>
            </a:r>
            <a:r>
              <a:rPr lang="en-US" dirty="0">
                <a:solidFill>
                  <a:srgbClr val="FF0000"/>
                </a:solidFill>
              </a:rPr>
              <a:t>the PIU time offset is dramatic, the frequency and phase responses </a:t>
            </a:r>
            <a:r>
              <a:rPr lang="en-US" dirty="0" smtClean="0">
                <a:solidFill>
                  <a:srgbClr val="FF0000"/>
                </a:solidFill>
              </a:rPr>
              <a:t>of the PIU </a:t>
            </a:r>
            <a:r>
              <a:rPr lang="en-US" dirty="0">
                <a:solidFill>
                  <a:srgbClr val="FF0000"/>
                </a:solidFill>
              </a:rPr>
              <a:t>software should be documented as well.</a:t>
            </a:r>
          </a:p>
          <a:p>
            <a:pPr marL="514350" indent="-514350">
              <a:buFont typeface="+mj-lt"/>
              <a:buAutoNum type="arabicPeriod" startAt="9"/>
            </a:pPr>
            <a:endParaRPr lang="en-US" dirty="0" smtClean="0"/>
          </a:p>
          <a:p>
            <a:pPr marL="514350" indent="-514350">
              <a:buFont typeface="+mj-lt"/>
              <a:buAutoNum type="arabicPeriod" startAt="9"/>
            </a:pPr>
            <a:endParaRPr lang="en-US" dirty="0"/>
          </a:p>
          <a:p>
            <a:pPr marL="514350" indent="-514350">
              <a:buFont typeface="+mj-lt"/>
              <a:buAutoNum type="arabicPeriod" startAt="9"/>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Recommended Revisions (12-13 of 13)</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startAt="12"/>
            </a:pPr>
            <a:r>
              <a:rPr lang="en-US" dirty="0"/>
              <a:t>Calibration gain, temperature, offset etc. A veritable mountain of data and plots are provided but it is not until page 163(!) of the RO_IGM_TR00003.pdf document that a useful summary of the results is presented. This should be given in a suitably named summary of calibration results document so that it can be readily located. In this regard, RO_IGEP_TR0028.pdf is a very useful document</a:t>
            </a:r>
            <a:r>
              <a:rPr lang="en-US" dirty="0" smtClean="0"/>
              <a:t>. </a:t>
            </a:r>
            <a:r>
              <a:rPr lang="en-US" dirty="0" smtClean="0">
                <a:solidFill>
                  <a:srgbClr val="FF0000"/>
                </a:solidFill>
              </a:rPr>
              <a:t>Action: The calibration (RO_IGEP_TR0028.pdf) summary should be suitably named so that investigators can readily find this information.</a:t>
            </a:r>
          </a:p>
          <a:p>
            <a:pPr marL="514350" indent="-514350">
              <a:buFont typeface="+mj-lt"/>
              <a:buAutoNum type="arabicPeriod" startAt="12"/>
            </a:pPr>
            <a:r>
              <a:rPr lang="en-US" dirty="0"/>
              <a:t>The poor quality of the figures in RO_IGEP_TR013.pdf (and .doc) is unfortunate. These are highly compressed graphic files, which are barely legible. </a:t>
            </a:r>
            <a:r>
              <a:rPr lang="en-US" dirty="0" smtClean="0">
                <a:solidFill>
                  <a:srgbClr val="FF0000"/>
                </a:solidFill>
              </a:rPr>
              <a:t>Action: Perhaps </a:t>
            </a:r>
            <a:r>
              <a:rPr lang="en-US" dirty="0">
                <a:solidFill>
                  <a:srgbClr val="FF0000"/>
                </a:solidFill>
              </a:rPr>
              <a:t>better quality originals are still available?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920</Words>
  <Application>Microsoft Office PowerPoint</Application>
  <PresentationFormat>On-screen Show (4:3)</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Rosetta Magnetic Field PDS Review</vt:lpstr>
      <vt:lpstr>Completeness of data</vt:lpstr>
      <vt:lpstr>PDS Compliance</vt:lpstr>
      <vt:lpstr>Recommended Revisions (1-3 of 12)</vt:lpstr>
      <vt:lpstr>Recommended Revisions (4-7 of 12)</vt:lpstr>
      <vt:lpstr>Recommended Revisions (8 of 13)</vt:lpstr>
      <vt:lpstr>Recommended Revisions (9-11 of 13)</vt:lpstr>
      <vt:lpstr>Recommended Revisions (12-13 of 13)</vt:lpstr>
    </vt:vector>
  </TitlesOfParts>
  <Company>JHUAPL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Rosetta Magnetic Field PDS Review</dc:title>
  <dc:creator>anderbj1</dc:creator>
  <cp:lastModifiedBy>Haje Korth</cp:lastModifiedBy>
  <cp:revision>8</cp:revision>
  <dcterms:created xsi:type="dcterms:W3CDTF">2012-04-02T13:46:19Z</dcterms:created>
  <dcterms:modified xsi:type="dcterms:W3CDTF">2012-04-02T17:51:14Z</dcterms:modified>
</cp:coreProperties>
</file>