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7116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PDS Review of EPOXI observations of </a:t>
            </a:r>
            <a:r>
              <a:rPr lang="en-US" sz="2800" u="sng" dirty="0" smtClean="0">
                <a:solidFill>
                  <a:schemeClr val="tx2"/>
                </a:solidFill>
              </a:rPr>
              <a:t>Earth</a:t>
            </a:r>
            <a:endParaRPr lang="en-US" sz="2800" u="sng" dirty="0" smtClean="0">
              <a:solidFill>
                <a:schemeClr val="tx2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Calibrated </a:t>
            </a:r>
            <a:r>
              <a:rPr lang="en-US" dirty="0" smtClean="0"/>
              <a:t>HRIV </a:t>
            </a:r>
            <a:r>
              <a:rPr lang="en-US" dirty="0" smtClean="0"/>
              <a:t>and MRI images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dirty="0" smtClean="0">
                <a:solidFill>
                  <a:srgbClr val="008000"/>
                </a:solidFill>
              </a:rPr>
              <a:t>if-e-</a:t>
            </a:r>
            <a:r>
              <a:rPr lang="en-US" dirty="0" smtClean="0">
                <a:solidFill>
                  <a:srgbClr val="008000"/>
                </a:solidFill>
              </a:rPr>
              <a:t>hriv</a:t>
            </a:r>
            <a:r>
              <a:rPr lang="en-US" dirty="0" smtClean="0">
                <a:solidFill>
                  <a:srgbClr val="008000"/>
                </a:solidFill>
              </a:rPr>
              <a:t>-3/4-</a:t>
            </a:r>
            <a:r>
              <a:rPr lang="en-US" dirty="0" smtClean="0">
                <a:solidFill>
                  <a:srgbClr val="008000"/>
                </a:solidFill>
              </a:rPr>
              <a:t>epoxi</a:t>
            </a:r>
            <a:r>
              <a:rPr lang="en-US" dirty="0" smtClean="0">
                <a:solidFill>
                  <a:srgbClr val="008000"/>
                </a:solidFill>
              </a:rPr>
              <a:t>-earth-v2.0</a:t>
            </a:r>
            <a:endParaRPr lang="en-US" dirty="0" smtClean="0">
              <a:solidFill>
                <a:srgbClr val="008000"/>
              </a:solidFill>
            </a:endParaRPr>
          </a:p>
          <a:p>
            <a:pPr algn="ctr"/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dirty="0" smtClean="0">
                <a:solidFill>
                  <a:srgbClr val="008000"/>
                </a:solidFill>
              </a:rPr>
              <a:t>if-</a:t>
            </a:r>
            <a:r>
              <a:rPr lang="en-US" dirty="0" smtClean="0">
                <a:solidFill>
                  <a:srgbClr val="008000"/>
                </a:solidFill>
              </a:rPr>
              <a:t>e-m</a:t>
            </a:r>
            <a:r>
              <a:rPr lang="en-US" dirty="0" smtClean="0">
                <a:solidFill>
                  <a:srgbClr val="008000"/>
                </a:solidFill>
              </a:rPr>
              <a:t>ri-</a:t>
            </a:r>
            <a:r>
              <a:rPr lang="en-US" dirty="0" smtClean="0">
                <a:solidFill>
                  <a:srgbClr val="008000"/>
                </a:solidFill>
              </a:rPr>
              <a:t>3/4-</a:t>
            </a:r>
            <a:r>
              <a:rPr lang="en-US" dirty="0" smtClean="0">
                <a:solidFill>
                  <a:srgbClr val="008000"/>
                </a:solidFill>
              </a:rPr>
              <a:t>epoxi</a:t>
            </a:r>
            <a:r>
              <a:rPr lang="en-US" dirty="0" smtClean="0">
                <a:solidFill>
                  <a:srgbClr val="008000"/>
                </a:solidFill>
              </a:rPr>
              <a:t>-earth</a:t>
            </a:r>
            <a:r>
              <a:rPr lang="en-US" dirty="0" smtClean="0">
                <a:solidFill>
                  <a:srgbClr val="008000"/>
                </a:solidFill>
              </a:rPr>
              <a:t>-v2.0</a:t>
            </a:r>
            <a:endParaRPr lang="en-US" dirty="0" smtClean="0">
              <a:solidFill>
                <a:srgbClr val="008000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Michael Smith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5 March</a:t>
            </a:r>
            <a:r>
              <a:rPr lang="en-US" dirty="0" smtClean="0"/>
              <a:t> 2013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832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HRIV DOCUMENTATION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endParaRPr lang="en-US" u="sng" dirty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Spacecraft Mission and Instrument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Narrow-band filter images (350-950 nm) of </a:t>
            </a:r>
            <a:r>
              <a:rPr lang="en-US" dirty="0" smtClean="0"/>
              <a:t>Earth taken </a:t>
            </a:r>
            <a:r>
              <a:rPr lang="en-US" dirty="0" smtClean="0"/>
              <a:t>by Deep Impact High Resolution Visible CCD (HRIV)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Observation </a:t>
            </a:r>
            <a:r>
              <a:rPr lang="en-US" u="sng" dirty="0" smtClean="0">
                <a:solidFill>
                  <a:srgbClr val="008000"/>
                </a:solidFill>
              </a:rPr>
              <a:t>Sequence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Images taken </a:t>
            </a:r>
            <a:r>
              <a:rPr lang="en-US" dirty="0" smtClean="0"/>
              <a:t>in March, May, June 2008 and March, October 2009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Each observing period lasted for 24 hours 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Images </a:t>
            </a:r>
            <a:r>
              <a:rPr lang="en-US" dirty="0" smtClean="0"/>
              <a:t>taken hourly at 350, 750 and 950 nm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taken every 15 minutes at 450, 550, 650 and 850 nm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Geometry (May 2008)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image labels,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arget listed as “EARTH”, but derived geometry listed as “UNK” (PHASE_ANGLE, TARGET_CENTER_DISTANCE, SUB_SPACECRAFT_LONGITUDE, I/F scaling, etc.)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 Geocentric distance given as 0.3315 AU = 49.59 million km in “document/epoch_earth_geom_2008may.asc”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Pixel 2 </a:t>
            </a:r>
            <a:r>
              <a:rPr lang="en-US" dirty="0" err="1" smtClean="0"/>
              <a:t>microradians</a:t>
            </a:r>
            <a:r>
              <a:rPr lang="en-US" dirty="0" smtClean="0"/>
              <a:t>, so pixel = 99 km for HRIV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Diameter of </a:t>
            </a:r>
            <a:r>
              <a:rPr lang="en-US" dirty="0" smtClean="0"/>
              <a:t>Earth is 127 pixels and Moon is 35 pixels </a:t>
            </a:r>
            <a:r>
              <a:rPr lang="en-US" dirty="0" smtClean="0"/>
              <a:t>on the </a:t>
            </a:r>
            <a:r>
              <a:rPr lang="en-US" dirty="0" smtClean="0"/>
              <a:t>512x512 sub-frame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Calibration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data in units of W/m</a:t>
            </a:r>
            <a:r>
              <a:rPr lang="en-US" baseline="30000" dirty="0" smtClean="0"/>
              <a:t>2</a:t>
            </a:r>
            <a:r>
              <a:rPr lang="en-US" dirty="0" smtClean="0"/>
              <a:t>/ster/µm with conversion to I/F provided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HRIV DIRECTORY </a:t>
            </a:r>
            <a:r>
              <a:rPr lang="en-US" sz="2400" u="sng" dirty="0" smtClean="0">
                <a:solidFill>
                  <a:schemeClr val="tx2"/>
                </a:solidFill>
              </a:rPr>
              <a:t>STRUCTURE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Main Directory</a:t>
            </a:r>
            <a:r>
              <a:rPr lang="en-US" u="sng" dirty="0" smtClean="0">
                <a:solidFill>
                  <a:srgbClr val="008000"/>
                </a:solidFill>
              </a:rPr>
              <a:t>: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alib</a:t>
            </a:r>
            <a:r>
              <a:rPr lang="en-US" dirty="0" smtClean="0"/>
              <a:t>/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atalog/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ocument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DOWNLOAD/</a:t>
            </a:r>
            <a:endParaRPr lang="en-US" dirty="0" smtClean="0"/>
          </a:p>
          <a:p>
            <a:pPr lvl="1"/>
            <a:r>
              <a:rPr lang="en-US" dirty="0" smtClean="0"/>
              <a:t>index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 smtClean="0"/>
              <a:t>aareadme.txt</a:t>
            </a:r>
            <a:r>
              <a:rPr lang="en-US" dirty="0" smtClean="0"/>
              <a:t>     &lt;-  </a:t>
            </a:r>
            <a:r>
              <a:rPr lang="en-US" dirty="0" smtClean="0">
                <a:solidFill>
                  <a:srgbClr val="008000"/>
                </a:solidFill>
              </a:rPr>
              <a:t>Nice that this is shown on directory page</a:t>
            </a:r>
          </a:p>
          <a:p>
            <a:pPr lvl="1"/>
            <a:r>
              <a:rPr lang="en-US" dirty="0" err="1" smtClean="0"/>
              <a:t>dataset.html</a:t>
            </a:r>
            <a:r>
              <a:rPr lang="en-US" dirty="0" smtClean="0"/>
              <a:t>      &lt;-  </a:t>
            </a:r>
            <a:r>
              <a:rPr lang="en-US" dirty="0" smtClean="0">
                <a:solidFill>
                  <a:srgbClr val="FF0000"/>
                </a:solidFill>
              </a:rPr>
              <a:t>Not explained, somewhat cryptic name</a:t>
            </a:r>
          </a:p>
          <a:p>
            <a:pPr lvl="1"/>
            <a:r>
              <a:rPr lang="en-US" dirty="0" err="1" smtClean="0"/>
              <a:t>voldesc.dat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data/ Directory:</a:t>
            </a:r>
            <a:endParaRPr lang="en-US" dirty="0" smtClean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ad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adrev</a:t>
            </a:r>
            <a:r>
              <a:rPr lang="en-US" dirty="0" smtClean="0"/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 further organized by year/</a:t>
            </a:r>
            <a:r>
              <a:rPr lang="en-US" dirty="0" err="1" smtClean="0"/>
              <a:t>doy</a:t>
            </a:r>
            <a:r>
              <a:rPr lang="en-US" dirty="0" smtClean="0"/>
              <a:t>/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Other than “</a:t>
            </a:r>
            <a:r>
              <a:rPr lang="en-US" dirty="0" err="1" smtClean="0">
                <a:solidFill>
                  <a:srgbClr val="FF0000"/>
                </a:solidFill>
              </a:rPr>
              <a:t>dataset.html</a:t>
            </a:r>
            <a:r>
              <a:rPr lang="en-US" dirty="0" smtClean="0">
                <a:solidFill>
                  <a:srgbClr val="FF0000"/>
                </a:solidFill>
              </a:rPr>
              <a:t>”, d</a:t>
            </a:r>
            <a:r>
              <a:rPr lang="en-US" dirty="0" smtClean="0">
                <a:solidFill>
                  <a:srgbClr val="FF0000"/>
                </a:solidFill>
              </a:rPr>
              <a:t>irectory </a:t>
            </a:r>
            <a:r>
              <a:rPr lang="en-US" dirty="0" smtClean="0">
                <a:solidFill>
                  <a:srgbClr val="FF0000"/>
                </a:solidFill>
              </a:rPr>
              <a:t>structure was as expected for a PDS archive. All necessary files and directories were present. </a:t>
            </a:r>
            <a:r>
              <a:rPr lang="en-US" dirty="0" smtClean="0">
                <a:solidFill>
                  <a:srgbClr val="008000"/>
                </a:solidFill>
              </a:rPr>
              <a:t>Organization of data was easy to understand and </a:t>
            </a:r>
            <a:r>
              <a:rPr lang="en-US" dirty="0" smtClean="0">
                <a:solidFill>
                  <a:srgbClr val="008000"/>
                </a:solidFill>
              </a:rPr>
              <a:t>navigate, especially with </a:t>
            </a:r>
            <a:r>
              <a:rPr lang="en-US" dirty="0" err="1" smtClean="0">
                <a:solidFill>
                  <a:srgbClr val="008000"/>
                </a:solidFill>
              </a:rPr>
              <a:t>aareadme.txt</a:t>
            </a:r>
            <a:r>
              <a:rPr lang="en-US" dirty="0" smtClean="0">
                <a:solidFill>
                  <a:srgbClr val="008000"/>
                </a:solidFill>
              </a:rPr>
              <a:t> shown. HTML homepage very helpful as well.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_HRIV_6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22" y="635022"/>
            <a:ext cx="6047099" cy="5659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5750" y="82433"/>
            <a:ext cx="188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Sanity Checks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0534" y="1647795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of </a:t>
            </a:r>
            <a:r>
              <a:rPr lang="en-US" dirty="0" smtClean="0"/>
              <a:t>Moon </a:t>
            </a:r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5021" y="1100559"/>
            <a:ext cx="179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of Earth Disk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4344" y="2857161"/>
            <a:ext cx="369332" cy="10319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W/m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/ster/µm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03185" y="5571398"/>
            <a:ext cx="19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 = zero radiance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82323" y="179785"/>
            <a:ext cx="206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I</a:t>
            </a:r>
            <a:r>
              <a:rPr lang="en-US" dirty="0" smtClean="0"/>
              <a:t>/F ~ </a:t>
            </a:r>
            <a:r>
              <a:rPr lang="en-US" dirty="0" smtClean="0"/>
              <a:t>0.55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74642" y="2017127"/>
            <a:ext cx="258940" cy="9525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553545" y="1469891"/>
            <a:ext cx="386989" cy="1014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79057" y="5923937"/>
            <a:ext cx="632408" cy="2395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501212" y="549117"/>
            <a:ext cx="318218" cy="2768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80343" y="6221839"/>
            <a:ext cx="7366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 was able to read, display and manipulate the </a:t>
            </a:r>
            <a:r>
              <a:rPr lang="en-US" dirty="0" smtClean="0">
                <a:solidFill>
                  <a:srgbClr val="FF0000"/>
                </a:solidFill>
              </a:rPr>
              <a:t>HRIV images </a:t>
            </a:r>
            <a:r>
              <a:rPr lang="en-US" dirty="0">
                <a:solidFill>
                  <a:srgbClr val="FF0000"/>
                </a:solidFill>
              </a:rPr>
              <a:t>without problem.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Basic </a:t>
            </a:r>
            <a:r>
              <a:rPr lang="en-US" dirty="0" smtClean="0">
                <a:solidFill>
                  <a:srgbClr val="FF0000"/>
                </a:solidFill>
              </a:rPr>
              <a:t>parameters of image appear reasonable.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3222" y="635022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 nm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_HRIV_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67" y="651467"/>
            <a:ext cx="6920035" cy="5746712"/>
          </a:xfrm>
          <a:prstGeom prst="rect">
            <a:avLst/>
          </a:prstGeom>
        </p:spPr>
      </p:pic>
      <p:pic>
        <p:nvPicPr>
          <p:cNvPr id="3" name="Picture 2" descr="epoxi_earth_spect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" y="882894"/>
            <a:ext cx="3467983" cy="531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7736" y="82433"/>
            <a:ext cx="3318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Wavelength Dependence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7078" y="6415774"/>
            <a:ext cx="678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expected, </a:t>
            </a:r>
            <a:r>
              <a:rPr lang="en-US" dirty="0" smtClean="0">
                <a:solidFill>
                  <a:srgbClr val="FF0000"/>
                </a:solidFill>
              </a:rPr>
              <a:t>clouds bright and white, Moon dark and red, oceans blue.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27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</a:rPr>
              <a:t>M</a:t>
            </a:r>
            <a:r>
              <a:rPr lang="en-US" sz="2400" u="sng" dirty="0" smtClean="0">
                <a:solidFill>
                  <a:schemeClr val="tx2"/>
                </a:solidFill>
              </a:rPr>
              <a:t>RI DOCUMENTATION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endParaRPr lang="en-US" u="sng" dirty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Spacecraft Mission and Instrument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Calibrated 750-nm filter </a:t>
            </a:r>
            <a:r>
              <a:rPr lang="en-US" dirty="0" smtClean="0"/>
              <a:t>images </a:t>
            </a:r>
            <a:r>
              <a:rPr lang="en-US" dirty="0" smtClean="0"/>
              <a:t>of Earth taken </a:t>
            </a:r>
            <a:r>
              <a:rPr lang="en-US" dirty="0" smtClean="0"/>
              <a:t>by Deep Impact </a:t>
            </a:r>
            <a:r>
              <a:rPr lang="en-US" dirty="0" smtClean="0"/>
              <a:t>Medium Resolution </a:t>
            </a:r>
            <a:r>
              <a:rPr lang="en-US" dirty="0" smtClean="0"/>
              <a:t>Visible CCD 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dirty="0" smtClean="0"/>
              <a:t>RI)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Observation </a:t>
            </a:r>
            <a:r>
              <a:rPr lang="en-US" u="sng" dirty="0" smtClean="0">
                <a:solidFill>
                  <a:srgbClr val="008000"/>
                </a:solidFill>
              </a:rPr>
              <a:t>Sequence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Images taken </a:t>
            </a:r>
            <a:r>
              <a:rPr lang="en-US" dirty="0" smtClean="0"/>
              <a:t>in March 2008 and October 2009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Each observing period lasted for 24 hours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</a:t>
            </a:r>
            <a:r>
              <a:rPr lang="en-US" dirty="0" smtClean="0"/>
              <a:t>taken every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minutes </a:t>
            </a:r>
            <a:r>
              <a:rPr lang="en-US" dirty="0" smtClean="0"/>
              <a:t>as context for HRI IR spectrometer observations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Geometry (March 2008)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Target listed as “EARTH”, but derived geometry listed as “UNK” (PHASE_ANGLE, TARGET_CENTER_DISTANCE, SUB_SPACECRAFT_LONGITUDE, I/F scaling, etc.)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 Geocentric distance given as 0.182 AU = 27.23 million km in “document/epoch_earth_geom_2008mar.asc”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Pixel 10 </a:t>
            </a:r>
            <a:r>
              <a:rPr lang="en-US" dirty="0" err="1" smtClean="0"/>
              <a:t>microradians</a:t>
            </a:r>
            <a:r>
              <a:rPr lang="en-US" dirty="0" smtClean="0"/>
              <a:t>, so pixel = 272 km for HRIV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Diameter of </a:t>
            </a:r>
            <a:r>
              <a:rPr lang="en-US" dirty="0" smtClean="0"/>
              <a:t>Earth is 47 pixels on </a:t>
            </a:r>
            <a:r>
              <a:rPr lang="en-US" dirty="0" smtClean="0"/>
              <a:t>the </a:t>
            </a:r>
            <a:r>
              <a:rPr lang="en-US" dirty="0" smtClean="0"/>
              <a:t>512x512 (sub-</a:t>
            </a:r>
            <a:r>
              <a:rPr lang="en-US" dirty="0" smtClean="0"/>
              <a:t>framed) </a:t>
            </a:r>
            <a:r>
              <a:rPr lang="en-US" dirty="0" smtClean="0"/>
              <a:t>image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Calibration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data in units of W/m</a:t>
            </a:r>
            <a:r>
              <a:rPr lang="en-US" baseline="30000" dirty="0" smtClean="0"/>
              <a:t>2</a:t>
            </a:r>
            <a:r>
              <a:rPr lang="en-US" dirty="0" smtClean="0"/>
              <a:t>/ster/µm with conversion to I/F provided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96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MRI DIRECTORY </a:t>
            </a:r>
            <a:r>
              <a:rPr lang="en-US" sz="2400" u="sng" dirty="0" smtClean="0">
                <a:solidFill>
                  <a:schemeClr val="tx2"/>
                </a:solidFill>
              </a:rPr>
              <a:t>STRUCTURE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Main Directory</a:t>
            </a:r>
            <a:r>
              <a:rPr lang="en-US" u="sng" dirty="0" smtClean="0">
                <a:solidFill>
                  <a:srgbClr val="008000"/>
                </a:solidFill>
              </a:rPr>
              <a:t>: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alib</a:t>
            </a:r>
            <a:r>
              <a:rPr lang="en-US" dirty="0" smtClean="0"/>
              <a:t>/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atalog/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ocument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DOWNLOAD/</a:t>
            </a:r>
            <a:endParaRPr lang="en-US" dirty="0" smtClean="0"/>
          </a:p>
          <a:p>
            <a:pPr lvl="1"/>
            <a:r>
              <a:rPr lang="en-US" dirty="0" smtClean="0"/>
              <a:t>index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aareadme.txt</a:t>
            </a:r>
            <a:r>
              <a:rPr lang="en-US" dirty="0"/>
              <a:t>     &lt;-  </a:t>
            </a:r>
            <a:r>
              <a:rPr lang="en-US" dirty="0">
                <a:solidFill>
                  <a:srgbClr val="008000"/>
                </a:solidFill>
              </a:rPr>
              <a:t>Nice that this is shown on directory page</a:t>
            </a:r>
          </a:p>
          <a:p>
            <a:pPr lvl="1"/>
            <a:r>
              <a:rPr lang="en-US" dirty="0" err="1"/>
              <a:t>dataset.html</a:t>
            </a:r>
            <a:r>
              <a:rPr lang="en-US" dirty="0"/>
              <a:t>      &lt;-  </a:t>
            </a:r>
            <a:r>
              <a:rPr lang="en-US" dirty="0">
                <a:solidFill>
                  <a:srgbClr val="FF0000"/>
                </a:solidFill>
              </a:rPr>
              <a:t>Not explained, somewhat cryptic name</a:t>
            </a:r>
          </a:p>
          <a:p>
            <a:pPr lvl="1"/>
            <a:r>
              <a:rPr lang="en-US" dirty="0" err="1"/>
              <a:t>voldesc.dat</a:t>
            </a:r>
            <a:endParaRPr lang="en-US" dirty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008000"/>
                </a:solidFill>
              </a:rPr>
              <a:t>data/ Directory:</a:t>
            </a:r>
            <a:endParaRPr lang="en-US" dirty="0"/>
          </a:p>
          <a:p>
            <a:pPr lvl="1"/>
            <a:r>
              <a:rPr lang="en-US" dirty="0"/>
              <a:t>rad/</a:t>
            </a:r>
          </a:p>
          <a:p>
            <a:pPr lvl="1"/>
            <a:r>
              <a:rPr lang="en-US" dirty="0" err="1"/>
              <a:t>radrev</a:t>
            </a:r>
            <a:r>
              <a:rPr lang="en-US" dirty="0"/>
              <a:t>/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further organized by year/</a:t>
            </a:r>
            <a:r>
              <a:rPr lang="en-US" dirty="0" err="1"/>
              <a:t>doy</a:t>
            </a:r>
            <a:r>
              <a:rPr lang="en-US" dirty="0"/>
              <a:t>/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Other than “</a:t>
            </a:r>
            <a:r>
              <a:rPr lang="en-US" dirty="0" err="1">
                <a:solidFill>
                  <a:srgbClr val="FF0000"/>
                </a:solidFill>
              </a:rPr>
              <a:t>dataset.html</a:t>
            </a:r>
            <a:r>
              <a:rPr lang="en-US" dirty="0">
                <a:solidFill>
                  <a:srgbClr val="FF0000"/>
                </a:solidFill>
              </a:rPr>
              <a:t>”, directory structure was as expected for a PDS archive. All necessary files and directories were present. </a:t>
            </a:r>
            <a:r>
              <a:rPr lang="en-US" dirty="0">
                <a:solidFill>
                  <a:srgbClr val="008000"/>
                </a:solidFill>
              </a:rPr>
              <a:t>Organization of data was easy to understand and navigate, especially with </a:t>
            </a:r>
            <a:r>
              <a:rPr lang="en-US" dirty="0" err="1">
                <a:solidFill>
                  <a:srgbClr val="008000"/>
                </a:solidFill>
              </a:rPr>
              <a:t>aareadme.txt</a:t>
            </a:r>
            <a:r>
              <a:rPr lang="en-US" dirty="0">
                <a:solidFill>
                  <a:srgbClr val="008000"/>
                </a:solidFill>
              </a:rPr>
              <a:t> shown. HTML homepage very helpful as well.</a:t>
            </a:r>
          </a:p>
        </p:txBody>
      </p:sp>
    </p:spTree>
    <p:extLst>
      <p:ext uri="{BB962C8B-B14F-4D97-AF65-F5344CB8AC3E}">
        <p14:creationId xmlns:p14="http://schemas.microsoft.com/office/powerpoint/2010/main" val="362871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_MRI_HRIV_comp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36" y="673261"/>
            <a:ext cx="7466446" cy="5424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3866" y="82433"/>
            <a:ext cx="390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Comparison of MRI with HRIV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7583" y="1383681"/>
            <a:ext cx="179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of </a:t>
            </a:r>
            <a:r>
              <a:rPr lang="en-US" dirty="0" smtClean="0"/>
              <a:t>Earth Disk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0770" y="1339152"/>
            <a:ext cx="18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“gibbous Earth”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5602" y="5881398"/>
            <a:ext cx="1143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W/m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/ster/µm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71496" y="4646280"/>
            <a:ext cx="19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 = zero radiance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1924" y="4646282"/>
            <a:ext cx="206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I</a:t>
            </a:r>
            <a:r>
              <a:rPr lang="en-US" dirty="0" smtClean="0"/>
              <a:t>/F ~ </a:t>
            </a:r>
            <a:r>
              <a:rPr lang="en-US" dirty="0" smtClean="0"/>
              <a:t>0.55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87583" y="1727632"/>
            <a:ext cx="465962" cy="519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06546" y="1727632"/>
            <a:ext cx="734706" cy="616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94812" y="5015614"/>
            <a:ext cx="569049" cy="6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04842" y="5015612"/>
            <a:ext cx="652600" cy="670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625" y="6165805"/>
            <a:ext cx="734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 was able to read, display and manipulate the </a:t>
            </a:r>
            <a:r>
              <a:rPr lang="en-US" dirty="0" smtClean="0">
                <a:solidFill>
                  <a:srgbClr val="FF0000"/>
                </a:solidFill>
              </a:rPr>
              <a:t>MRI images </a:t>
            </a:r>
            <a:r>
              <a:rPr lang="en-US" dirty="0">
                <a:solidFill>
                  <a:srgbClr val="FF0000"/>
                </a:solidFill>
              </a:rPr>
              <a:t>without problem.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MRI </a:t>
            </a:r>
            <a:r>
              <a:rPr lang="en-US" dirty="0">
                <a:solidFill>
                  <a:srgbClr val="FF0000"/>
                </a:solidFill>
              </a:rPr>
              <a:t>and HRIV images look </a:t>
            </a:r>
            <a:r>
              <a:rPr lang="en-US" dirty="0" smtClean="0">
                <a:solidFill>
                  <a:srgbClr val="FF0000"/>
                </a:solidFill>
              </a:rPr>
              <a:t>very similar </a:t>
            </a:r>
            <a:r>
              <a:rPr lang="en-US" dirty="0">
                <a:solidFill>
                  <a:srgbClr val="FF0000"/>
                </a:solidFill>
              </a:rPr>
              <a:t>given different pixel size.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5137" y="724340"/>
            <a:ext cx="154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HRIV (750 nm)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1252" y="720091"/>
            <a:ext cx="56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MRI</a:t>
            </a:r>
          </a:p>
        </p:txBody>
      </p:sp>
    </p:spTree>
    <p:extLst>
      <p:ext uri="{BB962C8B-B14F-4D97-AF65-F5344CB8AC3E}">
        <p14:creationId xmlns:p14="http://schemas.microsoft.com/office/powerpoint/2010/main" val="131370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27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CONCLUSIONS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File Structure: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All files appear to be in place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Data structure easy to understand and navigate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Documentation: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Sufficient documentation for scientific work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Data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en-US" dirty="0" smtClean="0"/>
              <a:t>alibrated </a:t>
            </a:r>
            <a:r>
              <a:rPr lang="en-US" dirty="0" smtClean="0"/>
              <a:t>(reversible), and calibrated versions of image data available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Necessary calibration images and data available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Support files </a:t>
            </a:r>
            <a:r>
              <a:rPr lang="en-US" dirty="0" smtClean="0"/>
              <a:t>available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Target information (i.e., identification of Earth) MISSING from FITS files and associated label files. This makes all derived quantities “Unknown”.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Image Quality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image data pass sanity checks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radiance </a:t>
            </a:r>
            <a:r>
              <a:rPr lang="en-US" dirty="0" smtClean="0"/>
              <a:t>appears to follow expected wavelength trends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Submitted PDS archive of EPOXI HRIV images of Mars in </a:t>
            </a:r>
            <a:r>
              <a:rPr lang="en-US" dirty="0" smtClean="0">
                <a:solidFill>
                  <a:srgbClr val="FF0000"/>
                </a:solidFill>
              </a:rPr>
              <a:t>good shape </a:t>
            </a:r>
            <a:r>
              <a:rPr lang="en-US" dirty="0" smtClean="0">
                <a:solidFill>
                  <a:srgbClr val="FF0000"/>
                </a:solidFill>
              </a:rPr>
              <a:t>and ready for acceptance after </a:t>
            </a:r>
            <a:r>
              <a:rPr lang="en-US" dirty="0" smtClean="0">
                <a:solidFill>
                  <a:srgbClr val="FF0000"/>
                </a:solidFill>
              </a:rPr>
              <a:t>correction of target information and derived quantities.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867</Words>
  <Application>Microsoft Macintosh PowerPoint</Application>
  <PresentationFormat>On-screen Show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Smith</dc:creator>
  <cp:lastModifiedBy>Michael Smith</cp:lastModifiedBy>
  <cp:revision>23</cp:revision>
  <dcterms:created xsi:type="dcterms:W3CDTF">2010-09-28T13:53:13Z</dcterms:created>
  <dcterms:modified xsi:type="dcterms:W3CDTF">2013-03-05T02:40:00Z</dcterms:modified>
</cp:coreProperties>
</file>