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6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5CF3-70F7-544C-965C-DBC6034B6EEF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8DB0-9392-1242-8B26-98289CF9A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7116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tx2"/>
                </a:solidFill>
              </a:rPr>
              <a:t>PDS Review of EPOXI observations of Mars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Calibrated </a:t>
            </a:r>
            <a:r>
              <a:rPr lang="en-US" dirty="0" smtClean="0"/>
              <a:t>HRIV </a:t>
            </a:r>
            <a:r>
              <a:rPr lang="en-US" dirty="0" smtClean="0"/>
              <a:t>and MRI images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dif-m-hriv</a:t>
            </a:r>
            <a:r>
              <a:rPr lang="en-US" dirty="0" smtClean="0">
                <a:solidFill>
                  <a:srgbClr val="008000"/>
                </a:solidFill>
              </a:rPr>
              <a:t>-3/4-</a:t>
            </a:r>
            <a:r>
              <a:rPr lang="en-US" dirty="0" smtClean="0">
                <a:solidFill>
                  <a:srgbClr val="008000"/>
                </a:solidFill>
              </a:rPr>
              <a:t>epoxi-mars-</a:t>
            </a:r>
            <a:r>
              <a:rPr lang="en-US" dirty="0" smtClean="0">
                <a:solidFill>
                  <a:srgbClr val="008000"/>
                </a:solidFill>
              </a:rPr>
              <a:t>v2.0</a:t>
            </a:r>
            <a:endParaRPr lang="en-US" dirty="0" smtClean="0">
              <a:solidFill>
                <a:srgbClr val="008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dif-m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dirty="0" smtClean="0">
                <a:solidFill>
                  <a:srgbClr val="008000"/>
                </a:solidFill>
              </a:rPr>
              <a:t>ri-</a:t>
            </a:r>
            <a:r>
              <a:rPr lang="en-US" dirty="0" smtClean="0">
                <a:solidFill>
                  <a:srgbClr val="008000"/>
                </a:solidFill>
              </a:rPr>
              <a:t>3/4-epoxi-mars-</a:t>
            </a:r>
            <a:r>
              <a:rPr lang="en-US" dirty="0" smtClean="0">
                <a:solidFill>
                  <a:srgbClr val="008000"/>
                </a:solidFill>
              </a:rPr>
              <a:t>v2.0</a:t>
            </a:r>
            <a:endParaRPr lang="en-US" dirty="0" smtClean="0">
              <a:solidFill>
                <a:srgbClr val="008000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Michael Smith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5 March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CONCLUSIONS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File Structure: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All files appear to be in place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Data structure easy to understand and navigate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Documentation: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Sufficient documentation for scientific </a:t>
            </a:r>
            <a:r>
              <a:rPr lang="en-US" dirty="0" smtClean="0"/>
              <a:t>work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Data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alibrated </a:t>
            </a:r>
            <a:r>
              <a:rPr lang="en-US" dirty="0" smtClean="0"/>
              <a:t>(reversible), and calibrated versions of image data available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Necessary calibration images and data available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Support files available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Image Quality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image data pass sanity checks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radiance is consistent with spacecraft observations of Mars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Submitted PDS archive of EPOXI HRIV images of Mars in excellent shape and ready for </a:t>
            </a:r>
            <a:r>
              <a:rPr lang="en-US" dirty="0" smtClean="0">
                <a:solidFill>
                  <a:srgbClr val="FF0000"/>
                </a:solidFill>
              </a:rPr>
              <a:t>acceptance.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27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HRIV DOCUMENTATION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endParaRPr lang="en-US" u="sng" dirty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Spacecraft Mission and Instrument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Narrow-band filter images (350-950 nm) of Mars taken by Deep Impact High Resolution Visible CCD (HRIV)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Observation Sequence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taken on 20-21 November 2009 over a 24-hour period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taken hourly at 350, 750 and 950 nm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taken every 15 minutes at 450, 550, 650 and 850 nm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Geometry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Range was 1.04 AU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Phase Angle of 37°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Scale of 310 km/pixel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Diameter of Mars is 22 pixels on the </a:t>
            </a:r>
            <a:r>
              <a:rPr lang="en-US" dirty="0" smtClean="0"/>
              <a:t>512x512 sub-framed image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Calibration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Calibrated data in units of W/m</a:t>
            </a:r>
            <a:r>
              <a:rPr lang="en-US" baseline="30000" dirty="0" smtClean="0"/>
              <a:t>2</a:t>
            </a:r>
            <a:r>
              <a:rPr lang="en-US" dirty="0" smtClean="0"/>
              <a:t>/ster/µm with conversion to I/F provided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Background and supporting data complete and sufficient to perform scientific work.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HRIV DIRECTORY </a:t>
            </a:r>
            <a:r>
              <a:rPr lang="en-US" sz="2400" u="sng" dirty="0" smtClean="0">
                <a:solidFill>
                  <a:schemeClr val="tx2"/>
                </a:solidFill>
              </a:rPr>
              <a:t>STRUCTURE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Main Directory</a:t>
            </a:r>
            <a:r>
              <a:rPr lang="en-US" u="sng" dirty="0" smtClean="0">
                <a:solidFill>
                  <a:srgbClr val="008000"/>
                </a:solidFill>
              </a:rPr>
              <a:t>: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alib</a:t>
            </a:r>
            <a:r>
              <a:rPr lang="en-US" dirty="0" smtClean="0"/>
              <a:t>/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atalog/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ocument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DOWNLOAD/</a:t>
            </a:r>
            <a:endParaRPr lang="en-US" dirty="0" smtClean="0"/>
          </a:p>
          <a:p>
            <a:pPr lvl="1"/>
            <a:r>
              <a:rPr lang="en-US" dirty="0" smtClean="0"/>
              <a:t>index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aareadme.txt</a:t>
            </a:r>
            <a:r>
              <a:rPr lang="en-US" dirty="0"/>
              <a:t>     &lt;-  </a:t>
            </a:r>
            <a:r>
              <a:rPr lang="en-US" dirty="0">
                <a:solidFill>
                  <a:srgbClr val="008000"/>
                </a:solidFill>
              </a:rPr>
              <a:t>Nice that this is shown on directory page</a:t>
            </a:r>
          </a:p>
          <a:p>
            <a:pPr lvl="1"/>
            <a:r>
              <a:rPr lang="en-US" dirty="0" err="1"/>
              <a:t>dataset.html</a:t>
            </a:r>
            <a:r>
              <a:rPr lang="en-US" dirty="0"/>
              <a:t>      &lt;-  </a:t>
            </a:r>
            <a:r>
              <a:rPr lang="en-US" dirty="0">
                <a:solidFill>
                  <a:srgbClr val="FF0000"/>
                </a:solidFill>
              </a:rPr>
              <a:t>Not explained, somewhat cryptic name</a:t>
            </a:r>
          </a:p>
          <a:p>
            <a:pPr lvl="1"/>
            <a:r>
              <a:rPr lang="en-US" dirty="0" err="1"/>
              <a:t>voldesc.dat</a:t>
            </a:r>
            <a:endParaRPr lang="en-US" dirty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008000"/>
                </a:solidFill>
              </a:rPr>
              <a:t>data/ Directory:</a:t>
            </a:r>
            <a:endParaRPr lang="en-US" dirty="0"/>
          </a:p>
          <a:p>
            <a:pPr lvl="1"/>
            <a:r>
              <a:rPr lang="en-US" dirty="0"/>
              <a:t>rad/</a:t>
            </a:r>
          </a:p>
          <a:p>
            <a:pPr lvl="1"/>
            <a:r>
              <a:rPr lang="en-US" dirty="0" err="1"/>
              <a:t>radrev</a:t>
            </a:r>
            <a:r>
              <a:rPr lang="en-US" dirty="0"/>
              <a:t>/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further organized by year/</a:t>
            </a:r>
            <a:r>
              <a:rPr lang="en-US" dirty="0" err="1"/>
              <a:t>doy</a:t>
            </a:r>
            <a:r>
              <a:rPr lang="en-US" dirty="0"/>
              <a:t>/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Other than “</a:t>
            </a:r>
            <a:r>
              <a:rPr lang="en-US" dirty="0" err="1">
                <a:solidFill>
                  <a:srgbClr val="FF0000"/>
                </a:solidFill>
              </a:rPr>
              <a:t>dataset.html</a:t>
            </a:r>
            <a:r>
              <a:rPr lang="en-US" dirty="0">
                <a:solidFill>
                  <a:srgbClr val="FF0000"/>
                </a:solidFill>
              </a:rPr>
              <a:t>”, directory structure was as expected for a PDS archive. All necessary files and directories were present. </a:t>
            </a:r>
            <a:r>
              <a:rPr lang="en-US" dirty="0">
                <a:solidFill>
                  <a:srgbClr val="008000"/>
                </a:solidFill>
              </a:rPr>
              <a:t>Organization of data was easy to understand and navigate, especially with </a:t>
            </a:r>
            <a:r>
              <a:rPr lang="en-US" dirty="0" err="1">
                <a:solidFill>
                  <a:srgbClr val="008000"/>
                </a:solidFill>
              </a:rPr>
              <a:t>aareadme.txt</a:t>
            </a:r>
            <a:r>
              <a:rPr lang="en-US" dirty="0">
                <a:solidFill>
                  <a:srgbClr val="008000"/>
                </a:solidFill>
              </a:rPr>
              <a:t> shown. HTML homepage very helpful as well.</a:t>
            </a:r>
          </a:p>
        </p:txBody>
      </p:sp>
    </p:spTree>
    <p:extLst>
      <p:ext uri="{BB962C8B-B14F-4D97-AF65-F5344CB8AC3E}">
        <p14:creationId xmlns:p14="http://schemas.microsoft.com/office/powerpoint/2010/main" val="262590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_HRIV_5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08" y="747967"/>
            <a:ext cx="7467399" cy="5424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5750" y="82433"/>
            <a:ext cx="188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Sanity Checks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3581" y="147285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of Mars Disk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7511" y="969821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quite “full Mars”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95602" y="5881398"/>
            <a:ext cx="1143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W/m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/ster/µm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71496" y="4646280"/>
            <a:ext cx="19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 = zero radiance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67618" y="4646280"/>
            <a:ext cx="229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Disk average I/F ~ 0.13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367618" y="1842189"/>
            <a:ext cx="931925" cy="8099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270526" y="1339153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944796" y="5101313"/>
            <a:ext cx="740452" cy="569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7528794" y="5084816"/>
            <a:ext cx="740452" cy="602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2526" y="6193215"/>
            <a:ext cx="7418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was able to read, display and manipulate the </a:t>
            </a:r>
            <a:r>
              <a:rPr lang="en-US" dirty="0" smtClean="0">
                <a:solidFill>
                  <a:srgbClr val="FF0000"/>
                </a:solidFill>
              </a:rPr>
              <a:t>HRIV images </a:t>
            </a:r>
            <a:r>
              <a:rPr lang="en-US" dirty="0" smtClean="0">
                <a:solidFill>
                  <a:srgbClr val="FF0000"/>
                </a:solidFill>
              </a:rPr>
              <a:t>without problem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Basic parameters of image appear reasonable.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_HRIV_350_550_750_9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50" y="633638"/>
            <a:ext cx="8016577" cy="5823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7736" y="82433"/>
            <a:ext cx="3318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Wavelength Dependence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244" y="659701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350 nm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1379" y="651467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550 nm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2243" y="3265601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750 nm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1379" y="3265604"/>
            <a:ext cx="89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950 nm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37078" y="6415774"/>
            <a:ext cx="670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expected, more structure at shorter wavelengths (especially violet)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34972" y="123668"/>
            <a:ext cx="485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Check against Spacecraft Observation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6398" y="5450940"/>
            <a:ext cx="6387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Wavelength dependence and absolute radiance consistent with observation from MRO/CRISM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near-IR spectrometer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 descr="epoxi_vs_CR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667" y="966251"/>
            <a:ext cx="6169152" cy="42123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</a:rPr>
              <a:t>M</a:t>
            </a:r>
            <a:r>
              <a:rPr lang="en-US" sz="2400" u="sng" dirty="0" smtClean="0">
                <a:solidFill>
                  <a:schemeClr val="tx2"/>
                </a:solidFill>
              </a:rPr>
              <a:t>RI DOCUMENTATION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endParaRPr lang="en-US" u="sng" dirty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Spacecraft Mission and Instrument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Calibrated 750-nm filter </a:t>
            </a:r>
            <a:r>
              <a:rPr lang="en-US" dirty="0" smtClean="0"/>
              <a:t>images </a:t>
            </a:r>
            <a:r>
              <a:rPr lang="en-US" dirty="0" smtClean="0"/>
              <a:t>of Mars taken </a:t>
            </a:r>
            <a:r>
              <a:rPr lang="en-US" dirty="0" smtClean="0"/>
              <a:t>by Deep Impact </a:t>
            </a:r>
            <a:r>
              <a:rPr lang="en-US" dirty="0" smtClean="0"/>
              <a:t>Medium Resolution </a:t>
            </a:r>
            <a:r>
              <a:rPr lang="en-US" dirty="0" smtClean="0"/>
              <a:t>Visible CCD 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dirty="0" smtClean="0"/>
              <a:t>RI)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 smtClean="0">
                <a:solidFill>
                  <a:srgbClr val="008000"/>
                </a:solidFill>
              </a:rPr>
              <a:t>Observation </a:t>
            </a:r>
            <a:r>
              <a:rPr lang="en-US" u="sng" dirty="0" smtClean="0">
                <a:solidFill>
                  <a:srgbClr val="008000"/>
                </a:solidFill>
              </a:rPr>
              <a:t>Sequence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Images taken </a:t>
            </a:r>
            <a:r>
              <a:rPr lang="en-US" dirty="0" smtClean="0"/>
              <a:t>on</a:t>
            </a:r>
            <a:r>
              <a:rPr lang="en-US" dirty="0" smtClean="0"/>
              <a:t> 20-21 November 2009 for a 24-hour period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Images </a:t>
            </a:r>
            <a:r>
              <a:rPr lang="en-US" dirty="0" smtClean="0"/>
              <a:t>taken every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minutes </a:t>
            </a:r>
            <a:r>
              <a:rPr lang="en-US" dirty="0" smtClean="0"/>
              <a:t>as context for HRI IR spectrometer observations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u="sng" dirty="0">
                <a:solidFill>
                  <a:srgbClr val="008000"/>
                </a:solidFill>
              </a:rPr>
              <a:t>Geometry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 Range was 1.04 AU</a:t>
            </a:r>
          </a:p>
          <a:p>
            <a:pPr lvl="1">
              <a:buFont typeface="Arial"/>
              <a:buChar char="•"/>
            </a:pPr>
            <a:r>
              <a:rPr lang="en-US" dirty="0"/>
              <a:t> Phase Angle of 37°</a:t>
            </a:r>
          </a:p>
          <a:p>
            <a:pPr lvl="1">
              <a:buFont typeface="Arial"/>
              <a:buChar char="•"/>
            </a:pPr>
            <a:r>
              <a:rPr lang="en-US" dirty="0"/>
              <a:t> Scale of </a:t>
            </a:r>
            <a:r>
              <a:rPr lang="en-US" dirty="0" smtClean="0"/>
              <a:t>1557 km</a:t>
            </a:r>
            <a:r>
              <a:rPr lang="en-US" dirty="0"/>
              <a:t>/pixel</a:t>
            </a:r>
          </a:p>
          <a:p>
            <a:pPr lvl="1">
              <a:buFont typeface="Arial"/>
              <a:buChar char="•"/>
            </a:pPr>
            <a:r>
              <a:rPr lang="en-US" dirty="0"/>
              <a:t> Diameter of Mars is </a:t>
            </a:r>
            <a:r>
              <a:rPr lang="en-US" dirty="0" smtClean="0"/>
              <a:t>4+ </a:t>
            </a:r>
            <a:r>
              <a:rPr lang="en-US" dirty="0"/>
              <a:t>pixels on the 512x512 sub-framed image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Calibration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 Calibrated data in units of W/m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dirty="0" err="1"/>
              <a:t>ster</a:t>
            </a:r>
            <a:r>
              <a:rPr lang="en-US" dirty="0"/>
              <a:t>/µm with conversion to I/F provided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Background and supporting data complete and sufficient to perform scientific work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9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300" y="193450"/>
            <a:ext cx="8295472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tx2"/>
                </a:solidFill>
              </a:rPr>
              <a:t>MRI DIRECTORY </a:t>
            </a:r>
            <a:r>
              <a:rPr lang="en-US" sz="2400" u="sng" dirty="0" smtClean="0">
                <a:solidFill>
                  <a:schemeClr val="tx2"/>
                </a:solidFill>
              </a:rPr>
              <a:t>STRUCTURE</a:t>
            </a:r>
          </a:p>
          <a:p>
            <a:endParaRPr lang="en-US" u="sng" dirty="0" smtClean="0">
              <a:solidFill>
                <a:srgbClr val="008000"/>
              </a:solidFill>
            </a:endParaRPr>
          </a:p>
          <a:p>
            <a:r>
              <a:rPr lang="en-US" u="sng" dirty="0" smtClean="0">
                <a:solidFill>
                  <a:srgbClr val="008000"/>
                </a:solidFill>
              </a:rPr>
              <a:t>Main Directory</a:t>
            </a:r>
            <a:r>
              <a:rPr lang="en-US" u="sng" dirty="0" smtClean="0">
                <a:solidFill>
                  <a:srgbClr val="008000"/>
                </a:solidFill>
              </a:rPr>
              <a:t>: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alib</a:t>
            </a:r>
            <a:r>
              <a:rPr lang="en-US" dirty="0" smtClean="0"/>
              <a:t>/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atalog/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ata/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ocument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DOWNLOAD/</a:t>
            </a:r>
            <a:endParaRPr lang="en-US" dirty="0" smtClean="0"/>
          </a:p>
          <a:p>
            <a:pPr lvl="1"/>
            <a:r>
              <a:rPr lang="en-US" dirty="0" smtClean="0"/>
              <a:t>index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aareadme.txt</a:t>
            </a:r>
            <a:r>
              <a:rPr lang="en-US" dirty="0"/>
              <a:t>     &lt;-  </a:t>
            </a:r>
            <a:r>
              <a:rPr lang="en-US" dirty="0">
                <a:solidFill>
                  <a:srgbClr val="008000"/>
                </a:solidFill>
              </a:rPr>
              <a:t>Nice that this is shown on directory page</a:t>
            </a:r>
          </a:p>
          <a:p>
            <a:pPr lvl="1"/>
            <a:r>
              <a:rPr lang="en-US" dirty="0" err="1"/>
              <a:t>dataset.html</a:t>
            </a:r>
            <a:r>
              <a:rPr lang="en-US" dirty="0"/>
              <a:t>      &lt;-  </a:t>
            </a:r>
            <a:r>
              <a:rPr lang="en-US" dirty="0">
                <a:solidFill>
                  <a:srgbClr val="FF0000"/>
                </a:solidFill>
              </a:rPr>
              <a:t>Not explained, somewhat cryptic name</a:t>
            </a:r>
          </a:p>
          <a:p>
            <a:pPr lvl="1"/>
            <a:r>
              <a:rPr lang="en-US" dirty="0" err="1"/>
              <a:t>voldesc.dat</a:t>
            </a:r>
            <a:endParaRPr lang="en-US" dirty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008000"/>
                </a:solidFill>
              </a:rPr>
              <a:t>data/ Directory:</a:t>
            </a:r>
            <a:endParaRPr lang="en-US" dirty="0"/>
          </a:p>
          <a:p>
            <a:pPr lvl="1"/>
            <a:r>
              <a:rPr lang="en-US" dirty="0"/>
              <a:t>rad/</a:t>
            </a:r>
          </a:p>
          <a:p>
            <a:pPr lvl="1"/>
            <a:r>
              <a:rPr lang="en-US" dirty="0" err="1"/>
              <a:t>radrev</a:t>
            </a:r>
            <a:r>
              <a:rPr lang="en-US" dirty="0"/>
              <a:t>/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further organized by year/</a:t>
            </a:r>
            <a:r>
              <a:rPr lang="en-US" dirty="0" err="1"/>
              <a:t>doy</a:t>
            </a:r>
            <a:r>
              <a:rPr lang="en-US" dirty="0"/>
              <a:t>/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Other than “</a:t>
            </a:r>
            <a:r>
              <a:rPr lang="en-US" dirty="0" err="1">
                <a:solidFill>
                  <a:srgbClr val="FF0000"/>
                </a:solidFill>
              </a:rPr>
              <a:t>dataset.html</a:t>
            </a:r>
            <a:r>
              <a:rPr lang="en-US" dirty="0">
                <a:solidFill>
                  <a:srgbClr val="FF0000"/>
                </a:solidFill>
              </a:rPr>
              <a:t>”, directory structure was as expected for a PDS archive. All necessary files and directories were present. </a:t>
            </a:r>
            <a:r>
              <a:rPr lang="en-US" dirty="0">
                <a:solidFill>
                  <a:srgbClr val="008000"/>
                </a:solidFill>
              </a:rPr>
              <a:t>Organization of data was easy to understand and navigate, especially with </a:t>
            </a:r>
            <a:r>
              <a:rPr lang="en-US" dirty="0" err="1">
                <a:solidFill>
                  <a:srgbClr val="008000"/>
                </a:solidFill>
              </a:rPr>
              <a:t>aareadme.txt</a:t>
            </a:r>
            <a:r>
              <a:rPr lang="en-US" dirty="0">
                <a:solidFill>
                  <a:srgbClr val="008000"/>
                </a:solidFill>
              </a:rPr>
              <a:t> shown. HTML homepage very helpful as well.</a:t>
            </a:r>
          </a:p>
        </p:txBody>
      </p:sp>
    </p:spTree>
    <p:extLst>
      <p:ext uri="{BB962C8B-B14F-4D97-AF65-F5344CB8AC3E}">
        <p14:creationId xmlns:p14="http://schemas.microsoft.com/office/powerpoint/2010/main" val="33716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_MRI_HRIV_comp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64" y="682591"/>
            <a:ext cx="7480253" cy="5434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9923" y="99496"/>
            <a:ext cx="390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Comparison of MRI with HRIV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284" y="1390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Size of Mars Disk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5602" y="5881398"/>
            <a:ext cx="1143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W/m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/ster/µm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71496" y="4646280"/>
            <a:ext cx="197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 = zero radiance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67618" y="4646280"/>
            <a:ext cx="206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I</a:t>
            </a:r>
            <a:r>
              <a:rPr lang="en-US" dirty="0" smtClean="0"/>
              <a:t>/F ~ </a:t>
            </a:r>
            <a:r>
              <a:rPr lang="en-US" dirty="0" smtClean="0"/>
              <a:t>0.25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47368" y="1746309"/>
            <a:ext cx="488927" cy="709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870092" y="5101313"/>
            <a:ext cx="740452" cy="569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7155274" y="5084816"/>
            <a:ext cx="740452" cy="602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2991" y="6165805"/>
            <a:ext cx="734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 was able to read, display and manipulate the </a:t>
            </a:r>
            <a:r>
              <a:rPr lang="en-US" dirty="0" smtClean="0">
                <a:solidFill>
                  <a:srgbClr val="FF0000"/>
                </a:solidFill>
              </a:rPr>
              <a:t>MRI images </a:t>
            </a:r>
            <a:r>
              <a:rPr lang="en-US" dirty="0">
                <a:solidFill>
                  <a:srgbClr val="FF0000"/>
                </a:solidFill>
              </a:rPr>
              <a:t>without problem.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MRI and HRIV images look similar given different pixel size.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8808" y="842929"/>
            <a:ext cx="56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MRI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0284" y="842929"/>
            <a:ext cx="154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HRIV (750 nm)</a:t>
            </a:r>
          </a:p>
        </p:txBody>
      </p:sp>
    </p:spTree>
    <p:extLst>
      <p:ext uri="{BB962C8B-B14F-4D97-AF65-F5344CB8AC3E}">
        <p14:creationId xmlns:p14="http://schemas.microsoft.com/office/powerpoint/2010/main" val="286144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765</Words>
  <Application>Microsoft Macintosh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Smith</dc:creator>
  <cp:lastModifiedBy>Michael Smith</cp:lastModifiedBy>
  <cp:revision>17</cp:revision>
  <dcterms:created xsi:type="dcterms:W3CDTF">2010-09-28T13:53:13Z</dcterms:created>
  <dcterms:modified xsi:type="dcterms:W3CDTF">2013-03-05T02:42:16Z</dcterms:modified>
</cp:coreProperties>
</file>