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7"/>
  </p:notesMasterIdLst>
  <p:sldIdLst>
    <p:sldId id="270" r:id="rId2"/>
    <p:sldId id="271" r:id="rId3"/>
    <p:sldId id="273" r:id="rId4"/>
    <p:sldId id="274" r:id="rId5"/>
    <p:sldId id="272" r:id="rId6"/>
    <p:sldId id="275" r:id="rId7"/>
    <p:sldId id="277" r:id="rId8"/>
    <p:sldId id="280" r:id="rId9"/>
    <p:sldId id="281" r:id="rId10"/>
    <p:sldId id="282" r:id="rId11"/>
    <p:sldId id="283" r:id="rId12"/>
    <p:sldId id="276" r:id="rId13"/>
    <p:sldId id="278" r:id="rId14"/>
    <p:sldId id="279" r:id="rId15"/>
    <p:sldId id="286" r:id="rId16"/>
    <p:sldId id="284" r:id="rId17"/>
    <p:sldId id="261" r:id="rId18"/>
    <p:sldId id="262" r:id="rId19"/>
    <p:sldId id="265" r:id="rId20"/>
    <p:sldId id="285" r:id="rId21"/>
    <p:sldId id="288" r:id="rId22"/>
    <p:sldId id="289" r:id="rId23"/>
    <p:sldId id="268" r:id="rId24"/>
    <p:sldId id="291" r:id="rId25"/>
    <p:sldId id="269" r:id="rId2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129" d="100"/>
          <a:sy n="129" d="100"/>
        </p:scale>
        <p:origin x="-152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notesMaster" Target="notesMasters/notesMaster1.xml"/><Relationship Id="rId28" Type="http://schemas.openxmlformats.org/officeDocument/2006/relationships/printerSettings" Target="printerSettings/printerSettings1.bin"/><Relationship Id="rId29" Type="http://schemas.openxmlformats.org/officeDocument/2006/relationships/presProps" Target="presProps.xml"/><Relationship Id="rId30" Type="http://schemas.openxmlformats.org/officeDocument/2006/relationships/viewProps" Target="viewProps.xml"/><Relationship Id="rId31" Type="http://schemas.openxmlformats.org/officeDocument/2006/relationships/theme" Target="theme/theme1.xml"/><Relationship Id="rId32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079B301-6D62-0848-9A80-E394D5EAD265}" type="datetimeFigureOut">
              <a:rPr lang="en-US" smtClean="0"/>
              <a:t>3/4/13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267E46A-13C9-D844-A7A8-AA4A9CA7B5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65662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67E46A-13C9-D844-A7A8-AA4A9CA7B5BF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044607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09601"/>
            <a:ext cx="7772400" cy="4267200"/>
          </a:xfrm>
        </p:spPr>
        <p:txBody>
          <a:bodyPr anchor="b">
            <a:noAutofit/>
          </a:bodyPr>
          <a:lstStyle>
            <a:lvl1pPr>
              <a:lnSpc>
                <a:spcPct val="100000"/>
              </a:lnSpc>
              <a:defRPr sz="8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953000"/>
            <a:ext cx="6400800" cy="121920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6C5678-EE20-4FA5-88E2-6E0BD67A2E26}" type="datetime1">
              <a:rPr lang="en-US" smtClean="0"/>
              <a:t>3/4/13</a:t>
            </a:fld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051B39-B140-43FE-96DB-472A2B59CE7C}" type="datetime1">
              <a:rPr lang="en-US" smtClean="0"/>
              <a:t>3/4/13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600BB2-27C5-458B-ABCE-839C88CF47CE}" type="datetime1">
              <a:rPr lang="en-US" smtClean="0"/>
              <a:t>3/4/13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buFont typeface="Arial" pitchFamily="34" charset="0"/>
              <a:buChar char="•"/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D738E-8962-435F-8C43-147B8DD7E819}" type="datetime1">
              <a:rPr lang="en-US" smtClean="0"/>
              <a:t>3/4/13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371600"/>
            <a:ext cx="7772400" cy="2505075"/>
          </a:xfrm>
        </p:spPr>
        <p:txBody>
          <a:bodyPr anchor="b"/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800" kern="1200" dirty="0" smtClean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068763"/>
            <a:ext cx="7772400" cy="11318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CAEA93-55E7-4DA9-90C2-089A26EEFEC4}" type="datetime1">
              <a:rPr lang="en-US" smtClean="0"/>
              <a:t>3/4/13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4495800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4695825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4296728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4CF3C7-6809-4F39-BD67-A75817BDDE0A}" type="datetime1">
              <a:rPr lang="en-US" smtClean="0"/>
              <a:t>3/4/13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65760" y="1600200"/>
            <a:ext cx="4041648" cy="452628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4040188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1600200"/>
            <a:ext cx="4041775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EAEB24-CE78-465C-A726-91D0868FA48F}" type="datetime1">
              <a:rPr lang="en-US" smtClean="0"/>
              <a:t>3/4/13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457200" y="2212848"/>
            <a:ext cx="4041648" cy="391363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72584" y="2212848"/>
            <a:ext cx="4041648" cy="391318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BAADF0-1749-4E8B-9691-B44A5F8C0895}" type="datetime1">
              <a:rPr lang="en-US" smtClean="0"/>
              <a:t>3/4/13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AF628A-A867-4937-BBE5-207DB6F9C51A}" type="datetime1">
              <a:rPr lang="en-US" smtClean="0"/>
              <a:t>3/4/13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07087" y="266700"/>
            <a:ext cx="3008313" cy="209550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>
                <a:effectLst>
                  <a:outerShdw blurRad="50800" dist="25400" dir="5400000" algn="t" rotWithShape="0">
                    <a:prstClr val="black">
                      <a:alpha val="25000"/>
                    </a:prst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9137" y="273050"/>
            <a:ext cx="4995863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07087" y="2438400"/>
            <a:ext cx="3008313" cy="3687763"/>
          </a:xfrm>
        </p:spPr>
        <p:txBody>
          <a:bodyPr>
            <a:normAutofit/>
          </a:bodyPr>
          <a:lstStyle>
            <a:lvl1pPr marL="0" indent="0" algn="ctr">
              <a:lnSpc>
                <a:spcPct val="125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8BBB94-68E6-4675-A946-F1C5994EDBD7}" type="datetime1">
              <a:rPr lang="en-US" smtClean="0"/>
              <a:t>3/4/13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6" y="228600"/>
            <a:ext cx="5711824" cy="89535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08126" y="1143000"/>
            <a:ext cx="6054724" cy="4541044"/>
          </a:xfrm>
          <a:ln w="76200">
            <a:solidFill>
              <a:schemeClr val="bg1"/>
            </a:solidFill>
          </a:ln>
          <a:effectLst>
            <a:outerShdw blurRad="88900" dist="50800" dir="5400000" algn="ctr" rotWithShape="0">
              <a:srgbClr val="000000">
                <a:alpha val="25000"/>
              </a:srgbClr>
            </a:outerShdw>
          </a:effectLst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6" y="5810250"/>
            <a:ext cx="5711824" cy="533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3B8377-21E3-4835-B75D-4E2847E2750F}" type="datetime1">
              <a:rPr lang="en-US" smtClean="0"/>
              <a:t>3/4/13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006231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63347" y="6356350"/>
            <a:ext cx="2085975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B0C4986D-6BE9-4264-908F-02DB36FD8D6C}" type="datetime1">
              <a:rPr lang="en-US" smtClean="0"/>
              <a:t>3/4/13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59165" y="6356350"/>
            <a:ext cx="2847975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r>
              <a:rPr lang="en-US" smtClean="0"/>
              <a:t>Footer Text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43278" y="6356350"/>
            <a:ext cx="561975" cy="365125"/>
          </a:xfrm>
          <a:prstGeom prst="rect">
            <a:avLst/>
          </a:prstGeom>
        </p:spPr>
        <p:txBody>
          <a:bodyPr vert="horz" lIns="27432" tIns="45720" rIns="4572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BA9B540C-44DA-4F69-89C9-7C84606640D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Oval 6"/>
          <p:cNvSpPr/>
          <p:nvPr/>
        </p:nvSpPr>
        <p:spPr>
          <a:xfrm>
            <a:off x="8457760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Oval 7"/>
          <p:cNvSpPr/>
          <p:nvPr/>
        </p:nvSpPr>
        <p:spPr>
          <a:xfrm>
            <a:off x="569119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ctr" defTabSz="914400" rtl="0" eaLnBrk="1" latinLnBrk="0" hangingPunct="1">
        <a:lnSpc>
          <a:spcPts val="5800"/>
        </a:lnSpc>
        <a:spcBef>
          <a:spcPct val="0"/>
        </a:spcBef>
        <a:buNone/>
        <a:defRPr sz="3600" kern="1200">
          <a:solidFill>
            <a:schemeClr val="tx2"/>
          </a:solidFill>
          <a:effectLst>
            <a:outerShdw blurRad="63500" dist="38100" dir="5400000" algn="t" rotWithShape="0">
              <a:prstClr val="black">
                <a:alpha val="25000"/>
              </a:prstClr>
            </a:outerShdw>
          </a:effectLst>
          <a:latin typeface="+mn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j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/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/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4" Type="http://schemas.openxmlformats.org/officeDocument/2006/relationships/image" Target="../media/image24.png"/><Relationship Id="rId5" Type="http://schemas.openxmlformats.org/officeDocument/2006/relationships/image" Target="../media/image25.png"/><Relationship Id="rId6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2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7.png"/><Relationship Id="rId3" Type="http://schemas.openxmlformats.org/officeDocument/2006/relationships/image" Target="../media/image28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9.png"/><Relationship Id="rId3" Type="http://schemas.openxmlformats.org/officeDocument/2006/relationships/image" Target="../media/image30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4" Type="http://schemas.openxmlformats.org/officeDocument/2006/relationships/image" Target="../media/image33.png"/><Relationship Id="rId5" Type="http://schemas.openxmlformats.org/officeDocument/2006/relationships/image" Target="../media/image34.png"/><Relationship Id="rId6" Type="http://schemas.openxmlformats.org/officeDocument/2006/relationships/image" Target="../media/image35.png"/><Relationship Id="rId7" Type="http://schemas.openxmlformats.org/officeDocument/2006/relationships/image" Target="../media/image36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1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4" Type="http://schemas.openxmlformats.org/officeDocument/2006/relationships/image" Target="../media/image39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7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4" Type="http://schemas.openxmlformats.org/officeDocument/2006/relationships/image" Target="../media/image41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4" Type="http://schemas.openxmlformats.org/officeDocument/2006/relationships/image" Target="../media/image10.png"/><Relationship Id="rId5" Type="http://schemas.openxmlformats.org/officeDocument/2006/relationships/image" Target="../media/image11.png"/><Relationship Id="rId6" Type="http://schemas.openxmlformats.org/officeDocument/2006/relationships/image" Target="../media/image12.png"/><Relationship Id="rId7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4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4" Type="http://schemas.openxmlformats.org/officeDocument/2006/relationships/image" Target="../media/image19.png"/><Relationship Id="rId5" Type="http://schemas.openxmlformats.org/officeDocument/2006/relationships/image" Target="../media/image20.png"/><Relationship Id="rId6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013995"/>
          </a:xfrm>
        </p:spPr>
        <p:txBody>
          <a:bodyPr/>
          <a:lstStyle/>
          <a:p>
            <a:r>
              <a:rPr lang="en-US" sz="3200" dirty="0" smtClean="0"/>
              <a:t>EPOXI HRIV Hartley 2 </a:t>
            </a:r>
            <a:r>
              <a:rPr lang="en-US" sz="3200" dirty="0" err="1" smtClean="0"/>
              <a:t>Deconvolved</a:t>
            </a:r>
            <a:r>
              <a:rPr lang="en-US" sz="3200" dirty="0" smtClean="0"/>
              <a:t> Images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Hartley 2 HRIV </a:t>
            </a:r>
            <a:r>
              <a:rPr lang="en-US" dirty="0" err="1" smtClean="0"/>
              <a:t>Deconvolved</a:t>
            </a:r>
            <a:r>
              <a:rPr lang="en-US" dirty="0" smtClean="0"/>
              <a:t> images within ±1 </a:t>
            </a:r>
            <a:r>
              <a:rPr lang="en-US" dirty="0" err="1" smtClean="0"/>
              <a:t>hr</a:t>
            </a:r>
            <a:r>
              <a:rPr lang="en-US" dirty="0" smtClean="0"/>
              <a:t> of close encounter</a:t>
            </a:r>
          </a:p>
          <a:p>
            <a:r>
              <a:rPr lang="en-US" dirty="0" smtClean="0"/>
              <a:t>With Richardson-Lucy method for 25, 50, 100, 200, 400 iterations</a:t>
            </a:r>
          </a:p>
          <a:p>
            <a:r>
              <a:rPr lang="en-US" dirty="0" smtClean="0"/>
              <a:t>Original images and PSFs used are all documented</a:t>
            </a:r>
          </a:p>
          <a:p>
            <a:endParaRPr lang="en-US" dirty="0" smtClean="0"/>
          </a:p>
          <a:p>
            <a:r>
              <a:rPr lang="en-US" dirty="0" smtClean="0"/>
              <a:t>Images can be loaded and displayed in correct orientation with both </a:t>
            </a:r>
            <a:r>
              <a:rPr lang="en-US" dirty="0" err="1" smtClean="0"/>
              <a:t>SAOImage</a:t>
            </a:r>
            <a:r>
              <a:rPr lang="en-US" dirty="0" smtClean="0"/>
              <a:t> and IDL.  FITS extensions loaded well.</a:t>
            </a:r>
          </a:p>
          <a:p>
            <a:endParaRPr lang="en-US" dirty="0" smtClean="0"/>
          </a:p>
          <a:p>
            <a:r>
              <a:rPr lang="en-US" dirty="0" smtClean="0"/>
              <a:t>Generally a good dataset, with minor suggestions</a:t>
            </a:r>
          </a:p>
        </p:txBody>
      </p:sp>
    </p:spTree>
    <p:extLst>
      <p:ext uri="{BB962C8B-B14F-4D97-AF65-F5344CB8AC3E}">
        <p14:creationId xmlns:p14="http://schemas.microsoft.com/office/powerpoint/2010/main" val="74703736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Screen Shot 2013-03-04 at 12.04.49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51420" y="2695210"/>
            <a:ext cx="3605852" cy="3732575"/>
          </a:xfrm>
          <a:prstGeom prst="rect">
            <a:avLst/>
          </a:prstGeom>
        </p:spPr>
      </p:pic>
      <p:pic>
        <p:nvPicPr>
          <p:cNvPr id="8" name="Picture 7" descr="Screen Shot 2013-03-04 at 1.35.00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838" y="0"/>
            <a:ext cx="3102451" cy="3446695"/>
          </a:xfrm>
          <a:prstGeom prst="rect">
            <a:avLst/>
          </a:prstGeom>
        </p:spPr>
      </p:pic>
      <p:pic>
        <p:nvPicPr>
          <p:cNvPr id="9" name="Picture 8" descr="Screen Shot 2013-03-04 at 1.35.43 P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55434" y="0"/>
            <a:ext cx="3048202" cy="3461734"/>
          </a:xfrm>
          <a:prstGeom prst="rect">
            <a:avLst/>
          </a:prstGeom>
        </p:spPr>
      </p:pic>
      <p:pic>
        <p:nvPicPr>
          <p:cNvPr id="10" name="Picture 9" descr="Screen Shot 2013-03-04 at 1.35.55 PM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84516" y="3461734"/>
            <a:ext cx="2990554" cy="3396266"/>
          </a:xfrm>
          <a:prstGeom prst="rect">
            <a:avLst/>
          </a:prstGeom>
        </p:spPr>
      </p:pic>
      <p:pic>
        <p:nvPicPr>
          <p:cNvPr id="11" name="Picture 10" descr="Screen Shot 2013-03-04 at 1.36.11 PM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839" y="3446695"/>
            <a:ext cx="3070595" cy="3411305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6322796" y="484750"/>
            <a:ext cx="265742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VRML Format:</a:t>
            </a:r>
          </a:p>
          <a:p>
            <a:endParaRPr lang="en-US" dirty="0"/>
          </a:p>
          <a:p>
            <a:pPr marL="285750" indent="-285750">
              <a:buFontTx/>
              <a:buChar char="•"/>
            </a:pPr>
            <a:r>
              <a:rPr lang="en-US" dirty="0" err="1" smtClean="0"/>
              <a:t>Pixelization</a:t>
            </a:r>
            <a:endParaRPr lang="en-US" dirty="0"/>
          </a:p>
          <a:p>
            <a:pPr marL="285750" indent="-285750">
              <a:buFontTx/>
              <a:buChar char="•"/>
            </a:pPr>
            <a:r>
              <a:rPr lang="en-US" dirty="0" smtClean="0"/>
              <a:t>Degradation of resolution</a:t>
            </a:r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514019" y="3316234"/>
            <a:ext cx="24476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Planetocentric</a:t>
            </a:r>
            <a:r>
              <a:rPr lang="en-US" dirty="0" smtClean="0"/>
              <a:t> version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3829948" y="3262029"/>
            <a:ext cx="19668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Cartesian version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6510911" y="5614412"/>
            <a:ext cx="14146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FFFF"/>
                </a:solidFill>
              </a:rPr>
              <a:t>VRML view</a:t>
            </a:r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116752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Screen Shot 2013-03-04 at 11.40.36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1563" y="3054926"/>
            <a:ext cx="3650731" cy="3412640"/>
          </a:xfrm>
          <a:prstGeom prst="rect">
            <a:avLst/>
          </a:prstGeom>
        </p:spPr>
      </p:pic>
      <p:pic>
        <p:nvPicPr>
          <p:cNvPr id="6" name="Picture 5" descr="Screen Shot 2013-03-04 at 12.25.49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9327" y="2262570"/>
            <a:ext cx="2332634" cy="459543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853317" y="299851"/>
            <a:ext cx="5972327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Some flag 3 may not be correct</a:t>
            </a:r>
          </a:p>
          <a:p>
            <a:endParaRPr lang="en-US" dirty="0" smtClean="0"/>
          </a:p>
          <a:p>
            <a:pPr marL="285750" indent="-285750">
              <a:buFontTx/>
              <a:buChar char="•"/>
            </a:pPr>
            <a:r>
              <a:rPr lang="en-US" dirty="0" smtClean="0"/>
              <a:t>Yellow – flag=2</a:t>
            </a:r>
          </a:p>
          <a:p>
            <a:pPr marL="285750" indent="-285750">
              <a:buFontTx/>
              <a:buChar char="•"/>
            </a:pPr>
            <a:r>
              <a:rPr lang="en-US" dirty="0" smtClean="0"/>
              <a:t>Red – flag=3</a:t>
            </a:r>
          </a:p>
          <a:p>
            <a:pPr marL="285750" indent="-285750">
              <a:buFontTx/>
              <a:buChar char="•"/>
            </a:pPr>
            <a:r>
              <a:rPr lang="en-US" dirty="0" smtClean="0"/>
              <a:t>When flag=3, it is 0.4 km away from flag=1 or 2 for Tempel 1, 0.11 km away for Hartley 2</a:t>
            </a:r>
          </a:p>
          <a:p>
            <a:pPr marL="285750" indent="-285750">
              <a:buFontTx/>
              <a:buChar char="•"/>
            </a:pPr>
            <a:r>
              <a:rPr lang="en-US" dirty="0" smtClean="0"/>
              <a:t>But there exist some very small areas with flag=3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471120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Minor Suggestions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aareadme.txt</a:t>
            </a:r>
            <a:endParaRPr lang="en-US" dirty="0" smtClean="0"/>
          </a:p>
          <a:p>
            <a:pPr lvl="1"/>
            <a:r>
              <a:rPr lang="en-US" dirty="0" smtClean="0"/>
              <a:t>Lines </a:t>
            </a:r>
            <a:r>
              <a:rPr lang="en-US" dirty="0"/>
              <a:t>62, 63: Suggest replace "refs" by full spelling "</a:t>
            </a:r>
            <a:r>
              <a:rPr lang="en-US" dirty="0" smtClean="0"/>
              <a:t>references”</a:t>
            </a:r>
          </a:p>
          <a:p>
            <a:r>
              <a:rPr lang="en-US" dirty="0" smtClean="0"/>
              <a:t>catalog</a:t>
            </a:r>
            <a:r>
              <a:rPr lang="en-US" dirty="0"/>
              <a:t>/</a:t>
            </a:r>
            <a:r>
              <a:rPr lang="en-US" dirty="0" err="1"/>
              <a:t>catinfo.txt</a:t>
            </a:r>
            <a:r>
              <a:rPr lang="en-US" dirty="0"/>
              <a:t>:</a:t>
            </a:r>
          </a:p>
          <a:p>
            <a:pPr lvl="1"/>
            <a:r>
              <a:rPr lang="en-US" dirty="0" smtClean="0"/>
              <a:t>Line </a:t>
            </a:r>
            <a:r>
              <a:rPr lang="en-US" dirty="0"/>
              <a:t>89: PERSONNEL.CAT is not in the directory, despite that this file says it is.  The description of PERSONNEL.CAT should probably also mention DI mission.</a:t>
            </a:r>
          </a:p>
          <a:p>
            <a:pPr lvl="1"/>
            <a:r>
              <a:rPr lang="en-US" dirty="0" smtClean="0"/>
              <a:t>Line </a:t>
            </a:r>
            <a:r>
              <a:rPr lang="en-US" dirty="0"/>
              <a:t>42: REFERENCE.CAT is mentioned, but it should be </a:t>
            </a:r>
            <a:r>
              <a:rPr lang="en-US" dirty="0" err="1"/>
              <a:t>ref_next.cat</a:t>
            </a:r>
            <a:r>
              <a:rPr lang="en-US" dirty="0"/>
              <a:t> and </a:t>
            </a:r>
            <a:r>
              <a:rPr lang="en-US" dirty="0" err="1"/>
              <a:t>ref_di_epoxi.cat</a:t>
            </a:r>
            <a:endParaRPr lang="en-US" dirty="0"/>
          </a:p>
          <a:p>
            <a:pPr lvl="1"/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71808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Minor Suggestions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catalog/</a:t>
            </a:r>
            <a:r>
              <a:rPr lang="en-US" dirty="0" err="1"/>
              <a:t>dif.cat</a:t>
            </a:r>
            <a:r>
              <a:rPr lang="en-US" dirty="0"/>
              <a:t>:</a:t>
            </a:r>
          </a:p>
          <a:p>
            <a:pPr lvl="1"/>
            <a:r>
              <a:rPr lang="en-US" dirty="0" smtClean="0"/>
              <a:t>Line </a:t>
            </a:r>
            <a:r>
              <a:rPr lang="en-US" dirty="0"/>
              <a:t>30: Revise the sentence: not "presently being </a:t>
            </a:r>
            <a:r>
              <a:rPr lang="en-US" dirty="0" smtClean="0"/>
              <a:t>used”</a:t>
            </a:r>
            <a:endParaRPr lang="en-US" dirty="0"/>
          </a:p>
          <a:p>
            <a:pPr lvl="1"/>
            <a:r>
              <a:rPr lang="en-US" dirty="0" smtClean="0"/>
              <a:t>Last </a:t>
            </a:r>
            <a:r>
              <a:rPr lang="en-US" dirty="0"/>
              <a:t>paragraph in "Instrument Host Overview": Should it be moved up because the previous contents are all in chronological order?</a:t>
            </a:r>
          </a:p>
          <a:p>
            <a:pPr lvl="1"/>
            <a:r>
              <a:rPr lang="en-US" dirty="0" smtClean="0"/>
              <a:t>Section </a:t>
            </a:r>
            <a:r>
              <a:rPr lang="en-US" dirty="0"/>
              <a:t>about "Safe Mode and Telecom Anomaly": What is the purpose of this section?  There must be other safes but why only these two were discussed here?</a:t>
            </a:r>
          </a:p>
          <a:p>
            <a:pPr lvl="1"/>
            <a:r>
              <a:rPr lang="en-US" dirty="0" smtClean="0"/>
              <a:t>Last </a:t>
            </a:r>
            <a:r>
              <a:rPr lang="en-US" dirty="0"/>
              <a:t>paragraph should be removed as the mission ends.</a:t>
            </a:r>
          </a:p>
          <a:p>
            <a:r>
              <a:rPr lang="en-US" dirty="0"/>
              <a:t>catalog/</a:t>
            </a:r>
            <a:r>
              <a:rPr lang="en-US" dirty="0" err="1"/>
              <a:t>hriv.cat</a:t>
            </a:r>
            <a:r>
              <a:rPr lang="en-US" dirty="0"/>
              <a:t>, </a:t>
            </a:r>
            <a:r>
              <a:rPr lang="en-US" dirty="0" err="1"/>
              <a:t>its.cat</a:t>
            </a:r>
            <a:r>
              <a:rPr lang="en-US" dirty="0"/>
              <a:t>, </a:t>
            </a:r>
            <a:r>
              <a:rPr lang="en-US" dirty="0" err="1"/>
              <a:t>mri.cat</a:t>
            </a:r>
            <a:r>
              <a:rPr lang="en-US" dirty="0"/>
              <a:t>:</a:t>
            </a:r>
          </a:p>
          <a:p>
            <a:pPr lvl="1"/>
            <a:r>
              <a:rPr lang="en-US" dirty="0" smtClean="0"/>
              <a:t>Discussions </a:t>
            </a:r>
            <a:r>
              <a:rPr lang="en-US" dirty="0"/>
              <a:t>about the 1/3 pixel gap: is it also worth to reference to the photometric dataset that contains the documentations on the photometric correction as an example?</a:t>
            </a:r>
          </a:p>
          <a:p>
            <a:r>
              <a:rPr lang="en-US" dirty="0"/>
              <a:t>catalog/</a:t>
            </a:r>
            <a:r>
              <a:rPr lang="en-US" dirty="0" err="1"/>
              <a:t>next.cat</a:t>
            </a:r>
            <a:r>
              <a:rPr lang="en-US" dirty="0"/>
              <a:t>:</a:t>
            </a:r>
          </a:p>
          <a:p>
            <a:pPr lvl="1"/>
            <a:r>
              <a:rPr lang="en-US" dirty="0" smtClean="0"/>
              <a:t>Is </a:t>
            </a:r>
            <a:r>
              <a:rPr lang="en-US" dirty="0"/>
              <a:t>formal mission name "Stardust-</a:t>
            </a:r>
            <a:r>
              <a:rPr lang="en-US" dirty="0" err="1"/>
              <a:t>NExT</a:t>
            </a:r>
            <a:r>
              <a:rPr lang="en-US" dirty="0"/>
              <a:t>" or "NEXT".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488211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Minor Suggestions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document/tempel1_shape_description.asc:</a:t>
            </a:r>
          </a:p>
          <a:p>
            <a:pPr lvl="1"/>
            <a:r>
              <a:rPr lang="en-US" dirty="0" smtClean="0"/>
              <a:t>Line </a:t>
            </a:r>
            <a:r>
              <a:rPr lang="en-US" dirty="0"/>
              <a:t>19: Numbers of vertices and plates are not consistent with those in the actual model</a:t>
            </a:r>
          </a:p>
          <a:p>
            <a:pPr lvl="1"/>
            <a:r>
              <a:rPr lang="en-US" dirty="0" smtClean="0"/>
              <a:t>Coincidence </a:t>
            </a:r>
            <a:r>
              <a:rPr lang="en-US" dirty="0"/>
              <a:t>of center of figure and coordinate origin</a:t>
            </a:r>
          </a:p>
          <a:p>
            <a:pPr lvl="1"/>
            <a:r>
              <a:rPr lang="en-US" dirty="0" smtClean="0"/>
              <a:t>Line </a:t>
            </a:r>
            <a:r>
              <a:rPr lang="en-US" dirty="0"/>
              <a:t>33: Add uncertainty for flag 2 (~100 m as in </a:t>
            </a:r>
            <a:r>
              <a:rPr lang="en-US" dirty="0" err="1"/>
              <a:t>dataset.cat</a:t>
            </a:r>
            <a:r>
              <a:rPr lang="en-US" dirty="0"/>
              <a:t>)</a:t>
            </a:r>
          </a:p>
          <a:p>
            <a:pPr lvl="1"/>
            <a:r>
              <a:rPr lang="en-US" dirty="0" smtClean="0"/>
              <a:t>Line </a:t>
            </a:r>
            <a:r>
              <a:rPr lang="en-US" dirty="0"/>
              <a:t>66: Mention the </a:t>
            </a:r>
            <a:r>
              <a:rPr lang="en-US" dirty="0" err="1"/>
              <a:t>downsampling</a:t>
            </a:r>
            <a:r>
              <a:rPr lang="en-US" dirty="0"/>
              <a:t> of vertices for high latitude areas in cart version from plan version</a:t>
            </a:r>
          </a:p>
          <a:p>
            <a:pPr lvl="1"/>
            <a:r>
              <a:rPr lang="en-US" dirty="0" smtClean="0"/>
              <a:t>Line </a:t>
            </a:r>
            <a:r>
              <a:rPr lang="en-US" dirty="0"/>
              <a:t>110: The image file format is PNG as in the dataset, not TIF as in this document.  Also need to check the consistency of file names, e.g., </a:t>
            </a:r>
            <a:r>
              <a:rPr lang="en-US" dirty="0" err="1"/>
              <a:t>tempelviews_gridded.tif</a:t>
            </a:r>
            <a:r>
              <a:rPr lang="en-US" dirty="0"/>
              <a:t> </a:t>
            </a:r>
            <a:r>
              <a:rPr lang="en-US" dirty="0" err="1"/>
              <a:t>vs</a:t>
            </a:r>
            <a:r>
              <a:rPr lang="en-US" dirty="0"/>
              <a:t> tempel1views_gridded.png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85458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Review Recommendation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Can be certified</a:t>
            </a:r>
          </a:p>
          <a:p>
            <a:pPr lvl="1"/>
            <a:r>
              <a:rPr lang="en-US" dirty="0" smtClean="0"/>
              <a:t>The shape model data file in </a:t>
            </a:r>
            <a:r>
              <a:rPr lang="en-US" dirty="0" err="1" smtClean="0"/>
              <a:t>planetocentric</a:t>
            </a:r>
            <a:r>
              <a:rPr lang="en-US" dirty="0" smtClean="0"/>
              <a:t> coordinates is good to use</a:t>
            </a:r>
          </a:p>
          <a:p>
            <a:pPr lvl="1"/>
            <a:r>
              <a:rPr lang="en-US" dirty="0" smtClean="0"/>
              <a:t>Documentation contains sufficient information for scientific use under support from producer</a:t>
            </a:r>
          </a:p>
          <a:p>
            <a:pPr lvl="1"/>
            <a:r>
              <a:rPr lang="en-US" dirty="0" smtClean="0"/>
              <a:t>Include a note in the certification that the VRML format needs some more tweak</a:t>
            </a:r>
          </a:p>
          <a:p>
            <a:r>
              <a:rPr lang="en-US" dirty="0" smtClean="0"/>
              <a:t>Revision has to be taken</a:t>
            </a:r>
          </a:p>
          <a:p>
            <a:pPr lvl="1"/>
            <a:r>
              <a:rPr lang="en-US" dirty="0" smtClean="0"/>
              <a:t>The discrepancy between </a:t>
            </a:r>
            <a:r>
              <a:rPr lang="en-US" dirty="0" err="1" smtClean="0"/>
              <a:t>planetocentric</a:t>
            </a:r>
            <a:r>
              <a:rPr lang="en-US" dirty="0" smtClean="0"/>
              <a:t> version and VRML version has to be resolved</a:t>
            </a:r>
          </a:p>
          <a:p>
            <a:pPr lvl="1"/>
            <a:r>
              <a:rPr lang="en-US" dirty="0" smtClean="0"/>
              <a:t>The documentation of flags has to be updated</a:t>
            </a:r>
          </a:p>
          <a:p>
            <a:pPr lvl="1"/>
            <a:r>
              <a:rPr lang="en-US" dirty="0" smtClean="0"/>
              <a:t>Documents needs to be improved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336109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Hartley 2 </a:t>
            </a:r>
            <a:r>
              <a:rPr lang="en-US" dirty="0"/>
              <a:t>Shape Model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Shape model of </a:t>
            </a:r>
            <a:r>
              <a:rPr lang="en-US" dirty="0" smtClean="0"/>
              <a:t>Hartley 2 </a:t>
            </a:r>
            <a:r>
              <a:rPr lang="en-US" dirty="0"/>
              <a:t>as derived from </a:t>
            </a:r>
            <a:r>
              <a:rPr lang="en-US" dirty="0" smtClean="0"/>
              <a:t>EPOXI data</a:t>
            </a:r>
            <a:endParaRPr lang="en-US" dirty="0"/>
          </a:p>
          <a:p>
            <a:endParaRPr lang="en-US" dirty="0"/>
          </a:p>
          <a:p>
            <a:r>
              <a:rPr lang="en-US" dirty="0"/>
              <a:t>Overall the documentation is fine, with some minor </a:t>
            </a:r>
            <a:r>
              <a:rPr lang="en-US" dirty="0" smtClean="0"/>
              <a:t>suggestions, similar to Tempel 1 shape model, </a:t>
            </a:r>
            <a:r>
              <a:rPr lang="en-US" dirty="0"/>
              <a:t>to improve</a:t>
            </a:r>
          </a:p>
          <a:p>
            <a:pPr lvl="1"/>
            <a:r>
              <a:rPr lang="en-US" dirty="0"/>
              <a:t>All references in the </a:t>
            </a:r>
            <a:r>
              <a:rPr lang="en-US" dirty="0" err="1"/>
              <a:t>NExT</a:t>
            </a:r>
            <a:r>
              <a:rPr lang="en-US" dirty="0"/>
              <a:t>/EPOXI special issue needs to be updated</a:t>
            </a:r>
          </a:p>
          <a:p>
            <a:pPr lvl="1"/>
            <a:r>
              <a:rPr lang="en-US" dirty="0"/>
              <a:t>The consistency of numbers in documents needs to be checked</a:t>
            </a:r>
          </a:p>
          <a:p>
            <a:endParaRPr lang="en-US" dirty="0"/>
          </a:p>
          <a:p>
            <a:r>
              <a:rPr lang="en-US" dirty="0" smtClean="0"/>
              <a:t>Similar peculiarity </a:t>
            </a:r>
            <a:r>
              <a:rPr lang="en-US" dirty="0"/>
              <a:t>in the shape </a:t>
            </a:r>
            <a:r>
              <a:rPr lang="en-US" dirty="0" smtClean="0"/>
              <a:t>model as for Tempel 1 dataset</a:t>
            </a:r>
            <a:endParaRPr lang="en-US" dirty="0"/>
          </a:p>
          <a:p>
            <a:pPr lvl="1"/>
            <a:r>
              <a:rPr lang="en-US" dirty="0" err="1"/>
              <a:t>Pixelization</a:t>
            </a:r>
            <a:r>
              <a:rPr lang="en-US" dirty="0"/>
              <a:t> in the VRML format</a:t>
            </a:r>
          </a:p>
          <a:p>
            <a:pPr lvl="1"/>
            <a:r>
              <a:rPr lang="en-US" dirty="0"/>
              <a:t>Flags appear to be suspicious in some </a:t>
            </a:r>
            <a:r>
              <a:rPr lang="en-US" dirty="0" smtClean="0"/>
              <a:t>places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309461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creen Shot 2013-03-04 at 12.21.41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678" y="1526700"/>
            <a:ext cx="2954483" cy="4803011"/>
          </a:xfrm>
          <a:prstGeom prst="rect">
            <a:avLst/>
          </a:prstGeom>
        </p:spPr>
      </p:pic>
      <p:pic>
        <p:nvPicPr>
          <p:cNvPr id="5" name="Picture 4" descr="hartley2_pm_view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1108" y="1299906"/>
            <a:ext cx="4325241" cy="502980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437442" y="1161664"/>
            <a:ext cx="20948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From shape model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5109810" y="886015"/>
            <a:ext cx="18243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From document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870033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creen Shot 2013-03-04 at 12.23.28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757" y="3777109"/>
            <a:ext cx="2553713" cy="2397195"/>
          </a:xfrm>
          <a:prstGeom prst="rect">
            <a:avLst/>
          </a:prstGeom>
        </p:spPr>
      </p:pic>
      <p:pic>
        <p:nvPicPr>
          <p:cNvPr id="5" name="Picture 4" descr="Screen Shot 2013-03-04 at 12.24.31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799226" y="3410950"/>
            <a:ext cx="1709737" cy="3716820"/>
          </a:xfrm>
          <a:prstGeom prst="rect">
            <a:avLst/>
          </a:prstGeom>
        </p:spPr>
      </p:pic>
      <p:pic>
        <p:nvPicPr>
          <p:cNvPr id="6" name="Picture 5" descr="Screen Shot 2013-03-04 at 12.24.48 P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642874" y="3410950"/>
            <a:ext cx="1970363" cy="3716820"/>
          </a:xfrm>
          <a:prstGeom prst="rect">
            <a:avLst/>
          </a:prstGeom>
        </p:spPr>
      </p:pic>
      <p:pic>
        <p:nvPicPr>
          <p:cNvPr id="7" name="Picture 6" descr="Screen Shot 2013-03-04 at 12.25.06 PM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625975" y="3410950"/>
            <a:ext cx="1720646" cy="371682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38704" y="609335"/>
            <a:ext cx="2476102" cy="245259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706113" y="339565"/>
            <a:ext cx="4584781" cy="3177944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638704" y="6271015"/>
            <a:ext cx="20948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From shape model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452893" y="154899"/>
            <a:ext cx="18243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From document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435717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Screen Shot 2013-03-04 at 1.31.25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623" y="2067979"/>
            <a:ext cx="3776918" cy="4319125"/>
          </a:xfrm>
          <a:prstGeom prst="rect">
            <a:avLst/>
          </a:prstGeom>
        </p:spPr>
      </p:pic>
      <p:pic>
        <p:nvPicPr>
          <p:cNvPr id="7" name="Picture 6" descr="Screen Shot 2013-03-04 at 1.32.01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6960" y="3043528"/>
            <a:ext cx="4353181" cy="4108391"/>
          </a:xfrm>
          <a:prstGeom prst="rect">
            <a:avLst/>
          </a:prstGeom>
        </p:spPr>
      </p:pic>
      <p:pic>
        <p:nvPicPr>
          <p:cNvPr id="5" name="Picture 4" descr="Screen Shot 2013-03-04 at 1.31.21 P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9737" y="0"/>
            <a:ext cx="3257744" cy="3428999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456336" y="754359"/>
            <a:ext cx="2821205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VRML Format:</a:t>
            </a:r>
          </a:p>
          <a:p>
            <a:endParaRPr lang="en-US" dirty="0"/>
          </a:p>
          <a:p>
            <a:r>
              <a:rPr lang="en-US" dirty="0" err="1" smtClean="0"/>
              <a:t>Pixelization</a:t>
            </a:r>
            <a:endParaRPr lang="en-US" dirty="0"/>
          </a:p>
          <a:p>
            <a:r>
              <a:rPr lang="en-US" dirty="0" smtClean="0"/>
              <a:t>Degradation of resolution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620266" y="6387104"/>
            <a:ext cx="34877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From </a:t>
            </a:r>
            <a:r>
              <a:rPr lang="en-US" dirty="0" err="1" smtClean="0"/>
              <a:t>planetocentric</a:t>
            </a:r>
            <a:r>
              <a:rPr lang="en-US" dirty="0"/>
              <a:t> </a:t>
            </a:r>
            <a:r>
              <a:rPr lang="en-US" dirty="0" smtClean="0"/>
              <a:t>coordinates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5178728" y="656175"/>
            <a:ext cx="147194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From VRML</a:t>
            </a:r>
          </a:p>
          <a:p>
            <a:r>
              <a:rPr lang="en-US" dirty="0" smtClean="0"/>
              <a:t>format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5090119" y="6382341"/>
            <a:ext cx="14453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FFFF"/>
                </a:solidFill>
              </a:rPr>
              <a:t>VRML View</a:t>
            </a:r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160235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>
                <a:solidFill>
                  <a:srgbClr val="2F5897"/>
                </a:solidFill>
              </a:rPr>
              <a:t>Review Summary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Several questions should be addressed in the dataset description or documentation:</a:t>
            </a:r>
          </a:p>
          <a:p>
            <a:pPr lvl="1"/>
            <a:r>
              <a:rPr lang="en-US" dirty="0" smtClean="0"/>
              <a:t>Why this </a:t>
            </a:r>
            <a:r>
              <a:rPr lang="en-US" dirty="0" err="1" smtClean="0"/>
              <a:t>deconvolution</a:t>
            </a:r>
            <a:r>
              <a:rPr lang="en-US" dirty="0" smtClean="0"/>
              <a:t> algorithm?</a:t>
            </a:r>
          </a:p>
          <a:p>
            <a:pPr lvl="1"/>
            <a:r>
              <a:rPr lang="en-US" dirty="0" smtClean="0"/>
              <a:t>What are the pros and cons?</a:t>
            </a:r>
          </a:p>
          <a:p>
            <a:pPr lvl="1"/>
            <a:r>
              <a:rPr lang="en-US" dirty="0" smtClean="0"/>
              <a:t>Is photometry generally preserved?</a:t>
            </a:r>
          </a:p>
          <a:p>
            <a:pPr lvl="1"/>
            <a:r>
              <a:rPr lang="en-US" dirty="0" smtClean="0"/>
              <a:t>How to judge what images are the best for various purposes?</a:t>
            </a:r>
          </a:p>
          <a:p>
            <a:pPr lvl="1"/>
            <a:r>
              <a:rPr lang="en-US" dirty="0" smtClean="0"/>
              <a:t>What should users be cautious about when using the </a:t>
            </a:r>
            <a:r>
              <a:rPr lang="en-US" dirty="0" err="1" smtClean="0"/>
              <a:t>deconvolved</a:t>
            </a:r>
            <a:r>
              <a:rPr lang="en-US" dirty="0" smtClean="0"/>
              <a:t> images</a:t>
            </a:r>
          </a:p>
          <a:p>
            <a:r>
              <a:rPr lang="en-US" dirty="0" smtClean="0"/>
              <a:t>Suggest including </a:t>
            </a:r>
            <a:r>
              <a:rPr lang="en-US" dirty="0" err="1" smtClean="0"/>
              <a:t>Lindler’s</a:t>
            </a:r>
            <a:r>
              <a:rPr lang="en-US" dirty="0" smtClean="0"/>
              <a:t> paper in the dataset, if not substantially expand the dataset description</a:t>
            </a:r>
          </a:p>
          <a:p>
            <a:r>
              <a:rPr lang="en-US" dirty="0" smtClean="0"/>
              <a:t>Some other documentation issues</a:t>
            </a:r>
          </a:p>
          <a:p>
            <a:pPr lvl="1"/>
            <a:r>
              <a:rPr lang="en-US" dirty="0" smtClean="0"/>
              <a:t>In </a:t>
            </a:r>
            <a:r>
              <a:rPr lang="en-US" dirty="0" err="1" smtClean="0"/>
              <a:t>deconv_image_parameters.tab</a:t>
            </a:r>
            <a:r>
              <a:rPr lang="en-US" dirty="0" smtClean="0"/>
              <a:t>: columns 27-30 are intended for sub-s/c and sub-solar coordinates, but all -88.88.  The values are easy to cause confusions.  Suggested either remove, or replace with meaningless values such as -999.</a:t>
            </a:r>
          </a:p>
          <a:p>
            <a:pPr lvl="1"/>
            <a:r>
              <a:rPr lang="en-US" dirty="0" smtClean="0"/>
              <a:t>Column 33, the meaning of “partial saturated pixel” is not clear</a:t>
            </a:r>
          </a:p>
          <a:p>
            <a:endParaRPr lang="en-US" dirty="0"/>
          </a:p>
          <a:p>
            <a:r>
              <a:rPr lang="en-US" dirty="0" err="1" smtClean="0"/>
              <a:t>aareadme.txt</a:t>
            </a:r>
            <a:r>
              <a:rPr lang="en-US" dirty="0"/>
              <a:t>:</a:t>
            </a:r>
          </a:p>
          <a:p>
            <a:pPr lvl="1"/>
            <a:r>
              <a:rPr lang="en-US" dirty="0"/>
              <a:t>Line 72: Duplicated section of /DATA/ directory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570059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Minor Suggestions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catalog/</a:t>
            </a:r>
            <a:r>
              <a:rPr lang="en-US" dirty="0" err="1"/>
              <a:t>catinfo.txt</a:t>
            </a:r>
            <a:r>
              <a:rPr lang="en-US" dirty="0"/>
              <a:t>:</a:t>
            </a:r>
          </a:p>
          <a:p>
            <a:pPr lvl="1"/>
            <a:r>
              <a:rPr lang="en-US" dirty="0" smtClean="0"/>
              <a:t>Line </a:t>
            </a:r>
            <a:r>
              <a:rPr lang="en-US" dirty="0"/>
              <a:t>36 and 69: PERSONNEL.CAT is not included in the directory, but mentioned in this file.  The description is wrong</a:t>
            </a:r>
          </a:p>
          <a:p>
            <a:pPr lvl="1"/>
            <a:r>
              <a:rPr lang="en-US" dirty="0" smtClean="0"/>
              <a:t>Line </a:t>
            </a:r>
            <a:r>
              <a:rPr lang="en-US" dirty="0"/>
              <a:t>36: REFERENCE.CAT is mentioned, but it should be </a:t>
            </a:r>
            <a:r>
              <a:rPr lang="en-US" dirty="0" err="1"/>
              <a:t>ref_epoxi.cat</a:t>
            </a:r>
            <a:r>
              <a:rPr lang="en-US" dirty="0"/>
              <a:t>.</a:t>
            </a:r>
          </a:p>
          <a:p>
            <a:r>
              <a:rPr lang="en-US" dirty="0"/>
              <a:t>catalog/</a:t>
            </a:r>
            <a:r>
              <a:rPr lang="en-US" dirty="0" err="1"/>
              <a:t>dataset.cat</a:t>
            </a:r>
            <a:r>
              <a:rPr lang="en-US" dirty="0"/>
              <a:t>:</a:t>
            </a:r>
          </a:p>
          <a:p>
            <a:pPr lvl="1"/>
            <a:r>
              <a:rPr lang="en-US" dirty="0" smtClean="0"/>
              <a:t>Line </a:t>
            </a:r>
            <a:r>
              <a:rPr lang="en-US" dirty="0"/>
              <a:t>43: Update reference Thomas et al., 2013</a:t>
            </a:r>
          </a:p>
          <a:p>
            <a:pPr lvl="1"/>
            <a:r>
              <a:rPr lang="en-US" dirty="0" smtClean="0"/>
              <a:t>Line </a:t>
            </a:r>
            <a:r>
              <a:rPr lang="en-US" dirty="0"/>
              <a:t>65: Any reasons why the center of figure is offset from the coordinate origin?</a:t>
            </a:r>
          </a:p>
          <a:p>
            <a:pPr lvl="1"/>
            <a:r>
              <a:rPr lang="en-US" dirty="0" smtClean="0"/>
              <a:t>Line </a:t>
            </a:r>
            <a:r>
              <a:rPr lang="en-US" dirty="0"/>
              <a:t>71: Reference to Belton et al., 2013 needs to be updated</a:t>
            </a:r>
          </a:p>
          <a:p>
            <a:pPr lvl="1"/>
            <a:r>
              <a:rPr lang="en-US" dirty="0" smtClean="0"/>
              <a:t>Define </a:t>
            </a:r>
            <a:r>
              <a:rPr lang="en-US" dirty="0"/>
              <a:t>A/B/C</a:t>
            </a:r>
          </a:p>
          <a:p>
            <a:r>
              <a:rPr lang="en-US" dirty="0" smtClean="0"/>
              <a:t>Check </a:t>
            </a:r>
            <a:r>
              <a:rPr lang="en-US" dirty="0"/>
              <a:t>numbers:</a:t>
            </a:r>
          </a:p>
          <a:p>
            <a:pPr lvl="1"/>
            <a:r>
              <a:rPr lang="en-US" dirty="0" smtClean="0"/>
              <a:t>Area</a:t>
            </a:r>
            <a:r>
              <a:rPr lang="en-US" dirty="0"/>
              <a:t>: 5.24 </a:t>
            </a:r>
            <a:r>
              <a:rPr lang="en-US" dirty="0" err="1"/>
              <a:t>vs</a:t>
            </a:r>
            <a:r>
              <a:rPr lang="en-US" dirty="0"/>
              <a:t> 5.24</a:t>
            </a:r>
          </a:p>
          <a:p>
            <a:pPr lvl="1"/>
            <a:r>
              <a:rPr lang="en-US" dirty="0" smtClean="0"/>
              <a:t>Volume</a:t>
            </a:r>
            <a:r>
              <a:rPr lang="en-US" dirty="0"/>
              <a:t>: 0.809 </a:t>
            </a:r>
            <a:r>
              <a:rPr lang="en-US" dirty="0" err="1"/>
              <a:t>vs</a:t>
            </a:r>
            <a:r>
              <a:rPr lang="en-US" dirty="0"/>
              <a:t> 0.810</a:t>
            </a:r>
          </a:p>
          <a:p>
            <a:pPr lvl="1"/>
            <a:r>
              <a:rPr lang="en-US" dirty="0" smtClean="0"/>
              <a:t>Mean </a:t>
            </a:r>
            <a:r>
              <a:rPr lang="en-US" dirty="0"/>
              <a:t>radius: 0.58 </a:t>
            </a:r>
            <a:r>
              <a:rPr lang="en-US" dirty="0" err="1"/>
              <a:t>vs</a:t>
            </a:r>
            <a:r>
              <a:rPr lang="en-US" dirty="0"/>
              <a:t> 0.62</a:t>
            </a:r>
          </a:p>
          <a:p>
            <a:pPr lvl="1"/>
            <a:r>
              <a:rPr lang="en-US" dirty="0" smtClean="0"/>
              <a:t>Diameter </a:t>
            </a:r>
            <a:r>
              <a:rPr lang="en-US" dirty="0"/>
              <a:t>range: ...  Radius range 0.31 - 1.26</a:t>
            </a:r>
          </a:p>
          <a:p>
            <a:r>
              <a:rPr lang="en-US" dirty="0"/>
              <a:t>document/hartley2_shape_description.asc:</a:t>
            </a:r>
          </a:p>
          <a:p>
            <a:pPr lvl="1"/>
            <a:r>
              <a:rPr lang="en-US" dirty="0"/>
              <a:t>Line 72: Make the file name consistent</a:t>
            </a:r>
          </a:p>
        </p:txBody>
      </p:sp>
    </p:spTree>
    <p:extLst>
      <p:ext uri="{BB962C8B-B14F-4D97-AF65-F5344CB8AC3E}">
        <p14:creationId xmlns:p14="http://schemas.microsoft.com/office/powerpoint/2010/main" val="359375867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Review Recommendation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Can be certified</a:t>
            </a:r>
          </a:p>
          <a:p>
            <a:pPr lvl="1"/>
            <a:r>
              <a:rPr lang="en-US" dirty="0" smtClean="0"/>
              <a:t>The shape model data file in </a:t>
            </a:r>
            <a:r>
              <a:rPr lang="en-US" dirty="0" err="1" smtClean="0"/>
              <a:t>planetocentric</a:t>
            </a:r>
            <a:r>
              <a:rPr lang="en-US" dirty="0" smtClean="0"/>
              <a:t> coordinates is good to use</a:t>
            </a:r>
          </a:p>
          <a:p>
            <a:pPr lvl="1"/>
            <a:r>
              <a:rPr lang="en-US" dirty="0" smtClean="0"/>
              <a:t>Documentation contains sufficient information for scientific use under support from producer</a:t>
            </a:r>
          </a:p>
          <a:p>
            <a:pPr lvl="1"/>
            <a:r>
              <a:rPr lang="en-US" dirty="0" smtClean="0"/>
              <a:t>Include a note in the certification that the VRML format needs some more tweak</a:t>
            </a:r>
          </a:p>
          <a:p>
            <a:r>
              <a:rPr lang="en-US" dirty="0" smtClean="0"/>
              <a:t>Revision has to be taken</a:t>
            </a:r>
          </a:p>
          <a:p>
            <a:pPr lvl="1"/>
            <a:r>
              <a:rPr lang="en-US" dirty="0" smtClean="0"/>
              <a:t>The discrepancy between </a:t>
            </a:r>
            <a:r>
              <a:rPr lang="en-US" dirty="0" err="1" smtClean="0"/>
              <a:t>planetocentric</a:t>
            </a:r>
            <a:r>
              <a:rPr lang="en-US" dirty="0" smtClean="0"/>
              <a:t> version and VRML version has to be resolved</a:t>
            </a:r>
          </a:p>
          <a:p>
            <a:pPr lvl="1"/>
            <a:r>
              <a:rPr lang="en-US" dirty="0" smtClean="0"/>
              <a:t>The documentation of flags has to be updated</a:t>
            </a:r>
          </a:p>
          <a:p>
            <a:pPr lvl="1"/>
            <a:r>
              <a:rPr lang="en-US" dirty="0" smtClean="0"/>
              <a:t>Documents needs to be improved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382856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Lutetia</a:t>
            </a:r>
            <a:r>
              <a:rPr lang="en-US" dirty="0" smtClean="0"/>
              <a:t> Shape Model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/>
              <a:t>catalog/</a:t>
            </a:r>
            <a:r>
              <a:rPr lang="en-US" dirty="0" err="1"/>
              <a:t>catinfo.txt</a:t>
            </a:r>
            <a:endParaRPr lang="en-US" dirty="0"/>
          </a:p>
          <a:p>
            <a:pPr lvl="1"/>
            <a:r>
              <a:rPr lang="en-US" dirty="0" smtClean="0"/>
              <a:t>Line </a:t>
            </a:r>
            <a:r>
              <a:rPr lang="en-US" dirty="0"/>
              <a:t>37, check consistency of file names: REFERENCE.CAT as in this file and </a:t>
            </a:r>
            <a:r>
              <a:rPr lang="en-US" dirty="0" err="1"/>
              <a:t>references.cat</a:t>
            </a:r>
            <a:r>
              <a:rPr lang="en-US" dirty="0"/>
              <a:t> (extra s) as in the directory</a:t>
            </a:r>
          </a:p>
          <a:p>
            <a:pPr lvl="1"/>
            <a:r>
              <a:rPr lang="en-US" dirty="0" smtClean="0"/>
              <a:t>Line </a:t>
            </a:r>
            <a:r>
              <a:rPr lang="en-US" dirty="0"/>
              <a:t>38: No </a:t>
            </a:r>
            <a:r>
              <a:rPr lang="en-US" dirty="0" err="1"/>
              <a:t>personnel.cat</a:t>
            </a:r>
            <a:r>
              <a:rPr lang="en-US" dirty="0"/>
              <a:t> file found in the directory</a:t>
            </a:r>
          </a:p>
          <a:p>
            <a:r>
              <a:rPr lang="en-US" dirty="0"/>
              <a:t>catalog/</a:t>
            </a:r>
            <a:r>
              <a:rPr lang="en-US" dirty="0" err="1"/>
              <a:t>dataset.cat</a:t>
            </a:r>
            <a:r>
              <a:rPr lang="en-US" dirty="0"/>
              <a:t>:</a:t>
            </a:r>
          </a:p>
          <a:p>
            <a:pPr lvl="1"/>
            <a:r>
              <a:rPr lang="en-US" dirty="0" smtClean="0"/>
              <a:t>The </a:t>
            </a:r>
            <a:r>
              <a:rPr lang="en-US" dirty="0"/>
              <a:t>dimensions are obviously wrong.  My calculation has A=111.3, B=121.1, C=84.8</a:t>
            </a:r>
          </a:p>
          <a:p>
            <a:pPr lvl="1"/>
            <a:r>
              <a:rPr lang="en-US" dirty="0" smtClean="0"/>
              <a:t>Discrepancy </a:t>
            </a:r>
            <a:r>
              <a:rPr lang="en-US" dirty="0"/>
              <a:t>in area: 33331 in </a:t>
            </a:r>
            <a:r>
              <a:rPr lang="en-US" dirty="0" err="1"/>
              <a:t>dataset.cat</a:t>
            </a:r>
            <a:r>
              <a:rPr lang="en-US" dirty="0"/>
              <a:t>, and 33318 by myself</a:t>
            </a:r>
          </a:p>
          <a:p>
            <a:r>
              <a:rPr lang="en-US" dirty="0"/>
              <a:t>Documents</a:t>
            </a:r>
          </a:p>
          <a:p>
            <a:pPr lvl="1"/>
            <a:r>
              <a:rPr lang="en-US" dirty="0"/>
              <a:t>Recommend expanding the documents to include 1) views from s/c at various times during the flyby and 2) standard view point with </a:t>
            </a:r>
            <a:r>
              <a:rPr lang="en-US" dirty="0" err="1"/>
              <a:t>lat-lon</a:t>
            </a:r>
            <a:r>
              <a:rPr lang="en-US" dirty="0"/>
              <a:t> grid overlain</a:t>
            </a:r>
          </a:p>
          <a:p>
            <a:r>
              <a:rPr lang="en-US" dirty="0" smtClean="0"/>
              <a:t>Data</a:t>
            </a:r>
            <a:r>
              <a:rPr lang="en-US" dirty="0"/>
              <a:t>:</a:t>
            </a:r>
          </a:p>
          <a:p>
            <a:pPr lvl="1"/>
            <a:r>
              <a:rPr lang="en-US" dirty="0" smtClean="0"/>
              <a:t>An </a:t>
            </a:r>
            <a:r>
              <a:rPr lang="en-US" dirty="0"/>
              <a:t>obvious seam as Tony noticed.  Need documentation on it.</a:t>
            </a:r>
          </a:p>
          <a:p>
            <a:pPr lvl="1"/>
            <a:r>
              <a:rPr lang="en-US" dirty="0" smtClean="0"/>
              <a:t>Related </a:t>
            </a:r>
            <a:r>
              <a:rPr lang="en-US" dirty="0"/>
              <a:t>to the seam and "two methods used" mentioned in the dataset, it will be </a:t>
            </a:r>
            <a:r>
              <a:rPr lang="en-US" dirty="0" err="1"/>
              <a:t>userful</a:t>
            </a:r>
            <a:r>
              <a:rPr lang="en-US" dirty="0"/>
              <a:t> to document what method was used for what areas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280559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3-03-04 at 4.34.36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49680"/>
            <a:ext cx="5990256" cy="6108320"/>
          </a:xfrm>
          <a:prstGeom prst="rect">
            <a:avLst/>
          </a:prstGeom>
        </p:spPr>
      </p:pic>
      <p:pic>
        <p:nvPicPr>
          <p:cNvPr id="3" name="Picture 2" descr="Screen Shot 2013-03-04 at 4.35.28 P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2798" y="0"/>
            <a:ext cx="4191202" cy="4273808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2707514" y="3504678"/>
            <a:ext cx="502120" cy="502075"/>
          </a:xfrm>
          <a:prstGeom prst="rect">
            <a:avLst/>
          </a:prstGeom>
          <a:noFill/>
          <a:ln>
            <a:solidFill>
              <a:srgbClr val="FF66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" name="Straight Arrow Connector 5"/>
          <p:cNvCxnSpPr/>
          <p:nvPr/>
        </p:nvCxnSpPr>
        <p:spPr>
          <a:xfrm>
            <a:off x="1201150" y="1757071"/>
            <a:ext cx="531656" cy="73361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>
            <a:off x="1201150" y="1757071"/>
            <a:ext cx="137837" cy="196419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639955" y="1422355"/>
            <a:ext cx="7360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Seam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7226591" y="3362093"/>
            <a:ext cx="8807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Holes?</a:t>
            </a:r>
            <a:endParaRPr lang="en-US" dirty="0"/>
          </a:p>
        </p:txBody>
      </p:sp>
      <p:cxnSp>
        <p:nvCxnSpPr>
          <p:cNvPr id="14" name="Straight Arrow Connector 13"/>
          <p:cNvCxnSpPr/>
          <p:nvPr/>
        </p:nvCxnSpPr>
        <p:spPr>
          <a:xfrm flipH="1" flipV="1">
            <a:off x="6665398" y="2687578"/>
            <a:ext cx="767948" cy="67451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 flipV="1">
            <a:off x="7433346" y="2392240"/>
            <a:ext cx="152400" cy="969853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6123895" y="5828007"/>
            <a:ext cx="24227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Peculiarity in the data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380636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Steins Shape Model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catalog/</a:t>
            </a:r>
            <a:r>
              <a:rPr lang="en-US" dirty="0" err="1"/>
              <a:t>catinfo.txt</a:t>
            </a:r>
            <a:r>
              <a:rPr lang="en-US" dirty="0"/>
              <a:t>:</a:t>
            </a:r>
          </a:p>
          <a:p>
            <a:pPr lvl="1"/>
            <a:r>
              <a:rPr lang="en-US" dirty="0" smtClean="0"/>
              <a:t>Line </a:t>
            </a:r>
            <a:r>
              <a:rPr lang="en-US" dirty="0"/>
              <a:t>37: Check consistency of file name: REFERENCE.CAT </a:t>
            </a:r>
            <a:r>
              <a:rPr lang="en-US" dirty="0" err="1"/>
              <a:t>vs</a:t>
            </a:r>
            <a:r>
              <a:rPr lang="en-US" dirty="0"/>
              <a:t> </a:t>
            </a:r>
            <a:r>
              <a:rPr lang="en-US" dirty="0" err="1"/>
              <a:t>references.cat</a:t>
            </a:r>
            <a:r>
              <a:rPr lang="en-US" dirty="0"/>
              <a:t> (extra s)</a:t>
            </a:r>
          </a:p>
          <a:p>
            <a:pPr lvl="1"/>
            <a:r>
              <a:rPr lang="en-US" dirty="0" smtClean="0"/>
              <a:t>Line </a:t>
            </a:r>
            <a:r>
              <a:rPr lang="en-US" dirty="0"/>
              <a:t>38: No </a:t>
            </a:r>
            <a:r>
              <a:rPr lang="en-US" dirty="0" err="1"/>
              <a:t>personnel.cat</a:t>
            </a:r>
            <a:r>
              <a:rPr lang="en-US" dirty="0"/>
              <a:t> file fund in the directory</a:t>
            </a:r>
          </a:p>
          <a:p>
            <a:r>
              <a:rPr lang="en-US" dirty="0" smtClean="0"/>
              <a:t>Numbers in catalog</a:t>
            </a:r>
            <a:r>
              <a:rPr lang="en-US" dirty="0"/>
              <a:t>/</a:t>
            </a:r>
            <a:r>
              <a:rPr lang="en-US" dirty="0" err="1"/>
              <a:t>dataset.cat</a:t>
            </a:r>
            <a:r>
              <a:rPr lang="en-US" dirty="0"/>
              <a:t>:</a:t>
            </a:r>
          </a:p>
          <a:p>
            <a:pPr lvl="1"/>
            <a:r>
              <a:rPr lang="en-US" dirty="0" smtClean="0"/>
              <a:t>Area </a:t>
            </a:r>
            <a:r>
              <a:rPr lang="en-US" dirty="0"/>
              <a:t>92 </a:t>
            </a:r>
            <a:r>
              <a:rPr lang="en-US" dirty="0" err="1"/>
              <a:t>vs</a:t>
            </a:r>
            <a:r>
              <a:rPr lang="en-US" dirty="0"/>
              <a:t> 92.5</a:t>
            </a:r>
          </a:p>
          <a:p>
            <a:pPr lvl="1"/>
            <a:r>
              <a:rPr lang="en-US" dirty="0" smtClean="0"/>
              <a:t>Mean </a:t>
            </a:r>
            <a:r>
              <a:rPr lang="en-US" dirty="0"/>
              <a:t>rad 2.70 </a:t>
            </a:r>
            <a:r>
              <a:rPr lang="en-US" dirty="0" err="1"/>
              <a:t>vs</a:t>
            </a:r>
            <a:r>
              <a:rPr lang="en-US" dirty="0"/>
              <a:t> 2.59</a:t>
            </a:r>
          </a:p>
          <a:p>
            <a:pPr lvl="1"/>
            <a:r>
              <a:rPr lang="en-US" dirty="0" smtClean="0"/>
              <a:t>Dimensions</a:t>
            </a:r>
            <a:r>
              <a:rPr lang="en-US" dirty="0"/>
              <a:t>: 6.83x5.70x4.42 </a:t>
            </a:r>
            <a:r>
              <a:rPr lang="en-US" dirty="0" err="1"/>
              <a:t>vs</a:t>
            </a:r>
            <a:r>
              <a:rPr lang="en-US" dirty="0"/>
              <a:t> 6.81x5.62x4.20</a:t>
            </a:r>
          </a:p>
          <a:p>
            <a:pPr lvl="1"/>
            <a:r>
              <a:rPr lang="en-US" dirty="0" smtClean="0"/>
              <a:t>Need </a:t>
            </a:r>
            <a:r>
              <a:rPr lang="en-US" dirty="0"/>
              <a:t>a reference for rotational period</a:t>
            </a:r>
          </a:p>
          <a:p>
            <a:r>
              <a:rPr lang="en-US" dirty="0" smtClean="0"/>
              <a:t>Documents</a:t>
            </a:r>
          </a:p>
          <a:p>
            <a:pPr lvl="1"/>
            <a:r>
              <a:rPr lang="en-US" dirty="0" smtClean="0"/>
              <a:t>Recommend expanding the documents to include 1) views from s/c at various times during the flyby and 2) standard view point with </a:t>
            </a:r>
            <a:r>
              <a:rPr lang="en-US" dirty="0" err="1" smtClean="0"/>
              <a:t>lat-lon</a:t>
            </a:r>
            <a:r>
              <a:rPr lang="en-US" dirty="0" smtClean="0"/>
              <a:t> grid overlain</a:t>
            </a:r>
            <a:endParaRPr lang="en-US" dirty="0"/>
          </a:p>
          <a:p>
            <a:r>
              <a:rPr lang="en-US" dirty="0"/>
              <a:t>Data:</a:t>
            </a:r>
          </a:p>
          <a:p>
            <a:pPr lvl="1"/>
            <a:r>
              <a:rPr lang="en-US" dirty="0" smtClean="0"/>
              <a:t>An </a:t>
            </a:r>
            <a:r>
              <a:rPr lang="en-US" dirty="0"/>
              <a:t>obvious seam as Tony noticed.  Need documentation on it.</a:t>
            </a:r>
          </a:p>
          <a:p>
            <a:pPr lvl="1"/>
            <a:r>
              <a:rPr lang="en-US" dirty="0" smtClean="0"/>
              <a:t>Related </a:t>
            </a:r>
            <a:r>
              <a:rPr lang="en-US" dirty="0"/>
              <a:t>to the seam and "two methods used" mentioned in the dataset, it will be </a:t>
            </a:r>
            <a:r>
              <a:rPr lang="en-US" dirty="0" err="1"/>
              <a:t>userful</a:t>
            </a:r>
            <a:r>
              <a:rPr lang="en-US" dirty="0"/>
              <a:t> to document what method was used for what areas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97939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3-03-04 at 6.09.10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4612" y="1811409"/>
            <a:ext cx="4308845" cy="4449763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815810" y="1479073"/>
            <a:ext cx="29058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Seams between two halves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694578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creen Shot 2013-03-04 at 3.54.50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6667" y="619638"/>
            <a:ext cx="2960672" cy="3110896"/>
          </a:xfrm>
          <a:prstGeom prst="rect">
            <a:avLst/>
          </a:prstGeom>
        </p:spPr>
      </p:pic>
      <p:pic>
        <p:nvPicPr>
          <p:cNvPr id="5" name="Picture 4" descr="Screen Shot 2013-03-04 at 3.55.00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37339" y="619638"/>
            <a:ext cx="2942233" cy="3110896"/>
          </a:xfrm>
          <a:prstGeom prst="rect">
            <a:avLst/>
          </a:prstGeom>
        </p:spPr>
      </p:pic>
      <p:pic>
        <p:nvPicPr>
          <p:cNvPr id="6" name="Picture 5" descr="Screen Shot 2013-03-04 at 3.55.07 P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8281" y="3733420"/>
            <a:ext cx="3105719" cy="3124580"/>
          </a:xfrm>
          <a:prstGeom prst="rect">
            <a:avLst/>
          </a:prstGeom>
        </p:spPr>
      </p:pic>
      <p:pic>
        <p:nvPicPr>
          <p:cNvPr id="7" name="Picture 6" descr="Screen Shot 2013-03-04 at 3.55.15 PM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5889" y="3730534"/>
            <a:ext cx="2932392" cy="3127466"/>
          </a:xfrm>
          <a:prstGeom prst="rect">
            <a:avLst/>
          </a:prstGeom>
        </p:spPr>
      </p:pic>
      <p:pic>
        <p:nvPicPr>
          <p:cNvPr id="8" name="Picture 7" descr="Screen Shot 2013-03-04 at 3.55.22 PM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024" y="3697881"/>
            <a:ext cx="2799865" cy="3160119"/>
          </a:xfrm>
          <a:prstGeom prst="rect">
            <a:avLst/>
          </a:prstGeom>
        </p:spPr>
      </p:pic>
      <p:pic>
        <p:nvPicPr>
          <p:cNvPr id="9" name="Picture 8" descr="Screen Shot 2013-03-04 at 3.57.35 PM.pn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9638"/>
            <a:ext cx="2776667" cy="3110896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2833409" y="102472"/>
            <a:ext cx="28154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hv10110413_5004008_001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324803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Screen Shot 2013-03-04 at 4.07.09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43761"/>
            <a:ext cx="2786321" cy="2845376"/>
          </a:xfrm>
          <a:prstGeom prst="rect">
            <a:avLst/>
          </a:prstGeom>
        </p:spPr>
      </p:pic>
      <p:pic>
        <p:nvPicPr>
          <p:cNvPr id="6" name="Picture 5" descr="Screen Shot 2013-03-04 at 4.07.15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5174" y="943761"/>
            <a:ext cx="2786321" cy="2845376"/>
          </a:xfrm>
          <a:prstGeom prst="rect">
            <a:avLst/>
          </a:prstGeom>
        </p:spPr>
      </p:pic>
      <p:pic>
        <p:nvPicPr>
          <p:cNvPr id="7" name="Picture 6" descr="Screen Shot 2013-03-04 at 4.07.19 P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11495" y="943761"/>
            <a:ext cx="2786321" cy="2845376"/>
          </a:xfrm>
          <a:prstGeom prst="rect">
            <a:avLst/>
          </a:prstGeom>
        </p:spPr>
      </p:pic>
      <p:pic>
        <p:nvPicPr>
          <p:cNvPr id="8" name="Picture 7" descr="Screen Shot 2013-03-04 at 4.07.24 PM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037" y="3907273"/>
            <a:ext cx="2786321" cy="2845376"/>
          </a:xfrm>
          <a:prstGeom prst="rect">
            <a:avLst/>
          </a:prstGeom>
        </p:spPr>
      </p:pic>
      <p:pic>
        <p:nvPicPr>
          <p:cNvPr id="9" name="Picture 8" descr="Screen Shot 2013-03-04 at 4.07.28 PM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1358" y="3907273"/>
            <a:ext cx="2786321" cy="2845376"/>
          </a:xfrm>
          <a:prstGeom prst="rect">
            <a:avLst/>
          </a:prstGeom>
        </p:spPr>
      </p:pic>
      <p:pic>
        <p:nvPicPr>
          <p:cNvPr id="10" name="Picture 9" descr="Screen Shot 2013-03-04 at 4.07.33 PM.pn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7679" y="3907273"/>
            <a:ext cx="2786321" cy="2845376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1159676" y="397810"/>
            <a:ext cx="27577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hv10110413_5004024_001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03671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>
                <a:solidFill>
                  <a:srgbClr val="2F5897"/>
                </a:solidFill>
              </a:rPr>
              <a:t>Review Recommendation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Certified, but revisions are required to resolve the minor liens</a:t>
            </a:r>
          </a:p>
          <a:p>
            <a:r>
              <a:rPr lang="en-US" dirty="0" smtClean="0"/>
              <a:t>No need to review the revision again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202787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Tempel 1 Shape Model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Shape model of Tempel 1 as derived from DI data and </a:t>
            </a:r>
            <a:r>
              <a:rPr lang="en-US" dirty="0" err="1" smtClean="0"/>
              <a:t>NExT</a:t>
            </a:r>
            <a:r>
              <a:rPr lang="en-US" dirty="0" smtClean="0"/>
              <a:t> data</a:t>
            </a:r>
          </a:p>
          <a:p>
            <a:endParaRPr lang="en-US" dirty="0" smtClean="0"/>
          </a:p>
          <a:p>
            <a:r>
              <a:rPr lang="en-US" dirty="0" smtClean="0"/>
              <a:t>Overall the documentation is fine, with some minor suggestions to improve</a:t>
            </a:r>
          </a:p>
          <a:p>
            <a:pPr lvl="1"/>
            <a:r>
              <a:rPr lang="en-US" dirty="0" smtClean="0"/>
              <a:t>All references in the </a:t>
            </a:r>
            <a:r>
              <a:rPr lang="en-US" dirty="0" err="1" smtClean="0"/>
              <a:t>NExT</a:t>
            </a:r>
            <a:r>
              <a:rPr lang="en-US" dirty="0" smtClean="0"/>
              <a:t>/EPOXI special issue needs to be updated</a:t>
            </a:r>
          </a:p>
          <a:p>
            <a:pPr lvl="1"/>
            <a:r>
              <a:rPr lang="en-US" dirty="0" smtClean="0"/>
              <a:t>The consistency of numbers in documents needs to be checked</a:t>
            </a:r>
          </a:p>
          <a:p>
            <a:endParaRPr lang="en-US" dirty="0"/>
          </a:p>
          <a:p>
            <a:r>
              <a:rPr lang="en-US" dirty="0" smtClean="0"/>
              <a:t>Some peculiarity in the shape model needs to be either resolved of documented</a:t>
            </a:r>
          </a:p>
          <a:p>
            <a:pPr lvl="1"/>
            <a:r>
              <a:rPr lang="en-US" dirty="0" err="1" smtClean="0"/>
              <a:t>Pixelization</a:t>
            </a:r>
            <a:r>
              <a:rPr lang="en-US" dirty="0" smtClean="0"/>
              <a:t> in the VRML format</a:t>
            </a:r>
          </a:p>
          <a:p>
            <a:pPr lvl="1"/>
            <a:r>
              <a:rPr lang="en-US" dirty="0" smtClean="0"/>
              <a:t>Flags appear to be suspicious in some places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092172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Tempel 1 Shape Model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catalog/</a:t>
            </a:r>
            <a:r>
              <a:rPr lang="en-US" dirty="0" err="1"/>
              <a:t>dataset.cat</a:t>
            </a:r>
            <a:r>
              <a:rPr lang="en-US" dirty="0"/>
              <a:t>:</a:t>
            </a:r>
          </a:p>
          <a:p>
            <a:pPr lvl="1"/>
            <a:r>
              <a:rPr lang="en-US" dirty="0"/>
              <a:t>Line 83: Center of figure not coincident with the origin...to be corrected in future version?</a:t>
            </a:r>
          </a:p>
          <a:p>
            <a:pPr lvl="1"/>
            <a:r>
              <a:rPr lang="en-US" dirty="0"/>
              <a:t>Needs to define A/B/C</a:t>
            </a:r>
          </a:p>
          <a:p>
            <a:r>
              <a:rPr lang="en-US" dirty="0" smtClean="0"/>
              <a:t>Check numbers in </a:t>
            </a:r>
            <a:r>
              <a:rPr lang="en-US" dirty="0" err="1" smtClean="0"/>
              <a:t>dataset.cat</a:t>
            </a:r>
            <a:endParaRPr lang="en-US" dirty="0" smtClean="0"/>
          </a:p>
          <a:p>
            <a:pPr lvl="1"/>
            <a:r>
              <a:rPr lang="ro-RO" dirty="0" smtClean="0"/>
              <a:t>Area </a:t>
            </a:r>
            <a:r>
              <a:rPr lang="ro-RO" dirty="0"/>
              <a:t>108 vs 108.5</a:t>
            </a:r>
          </a:p>
          <a:p>
            <a:pPr lvl="1"/>
            <a:r>
              <a:rPr lang="ro-RO" dirty="0" smtClean="0"/>
              <a:t>Volume</a:t>
            </a:r>
            <a:r>
              <a:rPr lang="ro-RO" dirty="0"/>
              <a:t>: 95.2 vs 95.2</a:t>
            </a:r>
          </a:p>
          <a:p>
            <a:pPr lvl="1"/>
            <a:r>
              <a:rPr lang="ro-RO" dirty="0" smtClean="0"/>
              <a:t>Mean Radius: </a:t>
            </a:r>
            <a:r>
              <a:rPr lang="ro-RO" dirty="0"/>
              <a:t>2.83 vs 2.68</a:t>
            </a:r>
          </a:p>
          <a:p>
            <a:pPr lvl="1"/>
            <a:r>
              <a:rPr lang="ro-RO" dirty="0" smtClean="0"/>
              <a:t>Radius </a:t>
            </a:r>
            <a:r>
              <a:rPr lang="ro-RO" dirty="0"/>
              <a:t>range: 2.10-</a:t>
            </a:r>
            <a:r>
              <a:rPr lang="ro-RO" dirty="0" smtClean="0"/>
              <a:t>3.97 vs 2.10-3.97</a:t>
            </a:r>
          </a:p>
          <a:p>
            <a:pPr lvl="1"/>
            <a:r>
              <a:rPr lang="ro-RO" dirty="0" smtClean="0"/>
              <a:t>Line 141: Not diameter range but radius range</a:t>
            </a:r>
          </a:p>
          <a:p>
            <a:pPr lvl="1"/>
            <a:r>
              <a:rPr lang="ro-RO" dirty="0" smtClean="0"/>
              <a:t>Generaly good agreements between the listed values in the file (first) and my calculation (second)</a:t>
            </a:r>
          </a:p>
          <a:p>
            <a:pPr lvl="1"/>
            <a:r>
              <a:rPr lang="ro-RO" dirty="0" smtClean="0"/>
              <a:t>But some discrepancies exist, especially for mean radius</a:t>
            </a:r>
          </a:p>
          <a:p>
            <a:pPr lvl="1"/>
            <a:endParaRPr lang="ro-RO" dirty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520568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creen Shot 2013-03-04 at 11.14.45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6444" y="3877810"/>
            <a:ext cx="2801607" cy="2911278"/>
          </a:xfrm>
          <a:prstGeom prst="rect">
            <a:avLst/>
          </a:prstGeom>
        </p:spPr>
      </p:pic>
      <p:pic>
        <p:nvPicPr>
          <p:cNvPr id="5" name="Picture 4" descr="Screen Shot 2013-03-04 at 11.15.04 A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6642" y="3773943"/>
            <a:ext cx="2864388" cy="3015145"/>
          </a:xfrm>
          <a:prstGeom prst="rect">
            <a:avLst/>
          </a:prstGeom>
        </p:spPr>
      </p:pic>
      <p:pic>
        <p:nvPicPr>
          <p:cNvPr id="6" name="Picture 5" descr="Screen Shot 2013-03-04 at 11.19.49 A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7483" y="779432"/>
            <a:ext cx="6543547" cy="3098378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758102" y="127980"/>
            <a:ext cx="32702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Visualization of shape model:</a:t>
            </a:r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3141459" y="886015"/>
            <a:ext cx="18243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From document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141459" y="6419756"/>
            <a:ext cx="20948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From shape model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146746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Screen Shot 2013-03-04 at 11.16.25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545293"/>
            <a:ext cx="2316900" cy="1815949"/>
          </a:xfrm>
          <a:prstGeom prst="rect">
            <a:avLst/>
          </a:prstGeom>
        </p:spPr>
      </p:pic>
      <p:pic>
        <p:nvPicPr>
          <p:cNvPr id="7" name="Picture 6" descr="Screen Shot 2013-03-04 at 11.16.05 A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0051" y="4334775"/>
            <a:ext cx="2229652" cy="2114467"/>
          </a:xfrm>
          <a:prstGeom prst="rect">
            <a:avLst/>
          </a:prstGeom>
        </p:spPr>
      </p:pic>
      <p:pic>
        <p:nvPicPr>
          <p:cNvPr id="8" name="Picture 7" descr="Screen Shot 2013-03-04 at 11.16.36 A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99703" y="4545294"/>
            <a:ext cx="2371064" cy="1835295"/>
          </a:xfrm>
          <a:prstGeom prst="rect">
            <a:avLst/>
          </a:prstGeom>
        </p:spPr>
      </p:pic>
      <p:pic>
        <p:nvPicPr>
          <p:cNvPr id="9" name="Picture 8" descr="Screen Shot 2013-03-04 at 11.17.32 AM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7402" y="4545294"/>
            <a:ext cx="2186621" cy="1910245"/>
          </a:xfrm>
          <a:prstGeom prst="rect">
            <a:avLst/>
          </a:prstGeom>
        </p:spPr>
      </p:pic>
      <p:pic>
        <p:nvPicPr>
          <p:cNvPr id="10" name="Picture 9" descr="Screen Shot 2013-03-04 at 11.19.54 AM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73170"/>
            <a:ext cx="9144000" cy="2462901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758102" y="312646"/>
            <a:ext cx="32702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Visualization of shape model:</a:t>
            </a:r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3487509" y="1261778"/>
            <a:ext cx="18243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FFFF"/>
                </a:solidFill>
              </a:rPr>
              <a:t>From document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352256" y="6195923"/>
            <a:ext cx="20948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From shape model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078038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xecutive">
  <a:themeElements>
    <a:clrScheme name="Executive">
      <a:dk1>
        <a:sysClr val="windowText" lastClr="000000"/>
      </a:dk1>
      <a:lt1>
        <a:sysClr val="window" lastClr="FFFFFF"/>
      </a:lt1>
      <a:dk2>
        <a:srgbClr val="2F5897"/>
      </a:dk2>
      <a:lt2>
        <a:srgbClr val="E4E9EF"/>
      </a:lt2>
      <a:accent1>
        <a:srgbClr val="6076B4"/>
      </a:accent1>
      <a:accent2>
        <a:srgbClr val="9C52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3399FF"/>
      </a:hlink>
      <a:folHlink>
        <a:srgbClr val="B2B2B2"/>
      </a:folHlink>
    </a:clrScheme>
    <a:fontScheme name="Executive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微软雅黑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Executiv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50000">
              <a:schemeClr val="phClr">
                <a:tint val="80000"/>
                <a:satMod val="250000"/>
              </a:schemeClr>
            </a:gs>
            <a:gs pos="76000">
              <a:schemeClr val="phClr">
                <a:tint val="90000"/>
                <a:shade val="90000"/>
                <a:satMod val="200000"/>
              </a:schemeClr>
            </a:gs>
            <a:gs pos="92000">
              <a:schemeClr val="phClr">
                <a:tint val="90000"/>
                <a:shade val="70000"/>
                <a:satMod val="250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Executive.thmx</Template>
  <TotalTime>608</TotalTime>
  <Words>1499</Words>
  <Application>Microsoft Macintosh PowerPoint</Application>
  <PresentationFormat>On-screen Show (4:3)</PresentationFormat>
  <Paragraphs>179</Paragraphs>
  <Slides>25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6" baseType="lpstr">
      <vt:lpstr>Executive</vt:lpstr>
      <vt:lpstr>EPOXI HRIV Hartley 2 Deconvolved Images</vt:lpstr>
      <vt:lpstr>Review Summary</vt:lpstr>
      <vt:lpstr>PowerPoint Presentation</vt:lpstr>
      <vt:lpstr>PowerPoint Presentation</vt:lpstr>
      <vt:lpstr>Review Recommendation</vt:lpstr>
      <vt:lpstr>Tempel 1 Shape Model</vt:lpstr>
      <vt:lpstr>Tempel 1 Shape Model</vt:lpstr>
      <vt:lpstr>PowerPoint Presentation</vt:lpstr>
      <vt:lpstr>PowerPoint Presentation</vt:lpstr>
      <vt:lpstr>PowerPoint Presentation</vt:lpstr>
      <vt:lpstr>PowerPoint Presentation</vt:lpstr>
      <vt:lpstr>Minor Suggestions</vt:lpstr>
      <vt:lpstr>Minor Suggestions</vt:lpstr>
      <vt:lpstr>Minor Suggestions</vt:lpstr>
      <vt:lpstr>Review Recommendation</vt:lpstr>
      <vt:lpstr>Hartley 2 Shape Model</vt:lpstr>
      <vt:lpstr>PowerPoint Presentation</vt:lpstr>
      <vt:lpstr>PowerPoint Presentation</vt:lpstr>
      <vt:lpstr>PowerPoint Presentation</vt:lpstr>
      <vt:lpstr>Minor Suggestions</vt:lpstr>
      <vt:lpstr>Review Recommendation</vt:lpstr>
      <vt:lpstr>Lutetia Shape Model</vt:lpstr>
      <vt:lpstr>PowerPoint Presentation</vt:lpstr>
      <vt:lpstr>Steins Shape Model</vt:lpstr>
      <vt:lpstr>PowerPoint Presentation</vt:lpstr>
    </vt:vector>
  </TitlesOfParts>
  <Company>University of Maryland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Jian-Yang Li</dc:creator>
  <cp:lastModifiedBy>Jian-Yang Li</cp:lastModifiedBy>
  <cp:revision>180</cp:revision>
  <dcterms:created xsi:type="dcterms:W3CDTF">2013-03-04T16:12:58Z</dcterms:created>
  <dcterms:modified xsi:type="dcterms:W3CDTF">2013-03-05T02:21:34Z</dcterms:modified>
</cp:coreProperties>
</file>