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5" r:id="rId3"/>
    <p:sldId id="261" r:id="rId4"/>
    <p:sldId id="262" r:id="rId5"/>
    <p:sldId id="263" r:id="rId6"/>
    <p:sldId id="267" r:id="rId7"/>
    <p:sldId id="264" r:id="rId8"/>
    <p:sldId id="268" r:id="rId9"/>
    <p:sldId id="266" r:id="rId10"/>
    <p:sldId id="265" r:id="rId11"/>
    <p:sldId id="271" r:id="rId12"/>
    <p:sldId id="276"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080"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712A3D-DD27-40FB-A3E6-DB7DA3D4CC91}"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09C0E-A923-452B-AE5F-5FFE52160108}" type="slidenum">
              <a:rPr lang="en-US" smtClean="0"/>
              <a:t>‹#›</a:t>
            </a:fld>
            <a:endParaRPr lang="en-US"/>
          </a:p>
        </p:txBody>
      </p:sp>
    </p:spTree>
    <p:extLst>
      <p:ext uri="{BB962C8B-B14F-4D97-AF65-F5344CB8AC3E}">
        <p14:creationId xmlns:p14="http://schemas.microsoft.com/office/powerpoint/2010/main" val="3212774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12A3D-DD27-40FB-A3E6-DB7DA3D4CC91}"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09C0E-A923-452B-AE5F-5FFE52160108}" type="slidenum">
              <a:rPr lang="en-US" smtClean="0"/>
              <a:t>‹#›</a:t>
            </a:fld>
            <a:endParaRPr lang="en-US"/>
          </a:p>
        </p:txBody>
      </p:sp>
    </p:spTree>
    <p:extLst>
      <p:ext uri="{BB962C8B-B14F-4D97-AF65-F5344CB8AC3E}">
        <p14:creationId xmlns:p14="http://schemas.microsoft.com/office/powerpoint/2010/main" val="891606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12A3D-DD27-40FB-A3E6-DB7DA3D4CC91}"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09C0E-A923-452B-AE5F-5FFE52160108}" type="slidenum">
              <a:rPr lang="en-US" smtClean="0"/>
              <a:t>‹#›</a:t>
            </a:fld>
            <a:endParaRPr lang="en-US"/>
          </a:p>
        </p:txBody>
      </p:sp>
    </p:spTree>
    <p:extLst>
      <p:ext uri="{BB962C8B-B14F-4D97-AF65-F5344CB8AC3E}">
        <p14:creationId xmlns:p14="http://schemas.microsoft.com/office/powerpoint/2010/main" val="186537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12A3D-DD27-40FB-A3E6-DB7DA3D4CC91}"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09C0E-A923-452B-AE5F-5FFE52160108}" type="slidenum">
              <a:rPr lang="en-US" smtClean="0"/>
              <a:t>‹#›</a:t>
            </a:fld>
            <a:endParaRPr lang="en-US"/>
          </a:p>
        </p:txBody>
      </p:sp>
    </p:spTree>
    <p:extLst>
      <p:ext uri="{BB962C8B-B14F-4D97-AF65-F5344CB8AC3E}">
        <p14:creationId xmlns:p14="http://schemas.microsoft.com/office/powerpoint/2010/main" val="195205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712A3D-DD27-40FB-A3E6-DB7DA3D4CC91}"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09C0E-A923-452B-AE5F-5FFE52160108}" type="slidenum">
              <a:rPr lang="en-US" smtClean="0"/>
              <a:t>‹#›</a:t>
            </a:fld>
            <a:endParaRPr lang="en-US"/>
          </a:p>
        </p:txBody>
      </p:sp>
    </p:spTree>
    <p:extLst>
      <p:ext uri="{BB962C8B-B14F-4D97-AF65-F5344CB8AC3E}">
        <p14:creationId xmlns:p14="http://schemas.microsoft.com/office/powerpoint/2010/main" val="3940127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712A3D-DD27-40FB-A3E6-DB7DA3D4CC91}"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09C0E-A923-452B-AE5F-5FFE52160108}" type="slidenum">
              <a:rPr lang="en-US" smtClean="0"/>
              <a:t>‹#›</a:t>
            </a:fld>
            <a:endParaRPr lang="en-US"/>
          </a:p>
        </p:txBody>
      </p:sp>
    </p:spTree>
    <p:extLst>
      <p:ext uri="{BB962C8B-B14F-4D97-AF65-F5344CB8AC3E}">
        <p14:creationId xmlns:p14="http://schemas.microsoft.com/office/powerpoint/2010/main" val="3891482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712A3D-DD27-40FB-A3E6-DB7DA3D4CC91}" type="datetimeFigureOut">
              <a:rPr lang="en-US" smtClean="0"/>
              <a:t>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409C0E-A923-452B-AE5F-5FFE52160108}" type="slidenum">
              <a:rPr lang="en-US" smtClean="0"/>
              <a:t>‹#›</a:t>
            </a:fld>
            <a:endParaRPr lang="en-US"/>
          </a:p>
        </p:txBody>
      </p:sp>
    </p:spTree>
    <p:extLst>
      <p:ext uri="{BB962C8B-B14F-4D97-AF65-F5344CB8AC3E}">
        <p14:creationId xmlns:p14="http://schemas.microsoft.com/office/powerpoint/2010/main" val="252337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712A3D-DD27-40FB-A3E6-DB7DA3D4CC91}" type="datetimeFigureOut">
              <a:rPr lang="en-US" smtClean="0"/>
              <a:t>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409C0E-A923-452B-AE5F-5FFE52160108}" type="slidenum">
              <a:rPr lang="en-US" smtClean="0"/>
              <a:t>‹#›</a:t>
            </a:fld>
            <a:endParaRPr lang="en-US"/>
          </a:p>
        </p:txBody>
      </p:sp>
    </p:spTree>
    <p:extLst>
      <p:ext uri="{BB962C8B-B14F-4D97-AF65-F5344CB8AC3E}">
        <p14:creationId xmlns:p14="http://schemas.microsoft.com/office/powerpoint/2010/main" val="339884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12A3D-DD27-40FB-A3E6-DB7DA3D4CC91}" type="datetimeFigureOut">
              <a:rPr lang="en-US" smtClean="0"/>
              <a:t>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409C0E-A923-452B-AE5F-5FFE52160108}" type="slidenum">
              <a:rPr lang="en-US" smtClean="0"/>
              <a:t>‹#›</a:t>
            </a:fld>
            <a:endParaRPr lang="en-US"/>
          </a:p>
        </p:txBody>
      </p:sp>
    </p:spTree>
    <p:extLst>
      <p:ext uri="{BB962C8B-B14F-4D97-AF65-F5344CB8AC3E}">
        <p14:creationId xmlns:p14="http://schemas.microsoft.com/office/powerpoint/2010/main" val="1101010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12A3D-DD27-40FB-A3E6-DB7DA3D4CC91}"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09C0E-A923-452B-AE5F-5FFE52160108}" type="slidenum">
              <a:rPr lang="en-US" smtClean="0"/>
              <a:t>‹#›</a:t>
            </a:fld>
            <a:endParaRPr lang="en-US"/>
          </a:p>
        </p:txBody>
      </p:sp>
    </p:spTree>
    <p:extLst>
      <p:ext uri="{BB962C8B-B14F-4D97-AF65-F5344CB8AC3E}">
        <p14:creationId xmlns:p14="http://schemas.microsoft.com/office/powerpoint/2010/main" val="320001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12A3D-DD27-40FB-A3E6-DB7DA3D4CC91}"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09C0E-A923-452B-AE5F-5FFE52160108}" type="slidenum">
              <a:rPr lang="en-US" smtClean="0"/>
              <a:t>‹#›</a:t>
            </a:fld>
            <a:endParaRPr lang="en-US"/>
          </a:p>
        </p:txBody>
      </p:sp>
    </p:spTree>
    <p:extLst>
      <p:ext uri="{BB962C8B-B14F-4D97-AF65-F5344CB8AC3E}">
        <p14:creationId xmlns:p14="http://schemas.microsoft.com/office/powerpoint/2010/main" val="3106934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712A3D-DD27-40FB-A3E6-DB7DA3D4CC91}" type="datetimeFigureOut">
              <a:rPr lang="en-US" smtClean="0"/>
              <a:t>1/12/2014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409C0E-A923-452B-AE5F-5FFE52160108}" type="slidenum">
              <a:rPr lang="en-US" smtClean="0"/>
              <a:t>‹#›</a:t>
            </a:fld>
            <a:endParaRPr lang="en-US"/>
          </a:p>
        </p:txBody>
      </p:sp>
    </p:spTree>
    <p:extLst>
      <p:ext uri="{BB962C8B-B14F-4D97-AF65-F5344CB8AC3E}">
        <p14:creationId xmlns:p14="http://schemas.microsoft.com/office/powerpoint/2010/main" val="772114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pdssbn.astro.umd.edu/revpro/nh-j-sdc-2-jupiter-v3.0/dataset.html"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pdssbn.astro.umd.edu/revpro/nh-j-sdc-2-jupiter-v3.0/dataset.html"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pdssbn.astro.umd.edu/revpro/nh-x-sdc-2-launch-v3.0/document/sdc_on_off_times_v0077_alt.tab" TargetMode="External"/><Relationship Id="rId2" Type="http://schemas.openxmlformats.org/officeDocument/2006/relationships/hyperlink" Target="http://pdssbn.astro.umd.edu/revpro/nh-x-sdc-2-launch-v3.0/document/sdc_on_off_times_v0077.tab"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pdssbn.astro.umd.edu/revpro/nh-x-sdc-3-launch-v3.0/dataset.html" TargetMode="External"/><Relationship Id="rId7" Type="http://schemas.openxmlformats.org/officeDocument/2006/relationships/hyperlink" Target="http://pdssbn.astro.umd.edu/revpro/nh-x-sdc-3-plutocruise-v1.0/dataset.html" TargetMode="External"/><Relationship Id="rId2" Type="http://schemas.openxmlformats.org/officeDocument/2006/relationships/hyperlink" Target="http://pdssbn.astro.umd.edu/revpro/nh-x-sdc-2-launch-v3.0/dataset.html" TargetMode="External"/><Relationship Id="rId1" Type="http://schemas.openxmlformats.org/officeDocument/2006/relationships/slideLayout" Target="../slideLayouts/slideLayout1.xml"/><Relationship Id="rId6" Type="http://schemas.openxmlformats.org/officeDocument/2006/relationships/hyperlink" Target="http://pdssbn.astro.umd.edu/revpro/nh-x-sdc-2-plutocruise-v1.0/dataset.html" TargetMode="External"/><Relationship Id="rId5" Type="http://schemas.openxmlformats.org/officeDocument/2006/relationships/hyperlink" Target="http://pdssbn.astro.umd.edu/revpro/nh-j-sdc-3-jupiter-v3.0/dataset.html" TargetMode="External"/><Relationship Id="rId4" Type="http://schemas.openxmlformats.org/officeDocument/2006/relationships/hyperlink" Target="http://pdssbn.astro.umd.edu/revpro/nh-j-sdc-2-jupiter-v3.0/dataset.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pdssbn.astro.umd.edu/revpro/nh-x-sdc-2-launch-v3.0/dataset.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pdssbn.astro.umd.edu/revpro/nh-x-sdc-2-launch-v3.0/dataset.html"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305050"/>
          </a:xfrm>
        </p:spPr>
        <p:txBody>
          <a:bodyPr>
            <a:normAutofit fontScale="90000"/>
          </a:bodyPr>
          <a:lstStyle/>
          <a:p>
            <a:r>
              <a:rPr lang="en-US" dirty="0" smtClean="0"/>
              <a:t>New Horizon</a:t>
            </a:r>
            <a:br>
              <a:rPr lang="en-US" dirty="0" smtClean="0"/>
            </a:br>
            <a:r>
              <a:rPr lang="en-US" dirty="0" smtClean="0"/>
              <a:t>PDS Data Peer Review, </a:t>
            </a:r>
            <a:br>
              <a:rPr lang="en-US" dirty="0" smtClean="0"/>
            </a:br>
            <a:r>
              <a:rPr lang="en-US" sz="3100" dirty="0" smtClean="0"/>
              <a:t>January 13-14,2014</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Thanasis ECONOMOU</a:t>
            </a:r>
          </a:p>
          <a:p>
            <a:r>
              <a:rPr lang="en-US" dirty="0" smtClean="0"/>
              <a:t>University of Chicago</a:t>
            </a:r>
            <a:endParaRPr lang="en-US" dirty="0"/>
          </a:p>
        </p:txBody>
      </p:sp>
    </p:spTree>
    <p:extLst>
      <p:ext uri="{BB962C8B-B14F-4D97-AF65-F5344CB8AC3E}">
        <p14:creationId xmlns:p14="http://schemas.microsoft.com/office/powerpoint/2010/main" val="2054225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447800"/>
            <a:ext cx="7162800" cy="3539430"/>
          </a:xfrm>
          <a:prstGeom prst="rect">
            <a:avLst/>
          </a:prstGeom>
          <a:noFill/>
        </p:spPr>
        <p:txBody>
          <a:bodyPr wrap="square" rtlCol="0">
            <a:spAutoFit/>
          </a:bodyPr>
          <a:lstStyle/>
          <a:p>
            <a:r>
              <a:rPr lang="en-US" sz="2400" dirty="0" smtClean="0"/>
              <a:t>According to the specification, the SDC determines the masses of dust particles in the range between  10</a:t>
            </a:r>
            <a:r>
              <a:rPr lang="en-US" sz="2400" baseline="30000" dirty="0" smtClean="0"/>
              <a:t>-12 </a:t>
            </a:r>
          </a:p>
          <a:p>
            <a:r>
              <a:rPr lang="en-US" sz="2400" dirty="0"/>
              <a:t>a</a:t>
            </a:r>
            <a:r>
              <a:rPr lang="en-US" sz="2400" dirty="0" smtClean="0"/>
              <a:t>nd 10</a:t>
            </a:r>
            <a:r>
              <a:rPr lang="en-US" sz="2400" baseline="30000" dirty="0" smtClean="0"/>
              <a:t>-9 </a:t>
            </a:r>
            <a:r>
              <a:rPr lang="en-US" sz="2400" dirty="0" smtClean="0"/>
              <a:t>. </a:t>
            </a:r>
            <a:r>
              <a:rPr lang="en-US" sz="2400" dirty="0" smtClean="0"/>
              <a:t>Yet, lot of masses </a:t>
            </a:r>
            <a:r>
              <a:rPr lang="en-US" sz="2400" dirty="0" smtClean="0"/>
              <a:t>found in SDC flight data files show masses as low  as 7.0*</a:t>
            </a:r>
            <a:r>
              <a:rPr lang="en-US" sz="2400" dirty="0" smtClean="0"/>
              <a:t>10</a:t>
            </a:r>
            <a:r>
              <a:rPr lang="en-US" sz="2400" baseline="30000" dirty="0" smtClean="0"/>
              <a:t>-13. </a:t>
            </a:r>
            <a:r>
              <a:rPr lang="en-US" sz="2400" dirty="0" smtClean="0"/>
              <a:t>. That would indicate that the SDC has lower threshold in space that in the lab.  </a:t>
            </a:r>
            <a:r>
              <a:rPr lang="en-US" sz="2400" dirty="0"/>
              <a:t>(</a:t>
            </a:r>
            <a:r>
              <a:rPr lang="en-US" sz="2400" dirty="0" smtClean="0"/>
              <a:t>This is not a fault – just stating the facts).  I also  have noticed  that I have not seen any large particle masses (&gt;</a:t>
            </a:r>
            <a:r>
              <a:rPr lang="en-US" sz="2400" dirty="0" smtClean="0"/>
              <a:t>10</a:t>
            </a:r>
            <a:r>
              <a:rPr lang="en-US" sz="2400" baseline="30000" dirty="0" smtClean="0"/>
              <a:t>-11</a:t>
            </a:r>
            <a:r>
              <a:rPr lang="en-US" sz="2400" dirty="0" smtClean="0"/>
              <a:t> ), real or from  flight calibration.</a:t>
            </a:r>
            <a:endParaRPr lang="en-US" sz="2400" baseline="30000" dirty="0"/>
          </a:p>
          <a:p>
            <a:endParaRPr lang="en-US" sz="2400" baseline="30000" dirty="0" smtClean="0"/>
          </a:p>
          <a:p>
            <a:endParaRPr lang="en-US" sz="2400" baseline="30000" dirty="0"/>
          </a:p>
        </p:txBody>
      </p:sp>
    </p:spTree>
    <p:extLst>
      <p:ext uri="{BB962C8B-B14F-4D97-AF65-F5344CB8AC3E}">
        <p14:creationId xmlns:p14="http://schemas.microsoft.com/office/powerpoint/2010/main" val="1877779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5598"/>
            <a:ext cx="8229600" cy="1325562"/>
          </a:xfrm>
        </p:spPr>
        <p:txBody>
          <a:bodyPr>
            <a:normAutofit fontScale="90000"/>
          </a:bodyPr>
          <a:lstStyle/>
          <a:p>
            <a:pPr fontAlgn="ctr"/>
            <a:r>
              <a:rPr lang="en-US" sz="3600" dirty="0" smtClean="0">
                <a:hlinkClick r:id="rId2"/>
              </a:rPr>
              <a:t/>
            </a:r>
            <a:br>
              <a:rPr lang="en-US" sz="3600" dirty="0" smtClean="0">
                <a:hlinkClick r:id="rId2"/>
              </a:rPr>
            </a:br>
            <a:r>
              <a:rPr lang="en-US" sz="3600" dirty="0">
                <a:hlinkClick r:id="rId2"/>
              </a:rPr>
              <a:t/>
            </a:r>
            <a:br>
              <a:rPr lang="en-US" sz="3600" dirty="0">
                <a:hlinkClick r:id="rId2"/>
              </a:rPr>
            </a:br>
            <a:r>
              <a:rPr lang="en-US" sz="3600" dirty="0" smtClean="0">
                <a:hlinkClick r:id="rId2"/>
              </a:rPr>
              <a:t/>
            </a:r>
            <a:br>
              <a:rPr lang="en-US" sz="3600" dirty="0" smtClean="0">
                <a:hlinkClick r:id="rId2"/>
              </a:rPr>
            </a:br>
            <a:r>
              <a:rPr lang="en-US" sz="3600" dirty="0" smtClean="0">
                <a:hlinkClick r:id="rId2"/>
              </a:rPr>
              <a:t>nh-j-sdc-2-jupiter-v3.0</a:t>
            </a:r>
            <a:r>
              <a:rPr lang="en-US" sz="3600" dirty="0"/>
              <a:t/>
            </a:r>
            <a:br>
              <a:rPr lang="en-US" sz="3600" dirty="0"/>
            </a:br>
            <a:r>
              <a:rPr lang="en-US" sz="3600" dirty="0"/>
              <a:t>NH SDC Jupiter Encounter Raw </a:t>
            </a:r>
            <a:r>
              <a:rPr lang="en-US" sz="3600" dirty="0" smtClean="0"/>
              <a:t>data</a:t>
            </a:r>
            <a:br>
              <a:rPr lang="en-US" sz="3600" dirty="0" smtClean="0"/>
            </a:br>
            <a:r>
              <a:rPr lang="en-US" sz="3600" dirty="0"/>
              <a:t/>
            </a:r>
            <a:br>
              <a:rPr lang="en-US" sz="3600" dirty="0"/>
            </a:br>
            <a:r>
              <a:rPr lang="en-US" sz="3600" dirty="0" smtClean="0"/>
              <a:t/>
            </a:r>
            <a:br>
              <a:rPr lang="en-US" sz="3600" dirty="0" smtClean="0"/>
            </a:br>
            <a:endParaRPr lang="en-US" sz="3600" dirty="0"/>
          </a:p>
        </p:txBody>
      </p:sp>
      <p:sp>
        <p:nvSpPr>
          <p:cNvPr id="3" name="Rectangle 2"/>
          <p:cNvSpPr/>
          <p:nvPr/>
        </p:nvSpPr>
        <p:spPr>
          <a:xfrm>
            <a:off x="152400" y="1676400"/>
            <a:ext cx="9372600" cy="2862322"/>
          </a:xfrm>
          <a:prstGeom prst="rect">
            <a:avLst/>
          </a:prstGeom>
        </p:spPr>
        <p:txBody>
          <a:bodyPr wrap="square">
            <a:spAutoFit/>
          </a:bodyPr>
          <a:lstStyle/>
          <a:p>
            <a:r>
              <a:rPr lang="en-US" sz="2000" dirty="0" smtClean="0"/>
              <a:t>This data set contains Raw data taken by the New Horizons Student Dust Counter instrument during the Jupiter encounter mission phase. For the Jupiter encounter mission phase, SDC collected no science data during the Jupiter flyby, as the requisite spacecraft configuration prevented SDC from operating. Most of the data are between  April 2007 and  June 2007.</a:t>
            </a:r>
            <a:endParaRPr lang="en-US" sz="2000" dirty="0" smtClean="0"/>
          </a:p>
          <a:p>
            <a:pPr algn="ctr"/>
            <a:endParaRPr lang="en-US" sz="4000" dirty="0"/>
          </a:p>
          <a:p>
            <a:pPr algn="ctr"/>
            <a:r>
              <a:rPr lang="en-US" sz="4000" dirty="0" smtClean="0"/>
              <a:t>GOOD</a:t>
            </a:r>
            <a:r>
              <a:rPr lang="en-US" dirty="0" smtClean="0"/>
              <a:t> </a:t>
            </a:r>
            <a:endParaRPr lang="en-US" dirty="0"/>
          </a:p>
        </p:txBody>
      </p:sp>
    </p:spTree>
    <p:extLst>
      <p:ext uri="{BB962C8B-B14F-4D97-AF65-F5344CB8AC3E}">
        <p14:creationId xmlns:p14="http://schemas.microsoft.com/office/powerpoint/2010/main" val="1476058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5598"/>
            <a:ext cx="8229600" cy="1325562"/>
          </a:xfrm>
        </p:spPr>
        <p:txBody>
          <a:bodyPr>
            <a:normAutofit fontScale="90000"/>
          </a:bodyPr>
          <a:lstStyle/>
          <a:p>
            <a:pPr fontAlgn="ctr"/>
            <a:r>
              <a:rPr lang="en-US" sz="3600" dirty="0" smtClean="0">
                <a:hlinkClick r:id="rId2"/>
              </a:rPr>
              <a:t/>
            </a:r>
            <a:br>
              <a:rPr lang="en-US" sz="3600" dirty="0" smtClean="0">
                <a:hlinkClick r:id="rId2"/>
              </a:rPr>
            </a:br>
            <a:r>
              <a:rPr lang="en-US" sz="3600" dirty="0">
                <a:hlinkClick r:id="rId2"/>
              </a:rPr>
              <a:t/>
            </a:r>
            <a:br>
              <a:rPr lang="en-US" sz="3600" dirty="0">
                <a:hlinkClick r:id="rId2"/>
              </a:rPr>
            </a:br>
            <a:r>
              <a:rPr lang="en-US" sz="3600" dirty="0" smtClean="0">
                <a:hlinkClick r:id="rId2"/>
              </a:rPr>
              <a:t/>
            </a:r>
            <a:br>
              <a:rPr lang="en-US" sz="3600" dirty="0" smtClean="0">
                <a:hlinkClick r:id="rId2"/>
              </a:rPr>
            </a:br>
            <a:r>
              <a:rPr lang="en-US" sz="3600" dirty="0" smtClean="0">
                <a:hlinkClick r:id="rId2"/>
              </a:rPr>
              <a:t>nh-j-sdc-3-jupiter-v3.0</a:t>
            </a:r>
            <a:r>
              <a:rPr lang="en-US" sz="3600" dirty="0"/>
              <a:t/>
            </a:r>
            <a:br>
              <a:rPr lang="en-US" sz="3600" dirty="0"/>
            </a:br>
            <a:r>
              <a:rPr lang="en-US" sz="3600" dirty="0"/>
              <a:t>NH SDC Jupiter Encounter Raw </a:t>
            </a:r>
            <a:r>
              <a:rPr lang="en-US" sz="3600" dirty="0" smtClean="0"/>
              <a:t>data</a:t>
            </a:r>
            <a:br>
              <a:rPr lang="en-US" sz="3600" dirty="0" smtClean="0"/>
            </a:br>
            <a:r>
              <a:rPr lang="en-US" sz="3600" dirty="0"/>
              <a:t/>
            </a:r>
            <a:br>
              <a:rPr lang="en-US" sz="3600" dirty="0"/>
            </a:br>
            <a:r>
              <a:rPr lang="en-US" sz="3600" dirty="0" smtClean="0"/>
              <a:t/>
            </a:r>
            <a:br>
              <a:rPr lang="en-US" sz="3600" dirty="0" smtClean="0"/>
            </a:br>
            <a:endParaRPr lang="en-US" sz="3600" dirty="0"/>
          </a:p>
        </p:txBody>
      </p:sp>
      <p:sp>
        <p:nvSpPr>
          <p:cNvPr id="3" name="Rectangle 2"/>
          <p:cNvSpPr/>
          <p:nvPr/>
        </p:nvSpPr>
        <p:spPr>
          <a:xfrm>
            <a:off x="533400" y="1676400"/>
            <a:ext cx="8229600" cy="3231654"/>
          </a:xfrm>
          <a:prstGeom prst="rect">
            <a:avLst/>
          </a:prstGeom>
        </p:spPr>
        <p:txBody>
          <a:bodyPr wrap="square">
            <a:spAutoFit/>
          </a:bodyPr>
          <a:lstStyle/>
          <a:p>
            <a:r>
              <a:rPr lang="en-US" sz="2000" dirty="0" smtClean="0"/>
              <a:t>This data set contains Raw data taken by the New Horizons Student Dust Counter instrument during the Jupiter encounter mission phase. For the Jupiter encounter mission phase, SDC collected no science data during the Jupiter flyby, as the requisite spacecraft configuration prevented SDC from operating. Most of the data are between  April 2007 and  June 2007.</a:t>
            </a:r>
            <a:endParaRPr lang="en-US" sz="2000" dirty="0" smtClean="0"/>
          </a:p>
          <a:p>
            <a:pPr algn="ctr"/>
            <a:endParaRPr lang="en-US" sz="4000" dirty="0" smtClean="0"/>
          </a:p>
          <a:p>
            <a:pPr algn="ctr"/>
            <a:r>
              <a:rPr lang="en-US" sz="2400" dirty="0" smtClean="0"/>
              <a:t>The data and documentation are archived </a:t>
            </a:r>
            <a:endParaRPr lang="en-US" sz="2400" dirty="0"/>
          </a:p>
          <a:p>
            <a:pPr algn="ctr"/>
            <a:r>
              <a:rPr lang="en-US" sz="4000" dirty="0" smtClean="0"/>
              <a:t>GOOD</a:t>
            </a:r>
            <a:r>
              <a:rPr lang="en-US" dirty="0" smtClean="0"/>
              <a:t> </a:t>
            </a:r>
            <a:endParaRPr lang="en-US" dirty="0"/>
          </a:p>
        </p:txBody>
      </p:sp>
    </p:spTree>
    <p:extLst>
      <p:ext uri="{BB962C8B-B14F-4D97-AF65-F5344CB8AC3E}">
        <p14:creationId xmlns:p14="http://schemas.microsoft.com/office/powerpoint/2010/main" val="3288695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470025"/>
          </a:xfrm>
        </p:spPr>
        <p:txBody>
          <a:bodyPr>
            <a:normAutofit/>
          </a:bodyPr>
          <a:lstStyle/>
          <a:p>
            <a:r>
              <a:rPr lang="en-US" sz="2800" dirty="0" smtClean="0"/>
              <a:t>Suggested Improvements</a:t>
            </a:r>
            <a:endParaRPr lang="en-US" sz="2800" dirty="0"/>
          </a:p>
        </p:txBody>
      </p:sp>
      <p:sp>
        <p:nvSpPr>
          <p:cNvPr id="3" name="Subtitle 2"/>
          <p:cNvSpPr>
            <a:spLocks noGrp="1"/>
          </p:cNvSpPr>
          <p:nvPr>
            <p:ph type="subTitle" idx="1"/>
          </p:nvPr>
        </p:nvSpPr>
        <p:spPr>
          <a:xfrm>
            <a:off x="685800" y="1828800"/>
            <a:ext cx="8001000" cy="3810000"/>
          </a:xfrm>
        </p:spPr>
        <p:txBody>
          <a:bodyPr>
            <a:normAutofit lnSpcReduction="10000"/>
          </a:bodyPr>
          <a:lstStyle/>
          <a:p>
            <a:pPr algn="l"/>
            <a:r>
              <a:rPr lang="en-US" sz="2000" dirty="0" smtClean="0"/>
              <a:t>ICD </a:t>
            </a:r>
            <a:r>
              <a:rPr lang="en-US" sz="2000" dirty="0" err="1" smtClean="0"/>
              <a:t>wrpct</a:t>
            </a:r>
            <a:r>
              <a:rPr lang="en-US" sz="2000" dirty="0" smtClean="0"/>
              <a:t>  SDC</a:t>
            </a:r>
          </a:p>
          <a:p>
            <a:pPr marL="285750" indent="-285750" algn="l">
              <a:buFont typeface="Arial" panose="020B0604020202020204" pitchFamily="34" charset="0"/>
              <a:buChar char="•"/>
            </a:pPr>
            <a:r>
              <a:rPr lang="en-US" sz="1800" dirty="0" smtClean="0"/>
              <a:t>Two different name (VSDC &amp;SDV) is confusing to a non insider .</a:t>
            </a:r>
          </a:p>
          <a:p>
            <a:pPr marL="285750" indent="-285750" algn="l">
              <a:buFont typeface="Arial" panose="020B0604020202020204" pitchFamily="34" charset="0"/>
              <a:buChar char="•"/>
            </a:pPr>
            <a:r>
              <a:rPr lang="en-US" sz="1800" dirty="0" smtClean="0"/>
              <a:t>Need for an acronym list</a:t>
            </a:r>
          </a:p>
          <a:p>
            <a:pPr marL="285750" indent="-285750" algn="l">
              <a:buFont typeface="Arial" panose="020B0604020202020204" pitchFamily="34" charset="0"/>
              <a:buChar char="•"/>
            </a:pPr>
            <a:r>
              <a:rPr lang="en-US" sz="1800" dirty="0" smtClean="0"/>
              <a:t>The definition of  “Threshold “ in  13.2.1. section needs  some expansion. Why is that hits below threshold should be recorded  “due to the way software works”?</a:t>
            </a:r>
            <a:endParaRPr lang="en-US" sz="1800" dirty="0"/>
          </a:p>
          <a:p>
            <a:pPr algn="l"/>
            <a:r>
              <a:rPr lang="en-US" sz="1800" dirty="0" smtClean="0"/>
              <a:t> In Documents</a:t>
            </a:r>
          </a:p>
          <a:p>
            <a:pPr marL="285750" indent="-285750" algn="l">
              <a:buFont typeface="Arial" panose="020B0604020202020204" pitchFamily="34" charset="0"/>
              <a:buChar char="•"/>
            </a:pPr>
            <a:r>
              <a:rPr lang="en-US" sz="1800" dirty="0" smtClean="0"/>
              <a:t>The</a:t>
            </a:r>
            <a:r>
              <a:rPr lang="en-US" sz="1800" u="sng" dirty="0" smtClean="0"/>
              <a:t> </a:t>
            </a:r>
            <a:r>
              <a:rPr lang="en-US" sz="1800" u="sng" dirty="0">
                <a:hlinkClick r:id="rId2"/>
              </a:rPr>
              <a:t>sdc_on_off_times_v0077.tab</a:t>
            </a:r>
            <a:r>
              <a:rPr lang="en-US" sz="1800" u="sng" dirty="0"/>
              <a:t> </a:t>
            </a:r>
            <a:r>
              <a:rPr lang="en-US" sz="1800" dirty="0" smtClean="0"/>
              <a:t>and </a:t>
            </a:r>
            <a:r>
              <a:rPr lang="en-US" sz="1800" u="sng" dirty="0" smtClean="0"/>
              <a:t>  </a:t>
            </a:r>
            <a:r>
              <a:rPr lang="en-US" sz="1800" u="sng" dirty="0" smtClean="0">
                <a:hlinkClick r:id="rId3"/>
              </a:rPr>
              <a:t>sdc_on_off_times_v0077_alt.tab</a:t>
            </a:r>
            <a:r>
              <a:rPr lang="en-US" sz="1800" u="sng" dirty="0" smtClean="0"/>
              <a:t> </a:t>
            </a:r>
            <a:r>
              <a:rPr lang="en-US" sz="1800" dirty="0" smtClean="0"/>
              <a:t>ON/OFF  SDC files are too long and not very useful for science considerations. A shorter version with only science data would be much more useful.</a:t>
            </a:r>
            <a:r>
              <a:rPr lang="en-US" sz="1800" u="sng" dirty="0" smtClean="0"/>
              <a:t> </a:t>
            </a:r>
          </a:p>
          <a:p>
            <a:pPr marL="285750" indent="-285750" algn="l">
              <a:buFont typeface="Arial" panose="020B0604020202020204" pitchFamily="34" charset="0"/>
              <a:buChar char="•"/>
            </a:pPr>
            <a:r>
              <a:rPr lang="en-US" sz="1800" dirty="0" smtClean="0"/>
              <a:t>In order to derive  final validated </a:t>
            </a:r>
            <a:r>
              <a:rPr lang="en-US" sz="1800" dirty="0"/>
              <a:t>IDP impact </a:t>
            </a:r>
            <a:r>
              <a:rPr lang="en-US" sz="1800" b="1" dirty="0"/>
              <a:t>rates</a:t>
            </a:r>
            <a:r>
              <a:rPr lang="en-US" sz="1800" dirty="0"/>
              <a:t> as </a:t>
            </a:r>
            <a:r>
              <a:rPr lang="en-US" sz="1800" dirty="0" smtClean="0"/>
              <a:t>a function of dust mass,  one still has to proceed with </a:t>
            </a:r>
            <a:r>
              <a:rPr lang="en-US" sz="1800" b="1" dirty="0" smtClean="0"/>
              <a:t>level 4</a:t>
            </a:r>
            <a:r>
              <a:rPr lang="en-US" sz="1800" dirty="0" smtClean="0"/>
              <a:t> analysis , as defined  in HORANYI ETAL2007, in order to remove  any  suspected noisy events. This is not discussed at all in  DPS data base.</a:t>
            </a:r>
            <a:endParaRPr lang="en-US" sz="1800" dirty="0"/>
          </a:p>
        </p:txBody>
      </p:sp>
    </p:spTree>
    <p:extLst>
      <p:ext uri="{BB962C8B-B14F-4D97-AF65-F5344CB8AC3E}">
        <p14:creationId xmlns:p14="http://schemas.microsoft.com/office/powerpoint/2010/main" val="1162649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The NH SDC instrument</a:t>
            </a:r>
            <a:br>
              <a:rPr lang="en-US" dirty="0" smtClean="0"/>
            </a:br>
            <a:r>
              <a:rPr lang="en-US" sz="2000" b="1" dirty="0" err="1" smtClean="0"/>
              <a:t>Mihaly</a:t>
            </a:r>
            <a:r>
              <a:rPr lang="en-US" sz="2000" b="1" dirty="0" smtClean="0"/>
              <a:t> </a:t>
            </a:r>
            <a:r>
              <a:rPr lang="en-US" sz="2000" b="1" dirty="0" err="1" smtClean="0"/>
              <a:t>Horanyi</a:t>
            </a:r>
            <a:r>
              <a:rPr lang="en-US" sz="2000" b="1" dirty="0" smtClean="0"/>
              <a:t> – Principal  Investigator</a:t>
            </a:r>
            <a:r>
              <a:rPr lang="en-US" b="1" dirty="0" smtClean="0"/>
              <a:t/>
            </a:r>
            <a:br>
              <a:rPr lang="en-US" b="1" dirty="0" smtClean="0"/>
            </a:b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905000"/>
            <a:ext cx="4867275" cy="450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4249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normAutofit/>
          </a:bodyPr>
          <a:lstStyle/>
          <a:p>
            <a:pPr algn="l"/>
            <a:endParaRPr lang="en-US" sz="1200" dirty="0"/>
          </a:p>
        </p:txBody>
      </p:sp>
      <p:graphicFrame>
        <p:nvGraphicFramePr>
          <p:cNvPr id="4" name="Table 3"/>
          <p:cNvGraphicFramePr>
            <a:graphicFrameLocks noGrp="1"/>
          </p:cNvGraphicFramePr>
          <p:nvPr>
            <p:extLst>
              <p:ext uri="{D42A27DB-BD31-4B8C-83A1-F6EECF244321}">
                <p14:modId xmlns:p14="http://schemas.microsoft.com/office/powerpoint/2010/main" val="1120855660"/>
              </p:ext>
            </p:extLst>
          </p:nvPr>
        </p:nvGraphicFramePr>
        <p:xfrm>
          <a:off x="152400" y="1752600"/>
          <a:ext cx="13868400" cy="4419600"/>
        </p:xfrm>
        <a:graphic>
          <a:graphicData uri="http://schemas.openxmlformats.org/drawingml/2006/table">
            <a:tbl>
              <a:tblPr/>
              <a:tblGrid>
                <a:gridCol w="2743199"/>
                <a:gridCol w="4114800"/>
                <a:gridCol w="2209801"/>
                <a:gridCol w="4800600"/>
              </a:tblGrid>
              <a:tr h="736454">
                <a:tc>
                  <a:txBody>
                    <a:bodyPr/>
                    <a:lstStyle/>
                    <a:p>
                      <a:r>
                        <a:rPr lang="en-US" sz="1800" dirty="0">
                          <a:hlinkClick r:id="rId2"/>
                        </a:rPr>
                        <a:t>nh-x-sdc-2-launch-v3.0</a:t>
                      </a:r>
                      <a:endParaRPr lang="en-US" sz="1800" dirty="0"/>
                    </a:p>
                  </a:txBody>
                  <a:tcPr marL="37716" marR="37716" marT="37716" marB="37716" anchor="ctr">
                    <a:lnL>
                      <a:noFill/>
                    </a:lnL>
                    <a:lnR>
                      <a:noFill/>
                    </a:lnR>
                    <a:lnT>
                      <a:noFill/>
                    </a:lnT>
                    <a:lnB>
                      <a:noFill/>
                    </a:lnB>
                  </a:tcPr>
                </a:tc>
                <a:tc>
                  <a:txBody>
                    <a:bodyPr/>
                    <a:lstStyle/>
                    <a:p>
                      <a:r>
                        <a:rPr lang="en-US" sz="1800" dirty="0"/>
                        <a:t>NH SDC Launch Raw data</a:t>
                      </a:r>
                    </a:p>
                  </a:txBody>
                  <a:tcPr marL="37716" marR="37716" marT="37716" marB="37716" anchor="ctr">
                    <a:lnL>
                      <a:noFill/>
                    </a:lnL>
                    <a:lnR>
                      <a:noFill/>
                    </a:lnR>
                    <a:lnT>
                      <a:noFill/>
                    </a:lnT>
                    <a:lnB>
                      <a:noFill/>
                    </a:lnB>
                  </a:tcPr>
                </a:tc>
                <a:tc>
                  <a:txBody>
                    <a:bodyPr/>
                    <a:lstStyle/>
                    <a:p>
                      <a:r>
                        <a:rPr lang="en-US" sz="1800" dirty="0"/>
                        <a:t>Economou/</a:t>
                      </a:r>
                      <a:r>
                        <a:rPr lang="en-US" sz="1800" dirty="0" err="1"/>
                        <a:t>Poppe</a:t>
                      </a:r>
                      <a:endParaRPr lang="en-US" sz="1800" dirty="0"/>
                    </a:p>
                  </a:txBody>
                  <a:tcPr marL="37716" marR="37716" marT="37716" marB="37716" anchor="ctr">
                    <a:lnL>
                      <a:noFill/>
                    </a:lnL>
                    <a:lnR>
                      <a:noFill/>
                    </a:lnR>
                    <a:lnT>
                      <a:noFill/>
                    </a:lnT>
                    <a:lnB>
                      <a:noFill/>
                    </a:lnB>
                  </a:tcPr>
                </a:tc>
                <a:tc>
                  <a:txBody>
                    <a:bodyPr/>
                    <a:lstStyle/>
                    <a:p>
                      <a:endParaRPr lang="en-US" sz="1800" dirty="0"/>
                    </a:p>
                  </a:txBody>
                  <a:tcPr marL="37716" marR="37716" marT="37716" marB="37716" anchor="ctr">
                    <a:lnL>
                      <a:noFill/>
                    </a:lnL>
                    <a:lnR>
                      <a:noFill/>
                    </a:lnR>
                    <a:lnT>
                      <a:noFill/>
                    </a:lnT>
                    <a:lnB>
                      <a:noFill/>
                    </a:lnB>
                  </a:tcPr>
                </a:tc>
              </a:tr>
              <a:tr h="597811">
                <a:tc>
                  <a:txBody>
                    <a:bodyPr/>
                    <a:lstStyle/>
                    <a:p>
                      <a:r>
                        <a:rPr lang="en-US" sz="1800" dirty="0">
                          <a:hlinkClick r:id="rId3"/>
                        </a:rPr>
                        <a:t>nh-x-sdc-3-launch-v3.0</a:t>
                      </a:r>
                      <a:endParaRPr lang="en-US" sz="1800" dirty="0"/>
                    </a:p>
                  </a:txBody>
                  <a:tcPr marL="37716" marR="37716" marT="37716" marB="37716" anchor="ctr">
                    <a:lnL>
                      <a:noFill/>
                    </a:lnL>
                    <a:lnR>
                      <a:noFill/>
                    </a:lnR>
                    <a:lnT>
                      <a:noFill/>
                    </a:lnT>
                    <a:lnB>
                      <a:noFill/>
                    </a:lnB>
                  </a:tcPr>
                </a:tc>
                <a:tc>
                  <a:txBody>
                    <a:bodyPr/>
                    <a:lstStyle/>
                    <a:p>
                      <a:r>
                        <a:rPr lang="en-US" sz="1800" dirty="0"/>
                        <a:t>NH SDC Launch Calibrated data</a:t>
                      </a:r>
                    </a:p>
                  </a:txBody>
                  <a:tcPr marL="37716" marR="37716" marT="37716" marB="37716" anchor="ctr">
                    <a:lnL>
                      <a:noFill/>
                    </a:lnL>
                    <a:lnR>
                      <a:noFill/>
                    </a:lnR>
                    <a:lnT>
                      <a:noFill/>
                    </a:lnT>
                    <a:lnB>
                      <a:noFill/>
                    </a:lnB>
                  </a:tcPr>
                </a:tc>
                <a:tc>
                  <a:txBody>
                    <a:bodyPr/>
                    <a:lstStyle/>
                    <a:p>
                      <a:r>
                        <a:rPr lang="en-US" sz="1800" dirty="0"/>
                        <a:t>Economou/</a:t>
                      </a:r>
                      <a:r>
                        <a:rPr lang="en-US" sz="1800" dirty="0" err="1"/>
                        <a:t>Poppe</a:t>
                      </a:r>
                      <a:endParaRPr lang="en-US" sz="1800" dirty="0"/>
                    </a:p>
                  </a:txBody>
                  <a:tcPr marL="37716" marR="37716" marT="37716" marB="37716" anchor="ctr">
                    <a:lnL>
                      <a:noFill/>
                    </a:lnL>
                    <a:lnR>
                      <a:noFill/>
                    </a:lnR>
                    <a:lnT>
                      <a:noFill/>
                    </a:lnT>
                    <a:lnB>
                      <a:noFill/>
                    </a:lnB>
                  </a:tcPr>
                </a:tc>
                <a:tc>
                  <a:txBody>
                    <a:bodyPr/>
                    <a:lstStyle/>
                    <a:p>
                      <a:endParaRPr lang="en-US" sz="1800" dirty="0"/>
                    </a:p>
                  </a:txBody>
                  <a:tcPr marL="37716" marR="37716" marT="37716" marB="37716" anchor="ctr">
                    <a:lnL>
                      <a:noFill/>
                    </a:lnL>
                    <a:lnR>
                      <a:noFill/>
                    </a:lnR>
                    <a:lnT>
                      <a:noFill/>
                    </a:lnT>
                    <a:lnB>
                      <a:noFill/>
                    </a:lnB>
                  </a:tcPr>
                </a:tc>
              </a:tr>
              <a:tr h="766994">
                <a:tc>
                  <a:txBody>
                    <a:bodyPr/>
                    <a:lstStyle/>
                    <a:p>
                      <a:r>
                        <a:rPr lang="en-US" sz="1800" dirty="0">
                          <a:hlinkClick r:id="rId4"/>
                        </a:rPr>
                        <a:t>nh-j-sdc-2-jupiter-v3.0</a:t>
                      </a:r>
                      <a:endParaRPr lang="en-US" sz="1800" dirty="0"/>
                    </a:p>
                  </a:txBody>
                  <a:tcPr marL="37716" marR="37716" marT="37716" marB="37716" anchor="ctr">
                    <a:lnL>
                      <a:noFill/>
                    </a:lnL>
                    <a:lnR>
                      <a:noFill/>
                    </a:lnR>
                    <a:lnT>
                      <a:noFill/>
                    </a:lnT>
                    <a:lnB>
                      <a:noFill/>
                    </a:lnB>
                  </a:tcPr>
                </a:tc>
                <a:tc>
                  <a:txBody>
                    <a:bodyPr/>
                    <a:lstStyle/>
                    <a:p>
                      <a:r>
                        <a:rPr lang="en-US" sz="1800" dirty="0"/>
                        <a:t>NH SDC Jupiter Encounter Raw data</a:t>
                      </a:r>
                    </a:p>
                  </a:txBody>
                  <a:tcPr marL="37716" marR="37716" marT="37716" marB="37716" anchor="ctr">
                    <a:lnL>
                      <a:noFill/>
                    </a:lnL>
                    <a:lnR>
                      <a:noFill/>
                    </a:lnR>
                    <a:lnT>
                      <a:noFill/>
                    </a:lnT>
                    <a:lnB>
                      <a:noFill/>
                    </a:lnB>
                  </a:tcPr>
                </a:tc>
                <a:tc>
                  <a:txBody>
                    <a:bodyPr/>
                    <a:lstStyle/>
                    <a:p>
                      <a:r>
                        <a:rPr lang="en-US" sz="1800" dirty="0"/>
                        <a:t>Economou/</a:t>
                      </a:r>
                      <a:r>
                        <a:rPr lang="en-US" sz="1800" dirty="0" err="1"/>
                        <a:t>Poppe</a:t>
                      </a:r>
                      <a:endParaRPr lang="en-US" sz="1800" dirty="0"/>
                    </a:p>
                  </a:txBody>
                  <a:tcPr marL="37716" marR="37716" marT="37716" marB="37716" anchor="ctr">
                    <a:lnL>
                      <a:noFill/>
                    </a:lnL>
                    <a:lnR>
                      <a:noFill/>
                    </a:lnR>
                    <a:lnT>
                      <a:noFill/>
                    </a:lnT>
                    <a:lnB>
                      <a:noFill/>
                    </a:lnB>
                  </a:tcPr>
                </a:tc>
                <a:tc>
                  <a:txBody>
                    <a:bodyPr/>
                    <a:lstStyle/>
                    <a:p>
                      <a:endParaRPr lang="en-US" sz="1800" dirty="0"/>
                    </a:p>
                  </a:txBody>
                  <a:tcPr marL="37716" marR="37716" marT="37716" marB="37716" anchor="ctr">
                    <a:lnL>
                      <a:noFill/>
                    </a:lnL>
                    <a:lnR>
                      <a:noFill/>
                    </a:lnR>
                    <a:lnT>
                      <a:noFill/>
                    </a:lnT>
                    <a:lnB>
                      <a:noFill/>
                    </a:lnB>
                  </a:tcPr>
                </a:tc>
              </a:tr>
              <a:tr h="860265">
                <a:tc>
                  <a:txBody>
                    <a:bodyPr/>
                    <a:lstStyle/>
                    <a:p>
                      <a:r>
                        <a:rPr lang="en-US" sz="1800" dirty="0">
                          <a:hlinkClick r:id="rId5"/>
                        </a:rPr>
                        <a:t>nh-j-sdc-3-jupiter-v3.0</a:t>
                      </a:r>
                      <a:endParaRPr lang="en-US" sz="1800" dirty="0"/>
                    </a:p>
                  </a:txBody>
                  <a:tcPr marL="37716" marR="37716" marT="37716" marB="37716" anchor="ctr">
                    <a:lnL>
                      <a:noFill/>
                    </a:lnL>
                    <a:lnR>
                      <a:noFill/>
                    </a:lnR>
                    <a:lnT>
                      <a:noFill/>
                    </a:lnT>
                    <a:lnB>
                      <a:noFill/>
                    </a:lnB>
                  </a:tcPr>
                </a:tc>
                <a:tc>
                  <a:txBody>
                    <a:bodyPr/>
                    <a:lstStyle/>
                    <a:p>
                      <a:r>
                        <a:rPr lang="en-US" sz="1800" dirty="0"/>
                        <a:t>NH SDC Jupiter Encounter Calibrated data</a:t>
                      </a:r>
                    </a:p>
                  </a:txBody>
                  <a:tcPr marL="37716" marR="37716" marT="37716" marB="37716" anchor="ctr">
                    <a:lnL>
                      <a:noFill/>
                    </a:lnL>
                    <a:lnR>
                      <a:noFill/>
                    </a:lnR>
                    <a:lnT>
                      <a:noFill/>
                    </a:lnT>
                    <a:lnB>
                      <a:noFill/>
                    </a:lnB>
                  </a:tcPr>
                </a:tc>
                <a:tc>
                  <a:txBody>
                    <a:bodyPr/>
                    <a:lstStyle/>
                    <a:p>
                      <a:r>
                        <a:rPr lang="en-US" sz="1800" dirty="0"/>
                        <a:t>Economou/</a:t>
                      </a:r>
                      <a:r>
                        <a:rPr lang="en-US" sz="1800" dirty="0" err="1"/>
                        <a:t>Poppe</a:t>
                      </a:r>
                      <a:endParaRPr lang="en-US" sz="1800" dirty="0"/>
                    </a:p>
                  </a:txBody>
                  <a:tcPr marL="37716" marR="37716" marT="37716" marB="37716" anchor="ctr">
                    <a:lnL>
                      <a:noFill/>
                    </a:lnL>
                    <a:lnR>
                      <a:noFill/>
                    </a:lnR>
                    <a:lnT>
                      <a:noFill/>
                    </a:lnT>
                    <a:lnB>
                      <a:noFill/>
                    </a:lnB>
                  </a:tcPr>
                </a:tc>
                <a:tc>
                  <a:txBody>
                    <a:bodyPr/>
                    <a:lstStyle/>
                    <a:p>
                      <a:endParaRPr lang="en-US" sz="1800" dirty="0"/>
                    </a:p>
                  </a:txBody>
                  <a:tcPr marL="37716" marR="37716" marT="37716" marB="37716" anchor="ctr">
                    <a:lnL>
                      <a:noFill/>
                    </a:lnL>
                    <a:lnR>
                      <a:noFill/>
                    </a:lnR>
                    <a:lnT>
                      <a:noFill/>
                    </a:lnT>
                    <a:lnB>
                      <a:noFill/>
                    </a:lnB>
                  </a:tcPr>
                </a:tc>
              </a:tr>
              <a:tr h="597811">
                <a:tc>
                  <a:txBody>
                    <a:bodyPr/>
                    <a:lstStyle/>
                    <a:p>
                      <a:r>
                        <a:rPr lang="en-US" sz="1800" dirty="0">
                          <a:hlinkClick r:id="rId6"/>
                        </a:rPr>
                        <a:t>nh-x-sdc-2-plutocruise-v1.0</a:t>
                      </a:r>
                      <a:endParaRPr lang="en-US" sz="1800" dirty="0"/>
                    </a:p>
                  </a:txBody>
                  <a:tcPr marL="37716" marR="37716" marT="37716" marB="37716" anchor="ctr">
                    <a:lnL>
                      <a:noFill/>
                    </a:lnL>
                    <a:lnR>
                      <a:noFill/>
                    </a:lnR>
                    <a:lnT>
                      <a:noFill/>
                    </a:lnT>
                    <a:lnB>
                      <a:noFill/>
                    </a:lnB>
                  </a:tcPr>
                </a:tc>
                <a:tc>
                  <a:txBody>
                    <a:bodyPr/>
                    <a:lstStyle/>
                    <a:p>
                      <a:r>
                        <a:rPr lang="en-US" sz="1800" dirty="0"/>
                        <a:t>NH SDC Pluto Cruise Raw data</a:t>
                      </a:r>
                    </a:p>
                  </a:txBody>
                  <a:tcPr marL="37716" marR="37716" marT="37716" marB="37716" anchor="ctr">
                    <a:lnL>
                      <a:noFill/>
                    </a:lnL>
                    <a:lnR>
                      <a:noFill/>
                    </a:lnR>
                    <a:lnT>
                      <a:noFill/>
                    </a:lnT>
                    <a:lnB>
                      <a:noFill/>
                    </a:lnB>
                  </a:tcPr>
                </a:tc>
                <a:tc>
                  <a:txBody>
                    <a:bodyPr/>
                    <a:lstStyle/>
                    <a:p>
                      <a:r>
                        <a:rPr lang="en-US" sz="1800" dirty="0" err="1"/>
                        <a:t>Poppe</a:t>
                      </a:r>
                      <a:r>
                        <a:rPr lang="en-US" sz="1800" dirty="0"/>
                        <a:t>/Economou</a:t>
                      </a:r>
                    </a:p>
                  </a:txBody>
                  <a:tcPr marL="37716" marR="37716" marT="37716" marB="37716" anchor="ctr">
                    <a:lnL>
                      <a:noFill/>
                    </a:lnL>
                    <a:lnR>
                      <a:noFill/>
                    </a:lnR>
                    <a:lnT>
                      <a:noFill/>
                    </a:lnT>
                    <a:lnB>
                      <a:noFill/>
                    </a:lnB>
                  </a:tcPr>
                </a:tc>
                <a:tc>
                  <a:txBody>
                    <a:bodyPr/>
                    <a:lstStyle/>
                    <a:p>
                      <a:endParaRPr lang="en-US" sz="1800" dirty="0"/>
                    </a:p>
                  </a:txBody>
                  <a:tcPr marL="37716" marR="37716" marT="37716" marB="37716" anchor="ctr">
                    <a:lnL>
                      <a:noFill/>
                    </a:lnL>
                    <a:lnR>
                      <a:noFill/>
                    </a:lnR>
                    <a:lnT>
                      <a:noFill/>
                    </a:lnT>
                    <a:lnB>
                      <a:noFill/>
                    </a:lnB>
                  </a:tcPr>
                </a:tc>
              </a:tr>
              <a:tr h="860265">
                <a:tc>
                  <a:txBody>
                    <a:bodyPr/>
                    <a:lstStyle/>
                    <a:p>
                      <a:r>
                        <a:rPr lang="en-US" sz="1800" dirty="0">
                          <a:hlinkClick r:id="rId7"/>
                        </a:rPr>
                        <a:t>nh-x-sdc-3-plutocruise-v1.0</a:t>
                      </a:r>
                      <a:endParaRPr lang="en-US" sz="1800" dirty="0"/>
                    </a:p>
                  </a:txBody>
                  <a:tcPr marL="37716" marR="37716" marT="37716" marB="37716" anchor="ctr">
                    <a:lnL>
                      <a:noFill/>
                    </a:lnL>
                    <a:lnR>
                      <a:noFill/>
                    </a:lnR>
                    <a:lnT>
                      <a:noFill/>
                    </a:lnT>
                    <a:lnB>
                      <a:noFill/>
                    </a:lnB>
                  </a:tcPr>
                </a:tc>
                <a:tc>
                  <a:txBody>
                    <a:bodyPr/>
                    <a:lstStyle/>
                    <a:p>
                      <a:r>
                        <a:rPr lang="it-IT" sz="1800" dirty="0"/>
                        <a:t>NH SDC Pluto Cruise Calibrated data</a:t>
                      </a:r>
                    </a:p>
                  </a:txBody>
                  <a:tcPr marL="37716" marR="37716" marT="37716" marB="37716" anchor="ctr">
                    <a:lnL>
                      <a:noFill/>
                    </a:lnL>
                    <a:lnR>
                      <a:noFill/>
                    </a:lnR>
                    <a:lnT>
                      <a:noFill/>
                    </a:lnT>
                    <a:lnB>
                      <a:noFill/>
                    </a:lnB>
                  </a:tcPr>
                </a:tc>
                <a:tc>
                  <a:txBody>
                    <a:bodyPr/>
                    <a:lstStyle/>
                    <a:p>
                      <a:r>
                        <a:rPr lang="en-US" sz="1800" dirty="0" err="1"/>
                        <a:t>Poppe</a:t>
                      </a:r>
                      <a:r>
                        <a:rPr lang="en-US" sz="1800" dirty="0"/>
                        <a:t>/Economou</a:t>
                      </a:r>
                    </a:p>
                  </a:txBody>
                  <a:tcPr marL="37716" marR="37716" marT="37716" marB="37716" anchor="ctr">
                    <a:lnL>
                      <a:noFill/>
                    </a:lnL>
                    <a:lnR>
                      <a:noFill/>
                    </a:lnR>
                    <a:lnT>
                      <a:noFill/>
                    </a:lnT>
                    <a:lnB>
                      <a:noFill/>
                    </a:lnB>
                  </a:tcPr>
                </a:tc>
                <a:tc>
                  <a:txBody>
                    <a:bodyPr/>
                    <a:lstStyle/>
                    <a:p>
                      <a:endParaRPr lang="en-US" sz="1800" dirty="0"/>
                    </a:p>
                  </a:txBody>
                  <a:tcPr marL="90519" marR="90519" marT="45260" marB="45260">
                    <a:lnL>
                      <a:noFill/>
                    </a:lnL>
                    <a:lnT>
                      <a:noFill/>
                    </a:lnT>
                  </a:tcPr>
                </a:tc>
              </a:tr>
            </a:tbl>
          </a:graphicData>
        </a:graphic>
      </p:graphicFrame>
      <p:sp>
        <p:nvSpPr>
          <p:cNvPr id="5" name="TextBox 4"/>
          <p:cNvSpPr txBox="1"/>
          <p:nvPr/>
        </p:nvSpPr>
        <p:spPr>
          <a:xfrm>
            <a:off x="762000" y="304800"/>
            <a:ext cx="7924800" cy="1261884"/>
          </a:xfrm>
          <a:prstGeom prst="rect">
            <a:avLst/>
          </a:prstGeom>
          <a:noFill/>
        </p:spPr>
        <p:txBody>
          <a:bodyPr wrap="square" rtlCol="0">
            <a:spAutoFit/>
          </a:bodyPr>
          <a:lstStyle/>
          <a:p>
            <a:pPr algn="ctr"/>
            <a:r>
              <a:rPr lang="en-US" sz="2800" b="1" dirty="0" smtClean="0"/>
              <a:t>EVALUATION OF  STUDENT DUST COUNTER (SDC) PDS DATA</a:t>
            </a:r>
          </a:p>
          <a:p>
            <a:pPr algn="ctr"/>
            <a:r>
              <a:rPr lang="en-US" b="1" dirty="0"/>
              <a:t> </a:t>
            </a:r>
            <a:endParaRPr lang="en-US" sz="2000" b="1" dirty="0"/>
          </a:p>
        </p:txBody>
      </p:sp>
    </p:spTree>
    <p:extLst>
      <p:ext uri="{BB962C8B-B14F-4D97-AF65-F5344CB8AC3E}">
        <p14:creationId xmlns:p14="http://schemas.microsoft.com/office/powerpoint/2010/main" val="888916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8001000" cy="3657601"/>
          </a:xfrm>
        </p:spPr>
        <p:txBody>
          <a:bodyPr>
            <a:normAutofit/>
          </a:bodyPr>
          <a:lstStyle/>
          <a:p>
            <a:pPr algn="l"/>
            <a:r>
              <a:rPr lang="en-US" sz="2800" dirty="0" smtClean="0">
                <a:latin typeface="Arial" panose="020B0604020202020204" pitchFamily="34" charset="0"/>
                <a:cs typeface="Arial" panose="020B0604020202020204" pitchFamily="34" charset="0"/>
              </a:rPr>
              <a:t>                 SUMMARY EVALUATION</a:t>
            </a:r>
            <a:br>
              <a:rPr lang="en-US" sz="2800" dirty="0" smtClean="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ALL THE DOCUMENTS IASSOCIATED WITH THE SDC IN THE PDS ARE IN VERY GOOD SHAPE AND IF SOMEONE READS THE RECOMMENDED MATERIAL CAN UNDERSTAND THE INSTRUMENT, THE DATA STRUCTURE AND</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SUCCESSFULLY USE THE SDC DATA CONTAINED IN THE PDS DATA BASE FOR A MEANINGFUL ANALYSIS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8916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848600" cy="1470025"/>
          </a:xfrm>
        </p:spPr>
        <p:txBody>
          <a:bodyPr>
            <a:normAutofit fontScale="90000"/>
          </a:bodyPr>
          <a:lstStyle/>
          <a:p>
            <a:pPr fontAlgn="ctr"/>
            <a:r>
              <a:rPr lang="en-US" dirty="0" smtClean="0">
                <a:hlinkClick r:id="rId2"/>
              </a:rPr>
              <a:t/>
            </a:r>
            <a:br>
              <a:rPr lang="en-US" dirty="0" smtClean="0">
                <a:hlinkClick r:id="rId2"/>
              </a:rPr>
            </a:br>
            <a:r>
              <a:rPr lang="en-US" dirty="0" smtClean="0">
                <a:hlinkClick r:id="rId2"/>
              </a:rPr>
              <a:t>nh-x-sdc-2-launch-v3.0</a:t>
            </a:r>
            <a:r>
              <a:rPr lang="en-US" dirty="0"/>
              <a:t/>
            </a:r>
            <a:br>
              <a:rPr lang="en-US" dirty="0"/>
            </a:br>
            <a:r>
              <a:rPr lang="en-US" dirty="0"/>
              <a:t>NH SDC Launch Raw data</a:t>
            </a:r>
            <a:br>
              <a:rPr lang="en-US" dirty="0"/>
            </a:br>
            <a:endParaRPr lang="en-US" dirty="0"/>
          </a:p>
        </p:txBody>
      </p:sp>
      <p:sp>
        <p:nvSpPr>
          <p:cNvPr id="3" name="Subtitle 2"/>
          <p:cNvSpPr>
            <a:spLocks noGrp="1"/>
          </p:cNvSpPr>
          <p:nvPr>
            <p:ph type="subTitle" idx="1"/>
          </p:nvPr>
        </p:nvSpPr>
        <p:spPr>
          <a:xfrm>
            <a:off x="152400" y="1676399"/>
            <a:ext cx="8839200" cy="2362199"/>
          </a:xfrm>
        </p:spPr>
        <p:txBody>
          <a:bodyPr>
            <a:normAutofit fontScale="85000" lnSpcReduction="10000"/>
          </a:bodyPr>
          <a:lstStyle/>
          <a:p>
            <a:pPr algn="l"/>
            <a:r>
              <a:rPr lang="en-US" sz="2000" dirty="0" smtClean="0"/>
              <a:t>This data set contains Level 2 Raw data taken by the New Horizons Student Dust Counter instrument during the post-launch checkout mission phase. In the first 6 months there were weeks to months periods that the SDC was OFF due to mission restriction.</a:t>
            </a:r>
          </a:p>
          <a:p>
            <a:pPr algn="l"/>
            <a:r>
              <a:rPr lang="en-US" sz="2000" dirty="0" smtClean="0"/>
              <a:t>It also contains all the preflight calibration data needed for proper data interpretation and other important documentation. Very helpful are the recommended reading  of the NH_ICD and </a:t>
            </a:r>
            <a:r>
              <a:rPr lang="en-US" sz="2000" dirty="0" smtClean="0"/>
              <a:t>HORANYIETAL2007 documents that are included in the PDS Data Base.</a:t>
            </a:r>
            <a:endParaRPr lang="en-US" sz="2000" dirty="0" smtClean="0"/>
          </a:p>
          <a:p>
            <a:pPr algn="l"/>
            <a:r>
              <a:rPr lang="en-US" sz="2000" dirty="0" smtClean="0"/>
              <a:t>It would be nice if the 2</a:t>
            </a:r>
            <a:r>
              <a:rPr lang="en-US" sz="2000" baseline="30000" dirty="0" smtClean="0"/>
              <a:t>nd</a:t>
            </a:r>
            <a:r>
              <a:rPr lang="en-US" sz="2000" dirty="0" smtClean="0"/>
              <a:t>  recommended reference "WEAVERETAL2007“ ( In addition to “HORANYIETAL2007“ for the SDC was also included in the PDS data base.</a:t>
            </a:r>
          </a:p>
          <a:p>
            <a:pPr algn="l"/>
            <a:r>
              <a:rPr lang="en-US" sz="2000" dirty="0" smtClean="0"/>
              <a:t>Note: Sometimes these references are given as </a:t>
            </a:r>
            <a:r>
              <a:rPr lang="en-US" sz="2000" dirty="0" smtClean="0"/>
              <a:t>HORANYIETAL200</a:t>
            </a:r>
            <a:r>
              <a:rPr lang="en-US" sz="2000" b="1" dirty="0" smtClean="0"/>
              <a:t>8</a:t>
            </a:r>
            <a:r>
              <a:rPr lang="en-US" sz="2000" dirty="0" smtClean="0"/>
              <a:t>“ and "WEAVERETAL200</a:t>
            </a:r>
            <a:r>
              <a:rPr lang="en-US" sz="2000" b="1" dirty="0" smtClean="0"/>
              <a:t>8</a:t>
            </a:r>
            <a:r>
              <a:rPr lang="en-US" sz="2000" dirty="0" smtClean="0"/>
              <a:t>“ ??</a:t>
            </a:r>
            <a:endParaRPr lang="en-US" sz="2000" dirty="0" smtClean="0"/>
          </a:p>
          <a:p>
            <a:pPr algn="l"/>
            <a:endParaRPr lang="en-US" sz="2000" dirty="0" smtClean="0"/>
          </a:p>
          <a:p>
            <a:pPr algn="l"/>
            <a:endParaRPr lang="en-US" sz="2000" dirty="0"/>
          </a:p>
        </p:txBody>
      </p:sp>
      <p:sp>
        <p:nvSpPr>
          <p:cNvPr id="4" name="TextBox 3"/>
          <p:cNvSpPr txBox="1"/>
          <p:nvPr/>
        </p:nvSpPr>
        <p:spPr>
          <a:xfrm>
            <a:off x="3124200" y="4684930"/>
            <a:ext cx="2667000" cy="646331"/>
          </a:xfrm>
          <a:prstGeom prst="rect">
            <a:avLst/>
          </a:prstGeom>
          <a:noFill/>
        </p:spPr>
        <p:txBody>
          <a:bodyPr wrap="square" rtlCol="0">
            <a:spAutoFit/>
          </a:bodyPr>
          <a:lstStyle/>
          <a:p>
            <a:pPr algn="ctr"/>
            <a:r>
              <a:rPr lang="en-US" sz="3600" dirty="0" smtClean="0"/>
              <a:t>VERY GOOD </a:t>
            </a:r>
            <a:endParaRPr lang="en-US" sz="3600" dirty="0"/>
          </a:p>
        </p:txBody>
      </p:sp>
    </p:spTree>
    <p:extLst>
      <p:ext uri="{BB962C8B-B14F-4D97-AF65-F5344CB8AC3E}">
        <p14:creationId xmlns:p14="http://schemas.microsoft.com/office/powerpoint/2010/main" val="888916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686800" cy="1470025"/>
          </a:xfrm>
        </p:spPr>
        <p:txBody>
          <a:bodyPr>
            <a:normAutofit fontScale="90000"/>
          </a:bodyPr>
          <a:lstStyle/>
          <a:p>
            <a:pPr fontAlgn="ctr"/>
            <a:r>
              <a:rPr lang="en-US" dirty="0" smtClean="0">
                <a:hlinkClick r:id="rId2"/>
              </a:rPr>
              <a:t>nh-x-sdc-3-launch-v3.0</a:t>
            </a:r>
            <a:r>
              <a:rPr lang="en-US" dirty="0"/>
              <a:t/>
            </a:r>
            <a:br>
              <a:rPr lang="en-US" dirty="0"/>
            </a:br>
            <a:r>
              <a:rPr lang="en-US" dirty="0"/>
              <a:t>NH SDC Launch </a:t>
            </a:r>
            <a:r>
              <a:rPr lang="en-US" dirty="0" smtClean="0"/>
              <a:t>Calibrated Data</a:t>
            </a:r>
            <a:r>
              <a:rPr lang="en-US" dirty="0"/>
              <a:t/>
            </a:r>
            <a:br>
              <a:rPr lang="en-US" dirty="0"/>
            </a:br>
            <a:endParaRPr lang="en-US" dirty="0"/>
          </a:p>
        </p:txBody>
      </p:sp>
      <p:sp>
        <p:nvSpPr>
          <p:cNvPr id="3" name="Subtitle 2"/>
          <p:cNvSpPr>
            <a:spLocks noGrp="1"/>
          </p:cNvSpPr>
          <p:nvPr>
            <p:ph type="subTitle" idx="1"/>
          </p:nvPr>
        </p:nvSpPr>
        <p:spPr>
          <a:xfrm>
            <a:off x="152400" y="1676400"/>
            <a:ext cx="8839200" cy="1676400"/>
          </a:xfrm>
        </p:spPr>
        <p:txBody>
          <a:bodyPr>
            <a:normAutofit/>
          </a:bodyPr>
          <a:lstStyle/>
          <a:p>
            <a:pPr algn="l"/>
            <a:r>
              <a:rPr lang="en-US" sz="2000" dirty="0" smtClean="0"/>
              <a:t>This data set contains Level 3 Raw data taken by the New Horizons Student Dust Counter instrument during the post-launch checkout mission phase.</a:t>
            </a:r>
          </a:p>
          <a:p>
            <a:pPr algn="l"/>
            <a:r>
              <a:rPr lang="en-US" sz="2000" dirty="0" smtClean="0"/>
              <a:t>It also contains all the preflight calibration data needed for proper data interpretation and other important documentation.</a:t>
            </a:r>
            <a:endParaRPr lang="en-US" sz="2000" dirty="0"/>
          </a:p>
        </p:txBody>
      </p:sp>
      <p:sp>
        <p:nvSpPr>
          <p:cNvPr id="4" name="TextBox 3"/>
          <p:cNvSpPr txBox="1"/>
          <p:nvPr/>
        </p:nvSpPr>
        <p:spPr>
          <a:xfrm>
            <a:off x="3124200" y="4038599"/>
            <a:ext cx="2667000" cy="646331"/>
          </a:xfrm>
          <a:prstGeom prst="rect">
            <a:avLst/>
          </a:prstGeom>
          <a:noFill/>
        </p:spPr>
        <p:txBody>
          <a:bodyPr wrap="square" rtlCol="0">
            <a:spAutoFit/>
          </a:bodyPr>
          <a:lstStyle/>
          <a:p>
            <a:pPr algn="ctr"/>
            <a:r>
              <a:rPr lang="en-US" sz="3600" dirty="0" smtClean="0"/>
              <a:t>GOOD </a:t>
            </a:r>
            <a:endParaRPr lang="en-US" sz="3600" dirty="0"/>
          </a:p>
        </p:txBody>
      </p:sp>
    </p:spTree>
    <p:extLst>
      <p:ext uri="{BB962C8B-B14F-4D97-AF65-F5344CB8AC3E}">
        <p14:creationId xmlns:p14="http://schemas.microsoft.com/office/powerpoint/2010/main" val="3699378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328" y="0"/>
            <a:ext cx="7556071"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4419600" y="6139934"/>
            <a:ext cx="990600" cy="369332"/>
          </a:xfrm>
          <a:prstGeom prst="rect">
            <a:avLst/>
          </a:prstGeom>
          <a:noFill/>
        </p:spPr>
        <p:txBody>
          <a:bodyPr wrap="square" rtlCol="0">
            <a:spAutoFit/>
          </a:bodyPr>
          <a:lstStyle/>
          <a:p>
            <a:pPr algn="ctr"/>
            <a:r>
              <a:rPr lang="en-US" dirty="0" smtClean="0"/>
              <a:t>Fig. 10</a:t>
            </a:r>
            <a:endParaRPr lang="en-US" dirty="0"/>
          </a:p>
        </p:txBody>
      </p:sp>
    </p:spTree>
    <p:extLst>
      <p:ext uri="{BB962C8B-B14F-4D97-AF65-F5344CB8AC3E}">
        <p14:creationId xmlns:p14="http://schemas.microsoft.com/office/powerpoint/2010/main" val="3137645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confusing data</a:t>
            </a:r>
            <a:endParaRPr lang="en-US" dirty="0"/>
          </a:p>
        </p:txBody>
      </p:sp>
      <p:sp>
        <p:nvSpPr>
          <p:cNvPr id="3" name="Content Placeholder 2"/>
          <p:cNvSpPr>
            <a:spLocks noGrp="1"/>
          </p:cNvSpPr>
          <p:nvPr>
            <p:ph idx="1"/>
          </p:nvPr>
        </p:nvSpPr>
        <p:spPr/>
        <p:txBody>
          <a:bodyPr/>
          <a:lstStyle/>
          <a:p>
            <a:r>
              <a:rPr lang="en-US" dirty="0" smtClean="0"/>
              <a:t>I tried to duplicate the Figure 10  above from M. </a:t>
            </a:r>
            <a:r>
              <a:rPr lang="en-US" dirty="0" err="1" smtClean="0"/>
              <a:t>Horanyi</a:t>
            </a:r>
            <a:r>
              <a:rPr lang="en-US" dirty="0" smtClean="0"/>
              <a:t> et al.,2007 SSR paper and had some problems until I realized that file </a:t>
            </a:r>
            <a:r>
              <a:rPr lang="en-US" i="1" dirty="0" smtClean="0">
                <a:solidFill>
                  <a:srgbClr val="0070C0"/>
                </a:solidFill>
              </a:rPr>
              <a:t>sdc_0016861919_0x700_sci_1.fit</a:t>
            </a:r>
            <a:r>
              <a:rPr lang="en-US" dirty="0" smtClean="0"/>
              <a:t>  has both, real events and flight internal calibration data.</a:t>
            </a:r>
          </a:p>
          <a:p>
            <a:pPr marL="0" indent="0">
              <a:buNone/>
            </a:pPr>
            <a:r>
              <a:rPr lang="en-US" dirty="0" smtClean="0"/>
              <a:t>    This is at least confusing. They should not be     </a:t>
            </a:r>
          </a:p>
          <a:p>
            <a:pPr marL="0" indent="0">
              <a:buNone/>
            </a:pPr>
            <a:r>
              <a:rPr lang="en-US" dirty="0"/>
              <a:t> </a:t>
            </a:r>
            <a:r>
              <a:rPr lang="en-US" dirty="0" smtClean="0"/>
              <a:t>   in the same file. Probably, this occurs in other  </a:t>
            </a:r>
          </a:p>
          <a:p>
            <a:pPr marL="0" indent="0">
              <a:buNone/>
            </a:pPr>
            <a:r>
              <a:rPr lang="en-US" dirty="0"/>
              <a:t> </a:t>
            </a:r>
            <a:r>
              <a:rPr lang="en-US" dirty="0" smtClean="0"/>
              <a:t>   files as well.</a:t>
            </a:r>
            <a:endParaRPr lang="en-US" dirty="0"/>
          </a:p>
        </p:txBody>
      </p:sp>
    </p:spTree>
    <p:extLst>
      <p:ext uri="{BB962C8B-B14F-4D97-AF65-F5344CB8AC3E}">
        <p14:creationId xmlns:p14="http://schemas.microsoft.com/office/powerpoint/2010/main" val="1424250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8202" y="228600"/>
            <a:ext cx="6733278" cy="63648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1025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563</TotalTime>
  <Words>678</Words>
  <Application>Microsoft Office PowerPoint</Application>
  <PresentationFormat>On-screen Show (4:3)</PresentationFormat>
  <Paragraphs>60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New Horizon PDS Data Peer Review,  January 13-14,2014 </vt:lpstr>
      <vt:lpstr> The NH SDC instrument Mihaly Horanyi – Principal  Investigator </vt:lpstr>
      <vt:lpstr>PowerPoint Presentation</vt:lpstr>
      <vt:lpstr>                 SUMMARY EVALUATION    ALL THE DOCUMENTS IASSOCIATED WITH THE SDC IN THE PDS ARE IN VERY GOOD SHAPE AND IF SOMEONE READS THE RECOMMENDED MATERIAL CAN UNDERSTAND THE INSTRUMENT, THE DATA STRUCTURE AND SUCCESSFULLY USE THE SDC DATA CONTAINED IN THE PDS DATA BASE FOR A MEANINGFUL ANALYSIS  </vt:lpstr>
      <vt:lpstr> nh-x-sdc-2-launch-v3.0 NH SDC Launch Raw data </vt:lpstr>
      <vt:lpstr>nh-x-sdc-3-launch-v3.0 NH SDC Launch Calibrated Data </vt:lpstr>
      <vt:lpstr>PowerPoint Presentation</vt:lpstr>
      <vt:lpstr>Some confusing data</vt:lpstr>
      <vt:lpstr>PowerPoint Presentation</vt:lpstr>
      <vt:lpstr>PowerPoint Presentation</vt:lpstr>
      <vt:lpstr>   nh-j-sdc-2-jupiter-v3.0 NH SDC Jupiter Encounter Raw data   </vt:lpstr>
      <vt:lpstr>   nh-j-sdc-3-jupiter-v3.0 NH SDC Jupiter Encounter Raw data   </vt:lpstr>
      <vt:lpstr>Suggested Improvements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tecon</dc:creator>
  <cp:lastModifiedBy>tecon</cp:lastModifiedBy>
  <cp:revision>27</cp:revision>
  <dcterms:created xsi:type="dcterms:W3CDTF">2014-01-12T14:11:27Z</dcterms:created>
  <dcterms:modified xsi:type="dcterms:W3CDTF">2014-01-12T23:35:24Z</dcterms:modified>
</cp:coreProperties>
</file>