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7" r:id="rId9"/>
    <p:sldId id="259" r:id="rId10"/>
    <p:sldId id="268" r:id="rId11"/>
    <p:sldId id="274" r:id="rId12"/>
    <p:sldId id="275" r:id="rId13"/>
    <p:sldId id="271" r:id="rId14"/>
    <p:sldId id="272" r:id="rId15"/>
    <p:sldId id="273" r:id="rId16"/>
    <p:sldId id="276" r:id="rId17"/>
    <p:sldId id="270" r:id="rId18"/>
    <p:sldId id="277" r:id="rId19"/>
    <p:sldId id="278" r:id="rId20"/>
    <p:sldId id="279" r:id="rId21"/>
    <p:sldId id="262" r:id="rId22"/>
    <p:sldId id="263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7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2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1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0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4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88239-99ED-C240-BC08-713FBCF1A8AF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3E8C-19CE-2448-ADAD-A1F2854C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journal.jpl.nasa.gov/catalog/PIA09665" TargetMode="External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LORRI PDS Review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December 12, 2014</a:t>
            </a:r>
          </a:p>
          <a:p>
            <a:r>
              <a:rPr lang="en-US" dirty="0" smtClean="0">
                <a:latin typeface="Helvetica"/>
                <a:cs typeface="Helvetica"/>
              </a:rPr>
              <a:t>Carolyn Ernst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1027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9"/>
            <a:ext cx="8229600" cy="1143000"/>
          </a:xfrm>
        </p:spPr>
        <p:txBody>
          <a:bodyPr/>
          <a:lstStyle/>
          <a:p>
            <a:r>
              <a:rPr lang="en-US" dirty="0" smtClean="0"/>
              <a:t>Calibration (1/3)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9872" y="1010997"/>
            <a:ext cx="8126928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data are calibrated into ‘DN’s, not absolute calibration. This needs to be made clear in several places, including:</a:t>
            </a:r>
          </a:p>
          <a:p>
            <a:r>
              <a:rPr lang="en-US" dirty="0"/>
              <a:t>	-</a:t>
            </a:r>
            <a:r>
              <a:rPr lang="en-US" dirty="0" err="1" smtClean="0"/>
              <a:t>dataset.cat</a:t>
            </a:r>
            <a:endParaRPr lang="en-US" dirty="0"/>
          </a:p>
          <a:p>
            <a:pPr marL="1200150" indent="-285750">
              <a:buFont typeface="Arial"/>
              <a:buChar char="•"/>
            </a:pPr>
            <a:r>
              <a:rPr lang="en-US" dirty="0" smtClean="0"/>
              <a:t>Under the  Calibration  header, the pipeline steps are described, but nowhere is it clear that the calibration is into DN and that the listed ‘absolute calibration’ step is not occurring.      </a:t>
            </a:r>
          </a:p>
          <a:p>
            <a:r>
              <a:rPr lang="en-US" dirty="0"/>
              <a:t>	</a:t>
            </a:r>
            <a:r>
              <a:rPr lang="en-US" dirty="0" smtClean="0"/>
              <a:t>-.</a:t>
            </a:r>
            <a:r>
              <a:rPr lang="en-US" dirty="0" err="1" smtClean="0"/>
              <a:t>lbl</a:t>
            </a:r>
            <a:r>
              <a:rPr lang="en-US" dirty="0" smtClean="0"/>
              <a:t>: </a:t>
            </a: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-.fit header:                                            </a:t>
            </a:r>
          </a:p>
          <a:p>
            <a:r>
              <a:rPr lang="en-US" dirty="0"/>
              <a:t>	</a:t>
            </a:r>
            <a:r>
              <a:rPr lang="en-US" dirty="0" smtClean="0"/>
              <a:t>        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81" y="4214156"/>
            <a:ext cx="59563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57" y="2793292"/>
            <a:ext cx="2501900" cy="1079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2723" y="3686730"/>
            <a:ext cx="2292234" cy="19971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68987" y="6051168"/>
            <a:ext cx="6006187" cy="19971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5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9"/>
            <a:ext cx="8229600" cy="1143000"/>
          </a:xfrm>
        </p:spPr>
        <p:txBody>
          <a:bodyPr/>
          <a:lstStyle/>
          <a:p>
            <a:r>
              <a:rPr lang="en-US" dirty="0" smtClean="0"/>
              <a:t>Calibration (2/3)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65" y="1010997"/>
            <a:ext cx="6936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-</a:t>
            </a:r>
            <a:r>
              <a:rPr lang="en-US" dirty="0" err="1" smtClean="0"/>
              <a:t>lorri.cat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PRIMARY </a:t>
            </a:r>
            <a:r>
              <a:rPr lang="en-US" dirty="0"/>
              <a:t>MEASURED QUANTITIES:                                            </a:t>
            </a:r>
          </a:p>
          <a:p>
            <a:r>
              <a:rPr lang="en-US" dirty="0" smtClean="0"/>
              <a:t>        </a:t>
            </a:r>
            <a:r>
              <a:rPr lang="en-US" dirty="0"/>
              <a:t>1) Raw data:         per-pixel </a:t>
            </a:r>
            <a:r>
              <a:rPr lang="en-US" dirty="0" err="1"/>
              <a:t>brightnesses</a:t>
            </a:r>
            <a:r>
              <a:rPr lang="en-US" dirty="0"/>
              <a:t> as Data Numbers (DNs)     </a:t>
            </a:r>
          </a:p>
          <a:p>
            <a:r>
              <a:rPr lang="en-US" dirty="0"/>
              <a:t> 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dirty="0">
                <a:solidFill>
                  <a:srgbClr val="FF0000"/>
                </a:solidFill>
              </a:rPr>
              <a:t>) Calibrated data:  per-pixel </a:t>
            </a:r>
            <a:r>
              <a:rPr lang="en-US" dirty="0" err="1">
                <a:solidFill>
                  <a:srgbClr val="FF0000"/>
                </a:solidFill>
              </a:rPr>
              <a:t>brightnesses</a:t>
            </a:r>
            <a:r>
              <a:rPr lang="en-US" dirty="0">
                <a:solidFill>
                  <a:srgbClr val="FF0000"/>
                </a:solidFill>
              </a:rPr>
              <a:t> as </a:t>
            </a:r>
            <a:r>
              <a:rPr lang="en-US" dirty="0" smtClean="0">
                <a:solidFill>
                  <a:srgbClr val="FF0000"/>
                </a:solidFill>
              </a:rPr>
              <a:t>radiances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	-</a:t>
            </a:r>
            <a:r>
              <a:rPr lang="en-US" dirty="0" err="1" smtClean="0"/>
              <a:t>aareadme.txt</a:t>
            </a:r>
            <a:r>
              <a:rPr lang="en-US" dirty="0" smtClean="0"/>
              <a:t>; </a:t>
            </a:r>
            <a:r>
              <a:rPr lang="en-US" dirty="0" err="1" smtClean="0"/>
              <a:t>aareadme_bu.txt</a:t>
            </a: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432" y="2302097"/>
            <a:ext cx="5009392" cy="42746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51243" y="3959821"/>
            <a:ext cx="4315108" cy="450600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51243" y="4410421"/>
            <a:ext cx="4315108" cy="450600"/>
          </a:xfrm>
          <a:prstGeom prst="rect">
            <a:avLst/>
          </a:prstGeom>
          <a:noFill/>
          <a:ln w="19050" cmpd="sng">
            <a:solidFill>
              <a:srgbClr val="FF66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3636" y="5545949"/>
            <a:ext cx="4593163" cy="1131128"/>
          </a:xfrm>
          <a:prstGeom prst="rect">
            <a:avLst/>
          </a:prstGeom>
          <a:noFill/>
          <a:ln w="190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6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9"/>
            <a:ext cx="8229600" cy="1143000"/>
          </a:xfrm>
        </p:spPr>
        <p:txBody>
          <a:bodyPr/>
          <a:lstStyle/>
          <a:p>
            <a:r>
              <a:rPr lang="en-US" dirty="0" smtClean="0"/>
              <a:t>Calibration (3/3)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636" y="1055463"/>
            <a:ext cx="693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-ICD (seems correct in here)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21" y="1923833"/>
            <a:ext cx="5125705" cy="20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Responsitivity</a:t>
            </a:r>
            <a:r>
              <a:rPr lang="en-US" dirty="0" smtClean="0"/>
              <a:t> Graph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83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the published version (not the submitted version that is archived) of the LORRI SSR Cheng et al. paper, the Figure 9 y-axis has units of W m-2 sr-1 in the denominator. The caption cites a correction form the Morgan LORRI paper.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14" y="2976693"/>
            <a:ext cx="7325786" cy="36837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10274" y="3126891"/>
            <a:ext cx="764703" cy="887546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0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588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 the archived submitted version of the LORRI SSR Cheng et al. paper, figure 9 is identical to the Morgan LORRI paper figure 5 (and has units of W cm-2 sr-1)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Responsitivity</a:t>
            </a:r>
            <a:r>
              <a:rPr lang="en-US" dirty="0" smtClean="0"/>
              <a:t> Graph (2/4)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059" y="2909161"/>
            <a:ext cx="4265744" cy="268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14" y="3099814"/>
            <a:ext cx="4265744" cy="22453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03350" y="4938716"/>
            <a:ext cx="764703" cy="50002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75270" y="5035255"/>
            <a:ext cx="764703" cy="50002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58836"/>
            <a:ext cx="8229600" cy="5158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Figure 9.3 in the ICD matches the published version of the graph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Responsitivity</a:t>
            </a:r>
            <a:r>
              <a:rPr lang="en-US" dirty="0" smtClean="0"/>
              <a:t> Graph (3/4)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45" y="1851332"/>
            <a:ext cx="6245475" cy="444220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2975870" y="3095352"/>
            <a:ext cx="764703" cy="500028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6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58836"/>
            <a:ext cx="8229600" cy="515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 err="1" smtClean="0"/>
              <a:t>lorri_responsivity_plot.png</a:t>
            </a:r>
            <a:r>
              <a:rPr lang="en-US" sz="2400" dirty="0" smtClean="0"/>
              <a:t> file in the archive matches the published version of the Cheng et al. figure 9.</a:t>
            </a:r>
          </a:p>
          <a:p>
            <a:pPr lvl="1"/>
            <a:r>
              <a:rPr lang="en-US" sz="2000" dirty="0" smtClean="0"/>
              <a:t>The preprint Cheng paper and this .</a:t>
            </a:r>
            <a:r>
              <a:rPr lang="en-US" sz="2000" dirty="0" err="1" smtClean="0"/>
              <a:t>png</a:t>
            </a:r>
            <a:r>
              <a:rPr lang="en-US" sz="2000" dirty="0" smtClean="0"/>
              <a:t> are inconsistent with one another</a:t>
            </a:r>
          </a:p>
          <a:p>
            <a:endParaRPr lang="en-US" sz="2400" dirty="0" smtClean="0"/>
          </a:p>
          <a:p>
            <a:r>
              <a:rPr lang="en-US" sz="2400" dirty="0" smtClean="0"/>
              <a:t>Despite citing an error in the Morgan et al. paper, later work seems to indicate that the original units of W cm-2 sr-1 were correct after all.</a:t>
            </a:r>
          </a:p>
          <a:p>
            <a:pPr lvl="1"/>
            <a:r>
              <a:rPr lang="en-US" sz="2000" dirty="0" smtClean="0"/>
              <a:t>This is based on personal communication with Frank Morgan, as well as inconsistencies discovered between the Cheng numbers and LORRI operational spreadsheets (personal comm. Brett </a:t>
            </a:r>
            <a:r>
              <a:rPr lang="en-US" sz="2000" dirty="0" err="1" smtClean="0"/>
              <a:t>Denevi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This is clearly an issue – but I’m uncertain as to the solution</a:t>
            </a:r>
          </a:p>
          <a:p>
            <a:pPr lvl="1"/>
            <a:r>
              <a:rPr lang="en-US" sz="2000" dirty="0" smtClean="0"/>
              <a:t>If the Cheng units are correct: It needs to be noted somewhere that there was an important change to figure 9 between the submitted and final versions.</a:t>
            </a:r>
          </a:p>
          <a:p>
            <a:pPr lvl="1"/>
            <a:r>
              <a:rPr lang="en-US" sz="2000" dirty="0" smtClean="0"/>
              <a:t>If the Morgan units are correct: It should be noted somewhere that in the final version of the Cheng paper the units are not correct. Additionally, the file </a:t>
            </a:r>
            <a:r>
              <a:rPr lang="en-US" sz="2000" dirty="0" err="1" smtClean="0"/>
              <a:t>lorri_responsivity_plot.png</a:t>
            </a:r>
            <a:r>
              <a:rPr lang="en-US" sz="2000" dirty="0" smtClean="0"/>
              <a:t> </a:t>
            </a:r>
            <a:r>
              <a:rPr lang="en-US" sz="2000" dirty="0" smtClean="0"/>
              <a:t>should be made to match the Morgan numbers.</a:t>
            </a:r>
          </a:p>
          <a:p>
            <a:pPr lvl="1"/>
            <a:r>
              <a:rPr lang="en-US" sz="2000" dirty="0" smtClean="0"/>
              <a:t>If the correct version of the graph is unknown, this is may be a project issue to solve?</a:t>
            </a:r>
          </a:p>
          <a:p>
            <a:pPr lvl="1"/>
            <a:r>
              <a:rPr lang="en-US" sz="2000" dirty="0" smtClean="0"/>
              <a:t>Does the absolute calibration step discussed in the documentation (e.g., the discussion of specific targets and the translation from DN to absolute units in the ICD) yield correct numbers?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Responsitivity</a:t>
            </a:r>
            <a:r>
              <a:rPr lang="en-US" dirty="0" smtClean="0"/>
              <a:t> Graph (4/4)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16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no unit labels in either the level 2 or level 3 files</a:t>
            </a:r>
          </a:p>
          <a:p>
            <a:pPr lvl="1"/>
            <a:r>
              <a:rPr lang="en-US" dirty="0" smtClean="0"/>
              <a:t>Both should be noted as “DN”</a:t>
            </a:r>
          </a:p>
          <a:p>
            <a:r>
              <a:rPr lang="en-US" dirty="0" smtClean="0"/>
              <a:t>PRODUCT_TYPE         = "EDR” for both </a:t>
            </a:r>
          </a:p>
          <a:p>
            <a:pPr lvl="1"/>
            <a:r>
              <a:rPr lang="en-US" dirty="0" smtClean="0"/>
              <a:t>For level 3 files, this should be “RDR”</a:t>
            </a:r>
          </a:p>
          <a:p>
            <a:pPr lvl="1"/>
            <a:endParaRPr lang="en-US" dirty="0"/>
          </a:p>
          <a:p>
            <a:r>
              <a:rPr lang="en-US" dirty="0" smtClean="0"/>
              <a:t>Note: These keyword comments are true for all three datasets – labels should be checked for other instrument datasets that are already in the PDS and certified (e.g., MVIC launch and Jupiter phases)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53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Typos in level3 .</a:t>
            </a:r>
            <a:r>
              <a:rPr lang="en-US" dirty="0" err="1" smtClean="0"/>
              <a:t>lbl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12" y="1567192"/>
            <a:ext cx="5930900" cy="685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718484" y="2095045"/>
            <a:ext cx="26186" cy="72017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028003" y="1892906"/>
            <a:ext cx="26186" cy="72017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5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3"/>
            <a:ext cx="8229600" cy="1143000"/>
          </a:xfrm>
        </p:spPr>
        <p:txBody>
          <a:bodyPr/>
          <a:lstStyle/>
          <a:p>
            <a:r>
              <a:rPr lang="en-US" dirty="0" smtClean="0"/>
              <a:t>Changes between V1.0 and V2.0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79" b="21618"/>
          <a:stretch/>
        </p:blipFill>
        <p:spPr>
          <a:xfrm>
            <a:off x="0" y="2568055"/>
            <a:ext cx="9144000" cy="2306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645" y="1090727"/>
            <a:ext cx="8147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/>
                <a:cs typeface="Helvetica"/>
              </a:rPr>
              <a:t>The data pipeline </a:t>
            </a:r>
            <a:r>
              <a:rPr lang="en-US" dirty="0">
                <a:solidFill>
                  <a:srgbClr val="008000"/>
                </a:solidFill>
                <a:latin typeface="Helvetica"/>
                <a:cs typeface="Helvetica"/>
              </a:rPr>
              <a:t>corrected some FITS header keywords                 </a:t>
            </a:r>
          </a:p>
          <a:p>
            <a:r>
              <a:rPr lang="en-US" dirty="0">
                <a:latin typeface="Helvetica"/>
                <a:cs typeface="Helvetica"/>
              </a:rPr>
              <a:t>        (SPCEMEN, SPCPAXIN, SPCPAYIN, PA_XINST, PA_YINST) that were           </a:t>
            </a:r>
          </a:p>
          <a:p>
            <a:r>
              <a:rPr lang="en-US" dirty="0">
                <a:latin typeface="Helvetica"/>
                <a:cs typeface="Helvetica"/>
              </a:rPr>
              <a:t>       </a:t>
            </a:r>
            <a:r>
              <a:rPr lang="en-US" dirty="0">
                <a:solidFill>
                  <a:srgbClr val="FF0000"/>
                </a:solidFill>
                <a:latin typeface="Helvetica"/>
                <a:cs typeface="Helvetica"/>
              </a:rPr>
              <a:t> in error by 90 degrees </a:t>
            </a:r>
            <a:r>
              <a:rPr lang="en-US" dirty="0">
                <a:latin typeface="Helvetica"/>
                <a:cs typeface="Helvetica"/>
              </a:rPr>
              <a:t>and that express the orientation of the        </a:t>
            </a:r>
          </a:p>
          <a:p>
            <a:r>
              <a:rPr lang="en-US" dirty="0">
                <a:latin typeface="Helvetica"/>
                <a:cs typeface="Helvetica"/>
              </a:rPr>
              <a:t>        LORRI FOV around the </a:t>
            </a:r>
            <a:r>
              <a:rPr lang="en-US" dirty="0" err="1">
                <a:latin typeface="Helvetica"/>
                <a:cs typeface="Helvetica"/>
              </a:rPr>
              <a:t>boresight</a:t>
            </a:r>
            <a:r>
              <a:rPr lang="en-US" dirty="0">
                <a:latin typeface="Helvetica"/>
                <a:cs typeface="Helvetica"/>
              </a:rPr>
              <a:t>; the correction did not affect         </a:t>
            </a:r>
          </a:p>
          <a:p>
            <a:r>
              <a:rPr lang="en-US" dirty="0">
                <a:latin typeface="Helvetica"/>
                <a:cs typeface="Helvetica"/>
              </a:rPr>
              <a:t>        the quaternion, which was and is correct.            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41694" b="21218"/>
          <a:stretch/>
        </p:blipFill>
        <p:spPr>
          <a:xfrm>
            <a:off x="0" y="5175080"/>
            <a:ext cx="9144000" cy="12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225" y="3404159"/>
            <a:ext cx="7410278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Helvetica"/>
                <a:cs typeface="Helvetica"/>
              </a:rPr>
              <a:t> SPECIFICATIONS (</a:t>
            </a:r>
            <a:r>
              <a:rPr lang="fr-FR" sz="1400" dirty="0" err="1" smtClean="0">
                <a:latin typeface="Helvetica"/>
                <a:cs typeface="Helvetica"/>
              </a:rPr>
              <a:t>from</a:t>
            </a:r>
            <a:r>
              <a:rPr lang="fr-FR" sz="1400" dirty="0" smtClean="0">
                <a:latin typeface="Helvetica"/>
                <a:cs typeface="Helvetica"/>
              </a:rPr>
              <a:t> </a:t>
            </a:r>
            <a:r>
              <a:rPr lang="fr-FR" sz="1400" dirty="0" err="1" smtClean="0">
                <a:latin typeface="Helvetica"/>
                <a:cs typeface="Helvetica"/>
              </a:rPr>
              <a:t>lorri.cat</a:t>
            </a:r>
            <a:r>
              <a:rPr lang="fr-FR" sz="1400" dirty="0" smtClean="0">
                <a:latin typeface="Helvetica"/>
                <a:cs typeface="Helvetica"/>
              </a:rPr>
              <a:t>)                        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--------------                        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NAME:                    LORRI (Long-Range Reconnaissance Imager)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DESCRIPTION:             High-</a:t>
            </a:r>
            <a:r>
              <a:rPr lang="fr-FR" sz="1400" dirty="0" err="1" smtClean="0">
                <a:latin typeface="Helvetica"/>
                <a:cs typeface="Helvetica"/>
              </a:rPr>
              <a:t>resolution</a:t>
            </a:r>
            <a:r>
              <a:rPr lang="fr-FR" sz="1400" dirty="0" smtClean="0">
                <a:latin typeface="Helvetica"/>
                <a:cs typeface="Helvetica"/>
              </a:rPr>
              <a:t> </a:t>
            </a:r>
            <a:r>
              <a:rPr lang="fr-FR" sz="1400" dirty="0" err="1" smtClean="0">
                <a:latin typeface="Helvetica"/>
                <a:cs typeface="Helvetica"/>
              </a:rPr>
              <a:t>telescope</a:t>
            </a:r>
            <a:r>
              <a:rPr lang="fr-FR" sz="1400" dirty="0" smtClean="0">
                <a:latin typeface="Helvetica"/>
                <a:cs typeface="Helvetica"/>
              </a:rPr>
              <a:t>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PRINCIPAL INVESTIGATOR:  Andy Cheng, APL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WAVELENGTH RANGE:        350 - 850nm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FIELD OF VIEW:           5.06 x 5.06 </a:t>
            </a:r>
            <a:r>
              <a:rPr lang="fr-FR" sz="1400" dirty="0" err="1" smtClean="0">
                <a:latin typeface="Helvetica"/>
                <a:cs typeface="Helvetica"/>
              </a:rPr>
              <a:t>milliradians</a:t>
            </a:r>
            <a:r>
              <a:rPr lang="fr-FR" sz="1400" dirty="0" smtClean="0">
                <a:latin typeface="Helvetica"/>
                <a:cs typeface="Helvetica"/>
              </a:rPr>
              <a:t> (0.29 x 0.29 </a:t>
            </a:r>
            <a:r>
              <a:rPr lang="fr-FR" sz="1400" dirty="0" err="1" smtClean="0">
                <a:latin typeface="Helvetica"/>
                <a:cs typeface="Helvetica"/>
              </a:rPr>
              <a:t>degrees</a:t>
            </a:r>
            <a:r>
              <a:rPr lang="fr-FR" sz="1400" dirty="0" smtClean="0">
                <a:latin typeface="Helvetica"/>
                <a:cs typeface="Helvetica"/>
              </a:rPr>
              <a:t>)                            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ANGULAR RESOLUTION:      0.00494 </a:t>
            </a:r>
            <a:r>
              <a:rPr lang="fr-FR" sz="1400" dirty="0" err="1" smtClean="0">
                <a:latin typeface="Helvetica"/>
                <a:cs typeface="Helvetica"/>
              </a:rPr>
              <a:t>milliradians</a:t>
            </a:r>
            <a:r>
              <a:rPr lang="fr-FR" sz="1400" dirty="0" smtClean="0">
                <a:latin typeface="Helvetica"/>
                <a:cs typeface="Helvetica"/>
              </a:rPr>
              <a:t>, </a:t>
            </a:r>
            <a:r>
              <a:rPr lang="fr-FR" sz="1400" dirty="0" err="1" smtClean="0">
                <a:latin typeface="Helvetica"/>
                <a:cs typeface="Helvetica"/>
              </a:rPr>
              <a:t>unbinned</a:t>
            </a:r>
            <a:r>
              <a:rPr lang="fr-FR" sz="1400" dirty="0" smtClean="0">
                <a:latin typeface="Helvetica"/>
                <a:cs typeface="Helvetica"/>
              </a:rPr>
              <a:t>                 </a:t>
            </a:r>
          </a:p>
          <a:p>
            <a:r>
              <a:rPr lang="fr-FR" sz="1400" dirty="0">
                <a:latin typeface="Helvetica"/>
                <a:cs typeface="Helvetica"/>
              </a:rPr>
              <a:t> </a:t>
            </a:r>
            <a:r>
              <a:rPr lang="fr-FR" sz="1400" dirty="0" smtClean="0">
                <a:latin typeface="Helvetica"/>
                <a:cs typeface="Helvetica"/>
              </a:rPr>
              <a:t>     PRIMARY DATA FORMAT(S):  1) 1024x1024 2-D pixel </a:t>
            </a:r>
            <a:r>
              <a:rPr lang="fr-FR" sz="1400" dirty="0" err="1" smtClean="0">
                <a:latin typeface="Helvetica"/>
                <a:cs typeface="Helvetica"/>
              </a:rPr>
              <a:t>array</a:t>
            </a:r>
            <a:r>
              <a:rPr lang="fr-FR" sz="1400" dirty="0" smtClean="0">
                <a:latin typeface="Helvetica"/>
                <a:cs typeface="Helvetica"/>
              </a:rPr>
              <a:t> (</a:t>
            </a:r>
            <a:r>
              <a:rPr lang="fr-FR" sz="1400" dirty="0" err="1" smtClean="0">
                <a:latin typeface="Helvetica"/>
                <a:cs typeface="Helvetica"/>
              </a:rPr>
              <a:t>unbinned</a:t>
            </a:r>
            <a:r>
              <a:rPr lang="fr-FR" sz="1400" dirty="0" smtClean="0">
                <a:latin typeface="Helvetica"/>
                <a:cs typeface="Helvetica"/>
              </a:rPr>
              <a:t>)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			                            2)   256x256 2-D pixel </a:t>
            </a:r>
            <a:r>
              <a:rPr lang="fr-FR" sz="1400" dirty="0" err="1" smtClean="0">
                <a:latin typeface="Helvetica"/>
                <a:cs typeface="Helvetica"/>
              </a:rPr>
              <a:t>array</a:t>
            </a:r>
            <a:r>
              <a:rPr lang="fr-FR" sz="1400" dirty="0" smtClean="0">
                <a:latin typeface="Helvetica"/>
                <a:cs typeface="Helvetica"/>
              </a:rPr>
              <a:t> (4x4 </a:t>
            </a:r>
            <a:r>
              <a:rPr lang="fr-FR" sz="1400" dirty="0" err="1" smtClean="0">
                <a:latin typeface="Helvetica"/>
                <a:cs typeface="Helvetica"/>
              </a:rPr>
              <a:t>binned</a:t>
            </a:r>
            <a:r>
              <a:rPr lang="fr-FR" sz="1400" dirty="0" smtClean="0">
                <a:latin typeface="Helvetica"/>
                <a:cs typeface="Helvetica"/>
              </a:rPr>
              <a:t>)      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PRIMARY MEASURED QUANTITIES:                               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  1) </a:t>
            </a:r>
            <a:r>
              <a:rPr lang="fr-FR" sz="1400" dirty="0" err="1" smtClean="0">
                <a:latin typeface="Helvetica"/>
                <a:cs typeface="Helvetica"/>
              </a:rPr>
              <a:t>Raw</a:t>
            </a:r>
            <a:r>
              <a:rPr lang="fr-FR" sz="1400" dirty="0" smtClean="0">
                <a:latin typeface="Helvetica"/>
                <a:cs typeface="Helvetica"/>
              </a:rPr>
              <a:t> data:         per-pixel </a:t>
            </a:r>
            <a:r>
              <a:rPr lang="fr-FR" sz="1400" dirty="0" err="1" smtClean="0">
                <a:latin typeface="Helvetica"/>
                <a:cs typeface="Helvetica"/>
              </a:rPr>
              <a:t>brightnesses</a:t>
            </a:r>
            <a:r>
              <a:rPr lang="fr-FR" sz="1400" dirty="0" smtClean="0">
                <a:latin typeface="Helvetica"/>
                <a:cs typeface="Helvetica"/>
              </a:rPr>
              <a:t> as Data </a:t>
            </a:r>
            <a:r>
              <a:rPr lang="fr-FR" sz="1400" dirty="0" err="1" smtClean="0">
                <a:latin typeface="Helvetica"/>
                <a:cs typeface="Helvetica"/>
              </a:rPr>
              <a:t>Numbers</a:t>
            </a:r>
            <a:r>
              <a:rPr lang="fr-FR" sz="1400" dirty="0" smtClean="0">
                <a:latin typeface="Helvetica"/>
                <a:cs typeface="Helvetica"/>
              </a:rPr>
              <a:t> (</a:t>
            </a:r>
            <a:r>
              <a:rPr lang="fr-FR" sz="1400" dirty="0" err="1" smtClean="0">
                <a:latin typeface="Helvetica"/>
                <a:cs typeface="Helvetica"/>
              </a:rPr>
              <a:t>DNs</a:t>
            </a:r>
            <a:r>
              <a:rPr lang="fr-FR" sz="1400" dirty="0" smtClean="0">
                <a:latin typeface="Helvetica"/>
                <a:cs typeface="Helvetica"/>
              </a:rPr>
              <a:t>)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       </a:t>
            </a:r>
            <a:r>
              <a:rPr lang="fr-FR" sz="1400" dirty="0" smtClean="0">
                <a:solidFill>
                  <a:srgbClr val="FF0000"/>
                </a:solidFill>
                <a:latin typeface="Helvetica"/>
                <a:cs typeface="Helvetica"/>
              </a:rPr>
              <a:t>2) </a:t>
            </a:r>
            <a:r>
              <a:rPr lang="fr-FR" sz="1400" dirty="0" err="1" smtClean="0">
                <a:solidFill>
                  <a:srgbClr val="FF0000"/>
                </a:solidFill>
                <a:latin typeface="Helvetica"/>
                <a:cs typeface="Helvetica"/>
              </a:rPr>
              <a:t>Calibrated</a:t>
            </a:r>
            <a:r>
              <a:rPr lang="fr-FR" sz="1400" dirty="0" smtClean="0">
                <a:solidFill>
                  <a:srgbClr val="FF0000"/>
                </a:solidFill>
                <a:latin typeface="Helvetica"/>
                <a:cs typeface="Helvetica"/>
              </a:rPr>
              <a:t> data:  per-pixel </a:t>
            </a:r>
            <a:r>
              <a:rPr lang="fr-FR" sz="1400" dirty="0" err="1" smtClean="0">
                <a:solidFill>
                  <a:srgbClr val="FF0000"/>
                </a:solidFill>
                <a:latin typeface="Helvetica"/>
                <a:cs typeface="Helvetica"/>
              </a:rPr>
              <a:t>brightnesses</a:t>
            </a:r>
            <a:r>
              <a:rPr lang="fr-FR" sz="1400" dirty="0" smtClean="0">
                <a:solidFill>
                  <a:srgbClr val="FF0000"/>
                </a:solidFill>
                <a:latin typeface="Helvetica"/>
                <a:cs typeface="Helvetica"/>
              </a:rPr>
              <a:t> as radiances </a:t>
            </a:r>
            <a:r>
              <a:rPr lang="fr-FR" sz="1400" dirty="0" smtClean="0">
                <a:latin typeface="Helvetica"/>
                <a:cs typeface="Helvetica"/>
              </a:rPr>
              <a:t>             </a:t>
            </a:r>
          </a:p>
          <a:p>
            <a:r>
              <a:rPr lang="fr-FR" sz="1400" dirty="0" smtClean="0">
                <a:latin typeface="Helvetica"/>
                <a:cs typeface="Helvetica"/>
              </a:rPr>
              <a:t> 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LOng-Range</a:t>
            </a:r>
            <a:r>
              <a:rPr lang="en-US" dirty="0" smtClean="0"/>
              <a:t> Reconnaissance Imager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25" y="1127043"/>
            <a:ext cx="5161550" cy="2315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96" y="1437261"/>
            <a:ext cx="3525408" cy="23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3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23"/>
            <a:ext cx="8229600" cy="1143000"/>
          </a:xfrm>
        </p:spPr>
        <p:txBody>
          <a:bodyPr/>
          <a:lstStyle/>
          <a:p>
            <a:r>
              <a:rPr lang="en-US" dirty="0" smtClean="0"/>
              <a:t>Changes between V1.0 and V2.0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645" y="1090727"/>
            <a:ext cx="81471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 target and target location in line and sample have        </a:t>
            </a:r>
          </a:p>
          <a:p>
            <a:r>
              <a:rPr lang="en-US" dirty="0"/>
              <a:t>        been added in PDS mission-specific </a:t>
            </a:r>
            <a:r>
              <a:rPr lang="en-US" dirty="0" smtClean="0"/>
              <a:t>keywords</a:t>
            </a:r>
            <a:r>
              <a:rPr lang="en-US" dirty="0"/>
              <a:t> 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NEWHORIZONS:APPROX_TARGET_NAME                                      </a:t>
            </a:r>
          </a:p>
          <a:p>
            <a:r>
              <a:rPr lang="en-US" dirty="0">
                <a:solidFill>
                  <a:srgbClr val="008000"/>
                </a:solidFill>
              </a:rPr>
              <a:t>          NEWHORIZONS:APPROX_TARGET_LINE                                      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008000"/>
                </a:solidFill>
              </a:rPr>
              <a:t>NEWHORIZONS:APPROX_TARGET_</a:t>
            </a:r>
            <a:r>
              <a:rPr lang="en-US" dirty="0">
                <a:solidFill>
                  <a:srgbClr val="FF0000"/>
                </a:solidFill>
              </a:rPr>
              <a:t>SAMP </a:t>
            </a:r>
            <a:r>
              <a:rPr lang="en-US" dirty="0"/>
              <a:t>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3" y="2700289"/>
            <a:ext cx="6058978" cy="390255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107122" y="2403202"/>
            <a:ext cx="19254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32533" y="1803037"/>
            <a:ext cx="189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“SAMP” in </a:t>
            </a:r>
            <a:r>
              <a:rPr lang="en-US" dirty="0" err="1" smtClean="0"/>
              <a:t>dataset.cat</a:t>
            </a:r>
            <a:r>
              <a:rPr lang="en-US" dirty="0" smtClean="0"/>
              <a:t>, but actual keyword is “SAMPLE”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4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7" y="165100"/>
            <a:ext cx="6502400" cy="652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177" y="6212822"/>
            <a:ext cx="358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FFFFFF"/>
                </a:solidFill>
                <a:latin typeface="Helvetica"/>
                <a:cs typeface="Helvetica"/>
              </a:rPr>
              <a:t>lor_0268688039_0x630_sci_1.fit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92520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7" y="165100"/>
            <a:ext cx="6502400" cy="6527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87181" y="670619"/>
            <a:ext cx="4432552" cy="4423878"/>
            <a:chOff x="5831502" y="1025898"/>
            <a:chExt cx="4432552" cy="44238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1502" y="1025898"/>
              <a:ext cx="4432552" cy="4423878"/>
            </a:xfrm>
            <a:prstGeom prst="rect">
              <a:avLst/>
            </a:prstGeom>
            <a:ln w="28575" cmpd="sng">
              <a:solidFill>
                <a:srgbClr val="FF66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831502" y="1025898"/>
              <a:ext cx="4432552" cy="4423878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919101" y="2937178"/>
            <a:ext cx="568080" cy="162407"/>
          </a:xfrm>
          <a:prstGeom prst="straightConnector1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177" y="6212822"/>
            <a:ext cx="358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FFFFFF"/>
                </a:solidFill>
                <a:latin typeface="Helvetica"/>
                <a:cs typeface="Helvetica"/>
              </a:rPr>
              <a:t>lor_0268688039_0x630_sci_1.fit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2327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7" y="165100"/>
            <a:ext cx="6502400" cy="6527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87181" y="670619"/>
            <a:ext cx="4432552" cy="4423878"/>
            <a:chOff x="5831502" y="1025898"/>
            <a:chExt cx="4432552" cy="44238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1502" y="1025898"/>
              <a:ext cx="4432552" cy="4423878"/>
            </a:xfrm>
            <a:prstGeom prst="rect">
              <a:avLst/>
            </a:prstGeom>
            <a:ln w="28575" cmpd="sng">
              <a:solidFill>
                <a:srgbClr val="FF6600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5831502" y="1025898"/>
              <a:ext cx="4432552" cy="4423878"/>
            </a:xfrm>
            <a:prstGeom prst="rect">
              <a:avLst/>
            </a:prstGeom>
            <a:noFill/>
            <a:ln w="28575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3919101" y="2937178"/>
            <a:ext cx="568080" cy="162407"/>
          </a:xfrm>
          <a:prstGeom prst="straightConnector1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3177" y="6212822"/>
            <a:ext cx="358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FFFFFF"/>
                </a:solidFill>
                <a:latin typeface="Helvetica"/>
                <a:cs typeface="Helvetica"/>
              </a:rPr>
              <a:t>lor_0268688039_0x630_sci_1.fit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199552" y="2389544"/>
            <a:ext cx="436973" cy="873891"/>
          </a:xfrm>
          <a:prstGeom prst="straightConnector1">
            <a:avLst/>
          </a:prstGeom>
          <a:ln w="190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551438" y="2457819"/>
            <a:ext cx="409662" cy="75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3338" y="3353969"/>
            <a:ext cx="73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Pluto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127" y="3353969"/>
            <a:ext cx="1065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Charon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9232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 to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3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Launch Phase</a:t>
            </a:r>
          </a:p>
          <a:p>
            <a:pPr lvl="1"/>
            <a:r>
              <a:rPr lang="en-US" dirty="0" smtClean="0"/>
              <a:t>nh-x-lorri-2-launch-v2.0</a:t>
            </a:r>
          </a:p>
          <a:p>
            <a:pPr lvl="1"/>
            <a:r>
              <a:rPr lang="en-US" dirty="0" smtClean="0"/>
              <a:t>nh-x-lorri-3-launch-v2.0</a:t>
            </a:r>
          </a:p>
          <a:p>
            <a:r>
              <a:rPr lang="en-US" dirty="0" smtClean="0"/>
              <a:t>Jupiter Phase</a:t>
            </a:r>
          </a:p>
          <a:p>
            <a:pPr lvl="1"/>
            <a:r>
              <a:rPr lang="en-US" dirty="0" smtClean="0"/>
              <a:t>nh-j-lorri-2-jupiter-v2.0</a:t>
            </a:r>
          </a:p>
          <a:p>
            <a:pPr lvl="1"/>
            <a:r>
              <a:rPr lang="en-US" dirty="0" smtClean="0"/>
              <a:t>nh-j-lorri-3-jupiter-v2.0</a:t>
            </a:r>
          </a:p>
          <a:p>
            <a:r>
              <a:rPr lang="en-US" dirty="0" smtClean="0"/>
              <a:t>Pluto Cruise Phase</a:t>
            </a:r>
          </a:p>
          <a:p>
            <a:pPr lvl="1"/>
            <a:r>
              <a:rPr lang="en-US" dirty="0" smtClean="0"/>
              <a:t>nh-x-lorri-2-plutocruise-v1.0</a:t>
            </a:r>
          </a:p>
          <a:p>
            <a:pPr lvl="1"/>
            <a:r>
              <a:rPr lang="en-US" dirty="0" smtClean="0"/>
              <a:t>nh-x-lorri-3-plutocruise-v1.0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2258"/>
            <a:ext cx="8229600" cy="1143000"/>
          </a:xfrm>
        </p:spPr>
        <p:txBody>
          <a:bodyPr/>
          <a:lstStyle/>
          <a:p>
            <a:r>
              <a:rPr lang="en-US" dirty="0" smtClean="0"/>
              <a:t>Data Checking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4786" y="274638"/>
            <a:ext cx="226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Smear Removal</a:t>
            </a:r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1" y="186899"/>
            <a:ext cx="6245475" cy="3236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112" y="3422455"/>
            <a:ext cx="3349794" cy="3336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6112" y="3492425"/>
            <a:ext cx="3554179" cy="18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or_0034858514_0x630_eng_1.fit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361" y="3422455"/>
            <a:ext cx="3330242" cy="3323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26636" y="3477948"/>
            <a:ext cx="355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lor_0034858514_0x630_sci_1.fit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786" y="1952601"/>
            <a:ext cx="1440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  <a:sym typeface="Wingdings"/>
              </a:rPr>
              <a:t></a:t>
            </a:r>
            <a:r>
              <a:rPr lang="en-US" dirty="0" smtClean="0">
                <a:latin typeface="Helvetica"/>
                <a:cs typeface="Helvetica"/>
              </a:rPr>
              <a:t>From ICD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11" y="5573258"/>
            <a:ext cx="144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Helvetica"/>
                <a:cs typeface="Helvetica"/>
                <a:sym typeface="Wingdings"/>
              </a:rPr>
              <a:t>Callisto</a:t>
            </a:r>
            <a:r>
              <a:rPr lang="en-US" dirty="0" smtClean="0">
                <a:latin typeface="Helvetica"/>
                <a:cs typeface="Helvetica"/>
                <a:sym typeface="Wingdings"/>
              </a:rPr>
              <a:t> from archive -&gt;</a:t>
            </a:r>
          </a:p>
        </p:txBody>
      </p:sp>
    </p:spTree>
    <p:extLst>
      <p:ext uri="{BB962C8B-B14F-4D97-AF65-F5344CB8AC3E}">
        <p14:creationId xmlns:p14="http://schemas.microsoft.com/office/powerpoint/2010/main" val="285364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60" y="-1218782"/>
            <a:ext cx="712950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67487"/>
            <a:ext cx="4103705" cy="3871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65" y="2867487"/>
            <a:ext cx="3670435" cy="36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0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9" y="120807"/>
            <a:ext cx="5146669" cy="4284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21" y="2192832"/>
            <a:ext cx="5373658" cy="448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4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_plume_movi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2" y="1096467"/>
            <a:ext cx="4070555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5" y="5198036"/>
            <a:ext cx="5075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Created for this review: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20070301_003509/lor_0035098949_0x630_sci_1.fit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20070301_003509/lor_0035099069_0x630_sci_1.fit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20070301_003509/lor_0035099189_0x630_sci_1.fit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20070301_003509/lor_0035099309_0x630_sci_1.fit</a:t>
            </a:r>
          </a:p>
          <a:p>
            <a:r>
              <a:rPr lang="it-IT" sz="1600" dirty="0" smtClean="0">
                <a:latin typeface="Helvetica"/>
                <a:cs typeface="Helvetica"/>
              </a:rPr>
              <a:t>20070301_003509/lor_0035099429_0x630_sci_1.fit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5894" y="5290646"/>
            <a:ext cx="379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  <a:hlinkClick r:id="rId3"/>
              </a:rPr>
              <a:t>http://photojournal.jpl.nasa.gov/catalog/PIA09665</a:t>
            </a:r>
            <a:endParaRPr lang="en-US" sz="1600" dirty="0" smtClean="0">
              <a:latin typeface="Helvetica"/>
              <a:cs typeface="Helvetica"/>
            </a:endParaRPr>
          </a:p>
          <a:p>
            <a:r>
              <a:rPr lang="en-US" sz="1600" b="1" dirty="0" smtClean="0">
                <a:latin typeface="Helvetica"/>
                <a:cs typeface="Helvetica"/>
              </a:rPr>
              <a:t>Image Credit: </a:t>
            </a:r>
            <a:r>
              <a:rPr lang="en-US" sz="1600" dirty="0" smtClean="0">
                <a:latin typeface="Helvetica"/>
                <a:cs typeface="Helvetica"/>
              </a:rPr>
              <a:t>NASA/JHUAPL/</a:t>
            </a:r>
            <a:r>
              <a:rPr lang="en-US" sz="1600" dirty="0" err="1" smtClean="0">
                <a:latin typeface="Helvetica"/>
                <a:cs typeface="Helvetica"/>
              </a:rPr>
              <a:t>SwRI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94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Recreate Io Plume Movie</a:t>
            </a:r>
            <a:endParaRPr lang="en-US" dirty="0"/>
          </a:p>
        </p:txBody>
      </p:sp>
      <p:pic>
        <p:nvPicPr>
          <p:cNvPr id="9" name="Picture 8" descr="PIA0966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58" y="109646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4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868</Words>
  <Application>Microsoft Macintosh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LORRI PDS Review</vt:lpstr>
      <vt:lpstr>LOng-Range Reconnaissance Imager</vt:lpstr>
      <vt:lpstr>PowerPoint Presentation</vt:lpstr>
      <vt:lpstr>Datasets to Review</vt:lpstr>
      <vt:lpstr>Data Checking</vt:lpstr>
      <vt:lpstr>Smear Removal</vt:lpstr>
      <vt:lpstr>PowerPoint Presentation</vt:lpstr>
      <vt:lpstr>PowerPoint Presentation</vt:lpstr>
      <vt:lpstr>Recreate Io Plume Movie</vt:lpstr>
      <vt:lpstr>Calibration (1/3)</vt:lpstr>
      <vt:lpstr>Calibration (2/3)</vt:lpstr>
      <vt:lpstr>Calibration (3/3)</vt:lpstr>
      <vt:lpstr>Responsitivity Graph (1/4)</vt:lpstr>
      <vt:lpstr>Responsitivity Graph (2/4)</vt:lpstr>
      <vt:lpstr>Responsitivity Graph (3/4)</vt:lpstr>
      <vt:lpstr>Responsitivity Graph (4/4)</vt:lpstr>
      <vt:lpstr>Keywords</vt:lpstr>
      <vt:lpstr>Typos in level3 .lbl files</vt:lpstr>
      <vt:lpstr>Changes between V1.0 and V2.0</vt:lpstr>
      <vt:lpstr>Changes between V1.0 and V2.0</vt:lpstr>
      <vt:lpstr>PowerPoint Presentation</vt:lpstr>
      <vt:lpstr>PowerPoint Presentation</vt:lpstr>
      <vt:lpstr>PowerPoint Presentation</vt:lpstr>
    </vt:vector>
  </TitlesOfParts>
  <Company>JHU APL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LORRI PDS Review</dc:title>
  <dc:creator>Carolyn Ernst</dc:creator>
  <cp:lastModifiedBy>Carolyn Ernst</cp:lastModifiedBy>
  <cp:revision>24</cp:revision>
  <dcterms:created xsi:type="dcterms:W3CDTF">2014-12-11T21:51:42Z</dcterms:created>
  <dcterms:modified xsi:type="dcterms:W3CDTF">2014-12-12T13:56:01Z</dcterms:modified>
</cp:coreProperties>
</file>