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E2CF-9D35-774F-AAEC-0AB72DFB51E1}" type="datetimeFigureOut">
              <a:rPr lang="en-US" smtClean="0"/>
              <a:t>12/10/14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4B615-207D-FF42-889D-742559D57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046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E2CF-9D35-774F-AAEC-0AB72DFB51E1}" type="datetimeFigureOut">
              <a:rPr lang="en-US" smtClean="0"/>
              <a:t>12/10/14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4B615-207D-FF42-889D-742559D57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987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E2CF-9D35-774F-AAEC-0AB72DFB51E1}" type="datetimeFigureOut">
              <a:rPr lang="en-US" smtClean="0"/>
              <a:t>12/10/14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4B615-207D-FF42-889D-742559D57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011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E2CF-9D35-774F-AAEC-0AB72DFB51E1}" type="datetimeFigureOut">
              <a:rPr lang="en-US" smtClean="0"/>
              <a:t>12/10/14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4B615-207D-FF42-889D-742559D57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688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E2CF-9D35-774F-AAEC-0AB72DFB51E1}" type="datetimeFigureOut">
              <a:rPr lang="en-US" smtClean="0"/>
              <a:t>12/10/14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4B615-207D-FF42-889D-742559D57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850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E2CF-9D35-774F-AAEC-0AB72DFB51E1}" type="datetimeFigureOut">
              <a:rPr lang="en-US" smtClean="0"/>
              <a:t>12/10/14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4B615-207D-FF42-889D-742559D57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51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E2CF-9D35-774F-AAEC-0AB72DFB51E1}" type="datetimeFigureOut">
              <a:rPr lang="en-US" smtClean="0"/>
              <a:t>12/10/14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4B615-207D-FF42-889D-742559D57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566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E2CF-9D35-774F-AAEC-0AB72DFB51E1}" type="datetimeFigureOut">
              <a:rPr lang="en-US" smtClean="0"/>
              <a:t>12/10/14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4B615-207D-FF42-889D-742559D57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189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E2CF-9D35-774F-AAEC-0AB72DFB51E1}" type="datetimeFigureOut">
              <a:rPr lang="en-US" smtClean="0"/>
              <a:t>12/10/14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4B615-207D-FF42-889D-742559D57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378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E2CF-9D35-774F-AAEC-0AB72DFB51E1}" type="datetimeFigureOut">
              <a:rPr lang="en-US" smtClean="0"/>
              <a:t>12/10/14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4B615-207D-FF42-889D-742559D57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622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E2CF-9D35-774F-AAEC-0AB72DFB51E1}" type="datetimeFigureOut">
              <a:rPr lang="en-US" smtClean="0"/>
              <a:t>12/10/14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4B615-207D-FF42-889D-742559D57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246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DE2CF-9D35-774F-AAEC-0AB72DFB51E1}" type="datetimeFigureOut">
              <a:rPr lang="en-US" smtClean="0"/>
              <a:t>12/10/14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4B615-207D-FF42-889D-742559D57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941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MVIC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Carolyn Ernst</a:t>
            </a:r>
          </a:p>
          <a:p>
            <a:r>
              <a:rPr lang="en-US" dirty="0" smtClean="0"/>
              <a:t>12/11/14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561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of the things that I checked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ü"/>
            </a:pPr>
            <a:r>
              <a:rPr lang="en-US" dirty="0" smtClean="0"/>
              <a:t>Read through much of the documentation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Checked </a:t>
            </a:r>
            <a:r>
              <a:rPr lang="en-US" dirty="0" err="1" smtClean="0"/>
              <a:t>seq_mvic_plutocruise.lbl</a:t>
            </a:r>
            <a:r>
              <a:rPr lang="en-US" dirty="0" smtClean="0"/>
              <a:t>(.tab) against the observations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Checked image that appears windowed when displayed says windowed in label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Read in data with </a:t>
            </a:r>
            <a:r>
              <a:rPr lang="en-US" dirty="0" err="1" smtClean="0"/>
              <a:t>readfits</a:t>
            </a:r>
            <a:r>
              <a:rPr lang="en-US" dirty="0" smtClean="0"/>
              <a:t> in IDL</a:t>
            </a:r>
          </a:p>
          <a:p>
            <a:pPr lvl="1"/>
            <a:r>
              <a:rPr lang="en-US" dirty="0" smtClean="0"/>
              <a:t>0x530 mode is a 2d strip</a:t>
            </a:r>
          </a:p>
          <a:p>
            <a:pPr lvl="1"/>
            <a:r>
              <a:rPr lang="en-US" dirty="0" smtClean="0"/>
              <a:t>0x539 mode is a cube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841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Windowed Example: mc0_0086351808_0x536_eng_6.fit</a:t>
            </a:r>
          </a:p>
          <a:p>
            <a:pPr lvl="1"/>
            <a:r>
              <a:rPr lang="en-US" dirty="0" smtClean="0"/>
              <a:t>NEWHORIZONS:OBSERVATION_DESC  = "                                             </a:t>
            </a:r>
          </a:p>
          <a:p>
            <a:pPr lvl="2"/>
            <a:r>
              <a:rPr lang="en-US" dirty="0" smtClean="0"/>
              <a:t> </a:t>
            </a:r>
            <a:r>
              <a:rPr lang="en-US" sz="1600" dirty="0" smtClean="0"/>
              <a:t> CALIBRATION OBSERVATIONS OF M6 AND M7</a:t>
            </a:r>
          </a:p>
          <a:p>
            <a:pPr lvl="2"/>
            <a:r>
              <a:rPr lang="en-US" sz="1600" dirty="0"/>
              <a:t> </a:t>
            </a:r>
            <a:r>
              <a:rPr lang="en-US" sz="1600" dirty="0" smtClean="0"/>
              <a:t>  TARGET_NAME          = "STAR" </a:t>
            </a:r>
            <a:endParaRPr lang="en-US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8799" y="3042689"/>
            <a:ext cx="6870023" cy="3626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219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5" y="274638"/>
            <a:ext cx="3728022" cy="11430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mp1_0086352708_0x530_eng_1.fit</a:t>
            </a:r>
            <a:endParaRPr lang="en-US" sz="1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t="7584"/>
          <a:stretch/>
        </p:blipFill>
        <p:spPr>
          <a:xfrm>
            <a:off x="143696" y="1311977"/>
            <a:ext cx="3787531" cy="523793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t="7584"/>
          <a:stretch/>
        </p:blipFill>
        <p:spPr>
          <a:xfrm>
            <a:off x="3941009" y="1311978"/>
            <a:ext cx="3787531" cy="5237939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3941009" y="274638"/>
            <a:ext cx="372802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mp1_0086352708_0x530_sci_1.fit</a:t>
            </a:r>
            <a:endParaRPr lang="en-US" sz="1800" dirty="0"/>
          </a:p>
        </p:txBody>
      </p:sp>
      <p:sp>
        <p:nvSpPr>
          <p:cNvPr id="9" name="TextBox 8"/>
          <p:cNvSpPr txBox="1"/>
          <p:nvPr/>
        </p:nvSpPr>
        <p:spPr>
          <a:xfrm>
            <a:off x="3289906" y="5546685"/>
            <a:ext cx="5648476" cy="1200329"/>
          </a:xfrm>
          <a:prstGeom prst="rect">
            <a:avLst/>
          </a:prstGeom>
          <a:solidFill>
            <a:srgbClr val="00009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Noticed the data values were nearly the same – realized that the conversion to radiance was not made. This is reflected correctly in the labels, but incorrectly in multiple places in the documentation (e.g., </a:t>
            </a:r>
            <a:r>
              <a:rPr lang="en-US" dirty="0" err="1" smtClean="0">
                <a:solidFill>
                  <a:srgbClr val="FFFFFF"/>
                </a:solidFill>
              </a:rPr>
              <a:t>dataset.cat</a:t>
            </a:r>
            <a:r>
              <a:rPr lang="en-US" dirty="0" smtClean="0">
                <a:solidFill>
                  <a:srgbClr val="FFFFFF"/>
                </a:solidFill>
              </a:rPr>
              <a:t>; ICD).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349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517467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Comparing Level 2 and 3 Labels: Errors?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Comparing label files for </a:t>
            </a:r>
          </a:p>
          <a:p>
            <a:pPr lvl="1"/>
            <a:r>
              <a:rPr lang="en-US" sz="2400" dirty="0" smtClean="0"/>
              <a:t>MP2_0086352228_0X530_ENG_1.FIT</a:t>
            </a:r>
            <a:r>
              <a:rPr lang="en-US" sz="2400" dirty="0" smtClean="0">
                <a:effectLst/>
              </a:rPr>
              <a:t> </a:t>
            </a:r>
            <a:endParaRPr lang="en-US" sz="2400" dirty="0" smtClean="0"/>
          </a:p>
          <a:p>
            <a:pPr lvl="1"/>
            <a:r>
              <a:rPr lang="en-US" sz="2400" dirty="0" smtClean="0"/>
              <a:t>MP2_0086352228_0X530_SCI_1</a:t>
            </a:r>
            <a:r>
              <a:rPr lang="en-US" sz="2400" dirty="0"/>
              <a:t>.FIT</a:t>
            </a:r>
            <a:r>
              <a:rPr lang="en-US" sz="2400" dirty="0" smtClean="0">
                <a:effectLst/>
              </a:rPr>
              <a:t> </a:t>
            </a:r>
            <a:endParaRPr lang="en-US" sz="2400" dirty="0" smtClean="0"/>
          </a:p>
          <a:p>
            <a:r>
              <a:rPr lang="en-US" dirty="0" smtClean="0"/>
              <a:t>PRODUCT_TYPE = “EDR” for both files</a:t>
            </a:r>
          </a:p>
          <a:p>
            <a:pPr lvl="1"/>
            <a:r>
              <a:rPr lang="en-US" dirty="0" smtClean="0"/>
              <a:t>Should be “RDR” for the level 3 files (applicable to all files)</a:t>
            </a:r>
          </a:p>
          <a:p>
            <a:r>
              <a:rPr lang="en-US" dirty="0" smtClean="0"/>
              <a:t>Level 2: “This </a:t>
            </a:r>
            <a:r>
              <a:rPr lang="en-US" dirty="0"/>
              <a:t>image may be </a:t>
            </a:r>
            <a:r>
              <a:rPr lang="en-US" dirty="0" smtClean="0"/>
              <a:t>windowed”</a:t>
            </a:r>
          </a:p>
          <a:p>
            <a:pPr lvl="1"/>
            <a:r>
              <a:rPr lang="en-US" dirty="0" smtClean="0"/>
              <a:t>Opened product, appears windowed</a:t>
            </a:r>
          </a:p>
          <a:p>
            <a:r>
              <a:rPr lang="en-US" dirty="0" smtClean="0"/>
              <a:t>Level 3: “This image is not windowed” </a:t>
            </a:r>
          </a:p>
          <a:p>
            <a:pPr lvl="1"/>
            <a:r>
              <a:rPr lang="en-US" dirty="0" smtClean="0"/>
              <a:t>Opened product, is not windowed</a:t>
            </a:r>
          </a:p>
          <a:p>
            <a:pPr lvl="1"/>
            <a:r>
              <a:rPr lang="en-US" dirty="0" smtClean="0"/>
              <a:t>This may be an issue with windowed products – I spot checked mp2_0111027708_0x530 also, and these labels did not change start/stop time, geometry, etc.                                         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70680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Minor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1058"/>
            <a:ext cx="8229600" cy="5439228"/>
          </a:xfrm>
        </p:spPr>
        <p:txBody>
          <a:bodyPr>
            <a:normAutofit fontScale="32500" lnSpcReduction="20000"/>
          </a:bodyPr>
          <a:lstStyle/>
          <a:p>
            <a:r>
              <a:rPr lang="en-US" sz="4900" b="1" dirty="0"/>
              <a:t>Typos in the </a:t>
            </a:r>
            <a:r>
              <a:rPr lang="en-US" sz="4900" b="1" dirty="0" err="1"/>
              <a:t>nhsc.cat</a:t>
            </a:r>
            <a:r>
              <a:rPr lang="en-US" sz="4900" b="1" dirty="0"/>
              <a:t>:</a:t>
            </a:r>
          </a:p>
          <a:p>
            <a:r>
              <a:rPr lang="en-US" dirty="0"/>
              <a:t> </a:t>
            </a:r>
          </a:p>
          <a:p>
            <a:r>
              <a:rPr lang="en-US" sz="3700" b="1" dirty="0"/>
              <a:t>LORRI </a:t>
            </a:r>
            <a:r>
              <a:rPr lang="en-US" sz="3700" b="1" dirty="0" smtClean="0"/>
              <a:t> - capitalize the O in </a:t>
            </a:r>
            <a:r>
              <a:rPr lang="en-US" sz="3700" b="1" dirty="0" err="1" smtClean="0"/>
              <a:t>LOng</a:t>
            </a:r>
            <a:r>
              <a:rPr lang="en-US" sz="3700" b="1" dirty="0" smtClean="0"/>
              <a:t>?                                                               </a:t>
            </a:r>
            <a:endParaRPr lang="en-US" sz="3700" b="1" dirty="0"/>
          </a:p>
          <a:p>
            <a:r>
              <a:rPr lang="en-US" sz="3700" dirty="0"/>
              <a:t>    -----                                                                     </a:t>
            </a:r>
          </a:p>
          <a:p>
            <a:r>
              <a:rPr lang="en-US" sz="3700" dirty="0"/>
              <a:t>      The instrument that provides the highest spatial resolution on New      </a:t>
            </a:r>
          </a:p>
          <a:p>
            <a:r>
              <a:rPr lang="en-US" sz="3700" dirty="0"/>
              <a:t>      Horizons is LORRI - short for </a:t>
            </a:r>
            <a:r>
              <a:rPr lang="en-US" sz="3700" b="1" dirty="0" err="1">
                <a:solidFill>
                  <a:srgbClr val="FF0000"/>
                </a:solidFill>
              </a:rPr>
              <a:t>LOng</a:t>
            </a:r>
            <a:r>
              <a:rPr lang="en-US" sz="3700" b="1" dirty="0">
                <a:solidFill>
                  <a:srgbClr val="FF0000"/>
                </a:solidFill>
              </a:rPr>
              <a:t> </a:t>
            </a:r>
            <a:r>
              <a:rPr lang="en-US" sz="3700" dirty="0"/>
              <a:t>Range Reconnaissance Imager -        </a:t>
            </a:r>
          </a:p>
          <a:p>
            <a:r>
              <a:rPr lang="en-US" sz="3700" dirty="0"/>
              <a:t>      which comprises a telescope with a 20.8cm aperture that focuses         </a:t>
            </a:r>
          </a:p>
          <a:p>
            <a:r>
              <a:rPr lang="en-US" sz="3700" dirty="0"/>
              <a:t>      visible light onto a charge coupled device (CCD). LORRI has a very      </a:t>
            </a:r>
          </a:p>
          <a:p>
            <a:r>
              <a:rPr lang="en-US" sz="3700" dirty="0"/>
              <a:t>      simple design; there are no filters or moving parts. Near the time      </a:t>
            </a:r>
          </a:p>
          <a:p>
            <a:r>
              <a:rPr lang="en-US" sz="3700" dirty="0"/>
              <a:t>      of closest approach, LORRI takes images of the Pluto surface at 100m    </a:t>
            </a:r>
          </a:p>
          <a:p>
            <a:r>
              <a:rPr lang="en-US" sz="3700" dirty="0"/>
              <a:t>      resolution.                                                             </a:t>
            </a:r>
          </a:p>
          <a:p>
            <a:r>
              <a:rPr lang="en-US" dirty="0"/>
              <a:t> </a:t>
            </a:r>
          </a:p>
          <a:p>
            <a:r>
              <a:rPr lang="en-US" b="1" dirty="0"/>
              <a:t>    </a:t>
            </a:r>
            <a:r>
              <a:rPr lang="en-US" sz="3700" b="1" dirty="0"/>
              <a:t>PEPSSI </a:t>
            </a:r>
            <a:r>
              <a:rPr lang="en-US" sz="3700" b="1" dirty="0" smtClean="0"/>
              <a:t> - name of instrument missing “Science”                                                             </a:t>
            </a:r>
            <a:endParaRPr lang="en-US" sz="3700" b="1" dirty="0"/>
          </a:p>
          <a:p>
            <a:r>
              <a:rPr lang="en-US" sz="3700" dirty="0"/>
              <a:t>    ------                                                                    </a:t>
            </a:r>
          </a:p>
          <a:p>
            <a:r>
              <a:rPr lang="en-US" sz="3700" dirty="0"/>
              <a:t>      Another plasma-sensing instrument, the Pluto Energetic Particle         </a:t>
            </a:r>
          </a:p>
          <a:p>
            <a:r>
              <a:rPr lang="en-US" sz="3700" dirty="0"/>
              <a:t>      Spectrometer </a:t>
            </a:r>
            <a:r>
              <a:rPr lang="en-US" sz="3700" dirty="0">
                <a:solidFill>
                  <a:srgbClr val="FF0000"/>
                </a:solidFill>
              </a:rPr>
              <a:t>Science</a:t>
            </a:r>
            <a:r>
              <a:rPr lang="en-US" sz="3700" dirty="0"/>
              <a:t> Investigation (PEPSSI), searches for neutral atoms that    </a:t>
            </a:r>
          </a:p>
          <a:p>
            <a:r>
              <a:rPr lang="en-US" sz="3700" dirty="0"/>
              <a:t>      escape the Pluto atmosphere and subsequently become charged by their    </a:t>
            </a:r>
          </a:p>
          <a:p>
            <a:r>
              <a:rPr lang="en-US" sz="3700" dirty="0"/>
              <a:t>      interaction with the solar wind.                                        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r>
              <a:rPr lang="en-US" sz="3700" b="1" dirty="0"/>
              <a:t>Typos in the </a:t>
            </a:r>
            <a:r>
              <a:rPr lang="en-US" sz="3700" b="1" dirty="0" err="1"/>
              <a:t>ref.cat</a:t>
            </a:r>
            <a:r>
              <a:rPr lang="en-US" sz="3700" b="1" dirty="0"/>
              <a:t>: (same typo occurs multiple times</a:t>
            </a:r>
            <a:r>
              <a:rPr lang="en-US" sz="3700" b="1" dirty="0" smtClean="0"/>
              <a:t>) – Should be PEPSSI</a:t>
            </a:r>
            <a:endParaRPr lang="en-US" sz="3700" b="1" dirty="0"/>
          </a:p>
          <a:p>
            <a:r>
              <a:rPr lang="en-US" sz="3700" dirty="0"/>
              <a:t>/**********************************************************************/      </a:t>
            </a:r>
          </a:p>
          <a:p>
            <a:r>
              <a:rPr lang="en-US" sz="3700" dirty="0"/>
              <a:t>/**************************** </a:t>
            </a:r>
            <a:r>
              <a:rPr lang="en-US" sz="3700" b="1" dirty="0">
                <a:solidFill>
                  <a:srgbClr val="FF0000"/>
                </a:solidFill>
              </a:rPr>
              <a:t>PEPPSI</a:t>
            </a:r>
            <a:r>
              <a:rPr lang="en-US" sz="3700" dirty="0"/>
              <a:t> **********************************/      </a:t>
            </a:r>
          </a:p>
          <a:p>
            <a:r>
              <a:rPr lang="en-US" sz="3700" dirty="0"/>
              <a:t>/**********************************************************************/  </a:t>
            </a:r>
            <a:r>
              <a:rPr lang="en-US" sz="3700" dirty="0" smtClean="0"/>
              <a:t> </a:t>
            </a:r>
          </a:p>
          <a:p>
            <a:endParaRPr lang="en-US" sz="3700" dirty="0"/>
          </a:p>
          <a:p>
            <a:r>
              <a:rPr lang="en-US" sz="3700" b="1" dirty="0"/>
              <a:t>Typos in </a:t>
            </a:r>
            <a:r>
              <a:rPr lang="en-US" sz="3700" b="1" dirty="0" err="1"/>
              <a:t>dataset.cat</a:t>
            </a:r>
            <a:r>
              <a:rPr lang="en-US" sz="3700" b="1" dirty="0"/>
              <a:t> for MVIC 2:</a:t>
            </a:r>
          </a:p>
          <a:p>
            <a:r>
              <a:rPr lang="en-US" sz="3700" b="1" dirty="0"/>
              <a:t>Line 3 “horizons” – the H should be capitalized.</a:t>
            </a:r>
          </a:p>
          <a:p>
            <a:r>
              <a:rPr lang="en-US" sz="3700" dirty="0" smtClean="0"/>
              <a:t>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4882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806</TotalTime>
  <Words>243</Words>
  <Application>Microsoft Macintosh PowerPoint</Application>
  <PresentationFormat>On-screen Show (4:3)</PresentationFormat>
  <Paragraphs>58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MVIC Review</vt:lpstr>
      <vt:lpstr>Some of the things that I checked</vt:lpstr>
      <vt:lpstr>PowerPoint Presentation</vt:lpstr>
      <vt:lpstr>mp1_0086352708_0x530_eng_1.fit</vt:lpstr>
      <vt:lpstr>Comparing Level 2 and 3 Labels: Errors? </vt:lpstr>
      <vt:lpstr>Minor errors</vt:lpstr>
    </vt:vector>
  </TitlesOfParts>
  <Company>JHU APL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MVIC Review</dc:title>
  <dc:creator>Carolyn Ernst</dc:creator>
  <cp:lastModifiedBy>Carolyn Ernst</cp:lastModifiedBy>
  <cp:revision>12</cp:revision>
  <dcterms:created xsi:type="dcterms:W3CDTF">2014-12-11T01:15:49Z</dcterms:created>
  <dcterms:modified xsi:type="dcterms:W3CDTF">2014-12-11T14:42:02Z</dcterms:modified>
</cp:coreProperties>
</file>