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32C6239-744B-4358-BDF3-F3E6E3782BF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2DDE8FB-9B03-4CAF-9745-00DB40A56E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Rosetta PDS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ROSINA, COSAC &amp; PTOLEMY</a:t>
            </a:r>
          </a:p>
          <a:p>
            <a:endParaRPr lang="en-US" dirty="0"/>
          </a:p>
          <a:p>
            <a:r>
              <a:rPr lang="en-US" dirty="0" smtClean="0"/>
              <a:t>Reviewer: Heather Franz</a:t>
            </a:r>
          </a:p>
          <a:p>
            <a:r>
              <a:rPr lang="en-US" dirty="0" smtClean="0"/>
              <a:t>2/15/16 – 2/17/16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Ptolemy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Ptolemy is a miniature gas-processing laboratory</a:t>
            </a:r>
          </a:p>
          <a:p>
            <a:pPr lvl="1"/>
            <a:r>
              <a:rPr lang="en-US" sz="1900" dirty="0" smtClean="0"/>
              <a:t>Uses chemical processing, GC, in situ calibration and mass spectrometry</a:t>
            </a:r>
          </a:p>
          <a:p>
            <a:pPr lvl="1"/>
            <a:r>
              <a:rPr lang="en-US" sz="1900" dirty="0" smtClean="0"/>
              <a:t>Determines nature, abundance and stable isotope compositions of volatile species</a:t>
            </a:r>
          </a:p>
          <a:p>
            <a:r>
              <a:rPr lang="en-US" dirty="0" smtClean="0"/>
              <a:t>Primary </a:t>
            </a:r>
            <a:r>
              <a:rPr lang="en-US" dirty="0" smtClean="0"/>
              <a:t>science goal – isotope ratios</a:t>
            </a:r>
            <a:endParaRPr lang="en-US" dirty="0"/>
          </a:p>
          <a:p>
            <a:pPr lvl="1"/>
            <a:r>
              <a:rPr lang="en-US" dirty="0"/>
              <a:t>To determine </a:t>
            </a:r>
            <a:r>
              <a:rPr lang="en-US" baseline="30000" dirty="0"/>
              <a:t>13</a:t>
            </a:r>
            <a:r>
              <a:rPr lang="en-US" dirty="0"/>
              <a:t>C/</a:t>
            </a:r>
            <a:r>
              <a:rPr lang="en-US" baseline="30000" dirty="0"/>
              <a:t>12</a:t>
            </a:r>
            <a:r>
              <a:rPr lang="en-US" dirty="0"/>
              <a:t>C, </a:t>
            </a:r>
            <a:r>
              <a:rPr lang="en-US" baseline="30000" dirty="0"/>
              <a:t>15</a:t>
            </a:r>
            <a:r>
              <a:rPr lang="en-US" dirty="0"/>
              <a:t>N/</a:t>
            </a:r>
            <a:r>
              <a:rPr lang="en-US" baseline="30000" dirty="0"/>
              <a:t>14</a:t>
            </a:r>
            <a:r>
              <a:rPr lang="en-US" dirty="0"/>
              <a:t>N, </a:t>
            </a:r>
            <a:r>
              <a:rPr lang="en-US" baseline="30000" dirty="0"/>
              <a:t>18</a:t>
            </a:r>
            <a:r>
              <a:rPr lang="en-US" dirty="0"/>
              <a:t>O/</a:t>
            </a:r>
            <a:r>
              <a:rPr lang="en-US" baseline="30000" dirty="0"/>
              <a:t>16</a:t>
            </a:r>
            <a:r>
              <a:rPr lang="en-US" dirty="0"/>
              <a:t>O, </a:t>
            </a:r>
            <a:r>
              <a:rPr lang="en-US" baseline="30000" dirty="0"/>
              <a:t>17</a:t>
            </a:r>
            <a:r>
              <a:rPr lang="en-US" dirty="0"/>
              <a:t>O/</a:t>
            </a:r>
            <a:r>
              <a:rPr lang="en-US" baseline="30000" dirty="0"/>
              <a:t>16</a:t>
            </a:r>
            <a:r>
              <a:rPr lang="en-US" dirty="0"/>
              <a:t>O and D/H ratios of major constituents of a comet.</a:t>
            </a:r>
          </a:p>
        </p:txBody>
      </p:sp>
    </p:spTree>
    <p:extLst>
      <p:ext uri="{BB962C8B-B14F-4D97-AF65-F5344CB8AC3E}">
        <p14:creationId xmlns:p14="http://schemas.microsoft.com/office/powerpoint/2010/main" val="102458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Ptolemy subsystems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Sample Collection (SC)</a:t>
            </a:r>
          </a:p>
          <a:p>
            <a:pPr lvl="1"/>
            <a:r>
              <a:rPr lang="en-US" sz="1800" dirty="0" smtClean="0"/>
              <a:t>Primarily Sample Drilling and Distribution unit (SD2)</a:t>
            </a:r>
          </a:p>
          <a:p>
            <a:pPr lvl="1"/>
            <a:r>
              <a:rPr lang="en-US" sz="1800" dirty="0" smtClean="0"/>
              <a:t>Lander oven/carousel for solid samples (ice/organics/silicates) extracted from nucleus by drilling</a:t>
            </a:r>
          </a:p>
          <a:p>
            <a:pPr lvl="1"/>
            <a:r>
              <a:rPr lang="en-US" sz="1800" dirty="0" smtClean="0">
                <a:sym typeface="Symbol"/>
              </a:rPr>
              <a:t>Coma samples are cryogenically </a:t>
            </a:r>
            <a:r>
              <a:rPr lang="en-US" sz="1800" dirty="0">
                <a:sym typeface="Symbol"/>
              </a:rPr>
              <a:t>trapped on adsorbent in a high-T oven (CASE oven), then heated to release </a:t>
            </a:r>
            <a:r>
              <a:rPr lang="en-US" sz="1800" dirty="0" smtClean="0">
                <a:sym typeface="Symbol"/>
              </a:rPr>
              <a:t>volatiles</a:t>
            </a:r>
            <a:endParaRPr lang="en-US" sz="1800" dirty="0" smtClean="0"/>
          </a:p>
          <a:p>
            <a:r>
              <a:rPr lang="en-US" dirty="0" smtClean="0"/>
              <a:t>Gas Distribution and Processing System (GDPS)</a:t>
            </a:r>
          </a:p>
          <a:p>
            <a:pPr lvl="1"/>
            <a:r>
              <a:rPr lang="en-US" sz="1800" dirty="0" smtClean="0"/>
              <a:t>Heaters, valves, T &amp; P sensors</a:t>
            </a:r>
          </a:p>
          <a:p>
            <a:pPr lvl="1"/>
            <a:r>
              <a:rPr lang="en-US" sz="1800" dirty="0" smtClean="0"/>
              <a:t>Ovens can heat to 800</a:t>
            </a:r>
            <a:r>
              <a:rPr lang="en-US" sz="1800" dirty="0" smtClean="0">
                <a:sym typeface="Symbol"/>
              </a:rPr>
              <a:t>C (high-T ovens) or 180C (med-T ovens)</a:t>
            </a:r>
          </a:p>
          <a:p>
            <a:pPr lvl="1"/>
            <a:r>
              <a:rPr lang="en-US" sz="1800" dirty="0" smtClean="0">
                <a:sym typeface="Symbol"/>
              </a:rPr>
              <a:t>Med-T ovens are shared by Ptolemy, COSAC and CIVA-ROLIS</a:t>
            </a:r>
          </a:p>
          <a:p>
            <a:r>
              <a:rPr lang="en-US" dirty="0" smtClean="0">
                <a:sym typeface="Symbol"/>
              </a:rPr>
              <a:t>Gas Chromatography (GC)</a:t>
            </a:r>
          </a:p>
          <a:p>
            <a:pPr lvl="1"/>
            <a:r>
              <a:rPr lang="en-US" sz="1800" dirty="0" smtClean="0">
                <a:sym typeface="Symbol"/>
              </a:rPr>
              <a:t>3 GC columns with He carrier gas</a:t>
            </a:r>
          </a:p>
          <a:p>
            <a:r>
              <a:rPr lang="en-US" dirty="0" smtClean="0">
                <a:sym typeface="Symbol"/>
              </a:rPr>
              <a:t>Mass Spectrometer (MS)</a:t>
            </a:r>
          </a:p>
          <a:p>
            <a:pPr lvl="1"/>
            <a:r>
              <a:rPr lang="en-US" sz="1800" dirty="0" smtClean="0">
                <a:sym typeface="Symbol"/>
              </a:rPr>
              <a:t>Ion trap MS with mass range of 15-150 </a:t>
            </a:r>
            <a:r>
              <a:rPr lang="en-US" sz="1800" dirty="0" err="1" smtClean="0">
                <a:sym typeface="Symbol"/>
              </a:rPr>
              <a:t>amu</a:t>
            </a:r>
            <a:r>
              <a:rPr lang="en-US" sz="1800" dirty="0" smtClean="0">
                <a:sym typeface="Symbol"/>
              </a:rPr>
              <a:t> and mass resolution better than unity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10631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Ptolemy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GC measures retention times of molecular species in separation columns</a:t>
            </a:r>
          </a:p>
          <a:p>
            <a:r>
              <a:rPr lang="en-US" sz="2200" dirty="0" smtClean="0"/>
              <a:t>MS measures m/z ratio of ionized fragments of molecular species</a:t>
            </a:r>
          </a:p>
          <a:p>
            <a:r>
              <a:rPr lang="en-US" sz="2200" dirty="0" smtClean="0"/>
              <a:t>T and P of various components are monitored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76093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Ptolemy 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88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76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COSAC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COSAC </a:t>
            </a:r>
            <a:r>
              <a:rPr lang="en-US" dirty="0" smtClean="0"/>
              <a:t>= </a:t>
            </a:r>
            <a:r>
              <a:rPr lang="en-US" dirty="0" smtClean="0"/>
              <a:t>Cometary Sampling and Composition experiment</a:t>
            </a:r>
          </a:p>
          <a:p>
            <a:endParaRPr lang="en-US" dirty="0" smtClean="0"/>
          </a:p>
          <a:p>
            <a:r>
              <a:rPr lang="en-US" dirty="0" smtClean="0"/>
              <a:t>Science objective</a:t>
            </a:r>
          </a:p>
          <a:p>
            <a:pPr lvl="1"/>
            <a:r>
              <a:rPr lang="en-US" dirty="0" smtClean="0"/>
              <a:t>Identify volatile molecular species in cometary nucleus, especially high-MW organic compounds and chiral analysis</a:t>
            </a:r>
          </a:p>
          <a:p>
            <a:pPr lvl="1"/>
            <a:r>
              <a:rPr lang="en-US" dirty="0" smtClean="0"/>
              <a:t>Observe variations in volatile compounds evolved from nucleus as function of solar distance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2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COSAC instruments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Gas chromatograph (GC)</a:t>
            </a:r>
          </a:p>
          <a:p>
            <a:pPr lvl="1"/>
            <a:r>
              <a:rPr lang="en-US" dirty="0" smtClean="0"/>
              <a:t>GC with 8 columns and TCDs – </a:t>
            </a:r>
          </a:p>
          <a:p>
            <a:pPr lvl="1"/>
            <a:r>
              <a:rPr lang="en-US" dirty="0" smtClean="0"/>
              <a:t>Measures retention times of molecular species</a:t>
            </a:r>
          </a:p>
          <a:p>
            <a:r>
              <a:rPr lang="en-US" dirty="0" smtClean="0"/>
              <a:t>Time-of-flight mass spectrometer (TOF)</a:t>
            </a:r>
          </a:p>
          <a:p>
            <a:pPr lvl="1"/>
            <a:r>
              <a:rPr lang="en-US" dirty="0" smtClean="0"/>
              <a:t>Multi-sphere plate secondary electron multiplier detector</a:t>
            </a:r>
          </a:p>
          <a:p>
            <a:pPr lvl="1"/>
            <a:r>
              <a:rPr lang="en-US" dirty="0"/>
              <a:t>Measures time-of-flight of ionized fragments of molecular </a:t>
            </a:r>
            <a:r>
              <a:rPr lang="en-US" dirty="0" smtClean="0"/>
              <a:t>species</a:t>
            </a:r>
          </a:p>
          <a:p>
            <a:pPr lvl="1"/>
            <a:r>
              <a:rPr lang="en-US" dirty="0" smtClean="0"/>
              <a:t>Can achieve higher resolution by reflectors for multi-turn mode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41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COSAC measurements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Atmosphere or </a:t>
            </a:r>
            <a:r>
              <a:rPr lang="en-US" dirty="0"/>
              <a:t>s</a:t>
            </a:r>
            <a:r>
              <a:rPr lang="en-US" dirty="0" smtClean="0"/>
              <a:t>olid samples</a:t>
            </a:r>
          </a:p>
          <a:p>
            <a:pPr lvl="1"/>
            <a:r>
              <a:rPr lang="en-US" dirty="0" smtClean="0"/>
              <a:t>Sample collection (SD2 unit) shared with Ptolemy</a:t>
            </a:r>
          </a:p>
          <a:p>
            <a:r>
              <a:rPr lang="en-US" dirty="0" smtClean="0"/>
              <a:t>Pyrolysis ovens</a:t>
            </a:r>
          </a:p>
          <a:p>
            <a:pPr lvl="1"/>
            <a:r>
              <a:rPr lang="en-US" dirty="0" smtClean="0"/>
              <a:t>Med-T ovens – heat to 180</a:t>
            </a:r>
            <a:r>
              <a:rPr lang="en-US" dirty="0" smtClean="0">
                <a:sym typeface="Symbol"/>
              </a:rPr>
              <a:t>C, shared with Ptolemy</a:t>
            </a:r>
          </a:p>
          <a:p>
            <a:pPr lvl="1"/>
            <a:r>
              <a:rPr lang="en-US" dirty="0" smtClean="0">
                <a:sym typeface="Symbol"/>
              </a:rPr>
              <a:t>High-T ovens – heat to 600C</a:t>
            </a:r>
          </a:p>
          <a:p>
            <a:pPr lvl="1"/>
            <a:r>
              <a:rPr lang="en-US" dirty="0" smtClean="0">
                <a:sym typeface="Symbol"/>
              </a:rPr>
              <a:t>Stepwise heating for 64 levels between -100C and +600C</a:t>
            </a:r>
          </a:p>
          <a:p>
            <a:r>
              <a:rPr lang="en-US" dirty="0" smtClean="0">
                <a:sym typeface="Symbol"/>
              </a:rPr>
              <a:t>Calibration</a:t>
            </a:r>
          </a:p>
          <a:p>
            <a:pPr lvl="1"/>
            <a:r>
              <a:rPr lang="en-US" dirty="0" smtClean="0">
                <a:sym typeface="Symbol"/>
              </a:rPr>
              <a:t>Includes onboard calibration gas with He, Ne, Kr, and </a:t>
            </a:r>
            <a:r>
              <a:rPr lang="en-US" dirty="0" err="1" smtClean="0">
                <a:sym typeface="Symbol"/>
              </a:rPr>
              <a:t>Ar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Used to fine-tune voltages, calibrate TOF-MS and check GC performance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17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COSAC 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9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0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ROSINA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ROSINA = Rosetta Orbiter Spectrometer for Ion and Neutral Analysis</a:t>
            </a:r>
          </a:p>
          <a:p>
            <a:pPr lvl="1"/>
            <a:r>
              <a:rPr lang="en-US" dirty="0" smtClean="0"/>
              <a:t>Two mass spectrometers for neutrals and primary ions</a:t>
            </a:r>
          </a:p>
          <a:p>
            <a:pPr lvl="1"/>
            <a:r>
              <a:rPr lang="en-US" dirty="0" smtClean="0"/>
              <a:t>Complementary capabilities as pressure sensor</a:t>
            </a:r>
          </a:p>
          <a:p>
            <a:r>
              <a:rPr lang="en-US" dirty="0"/>
              <a:t>Two types of data</a:t>
            </a:r>
          </a:p>
          <a:p>
            <a:pPr lvl="1"/>
            <a:r>
              <a:rPr lang="en-US" dirty="0"/>
              <a:t>Mass spectra</a:t>
            </a:r>
          </a:p>
          <a:p>
            <a:pPr lvl="1"/>
            <a:r>
              <a:rPr lang="en-US" dirty="0"/>
              <a:t>Pressure records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483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ROSINA science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ROSINA primary objectives</a:t>
            </a:r>
            <a:endParaRPr lang="en-US" sz="2600" dirty="0"/>
          </a:p>
          <a:p>
            <a:pPr lvl="1"/>
            <a:r>
              <a:rPr lang="en-US" dirty="0"/>
              <a:t>To determine elemental, isotopic and molecular composition of the comet atmosphere and </a:t>
            </a:r>
            <a:r>
              <a:rPr lang="en-US" dirty="0" smtClean="0"/>
              <a:t>ionosphere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measure temperature and bulk velocity of gas</a:t>
            </a:r>
          </a:p>
          <a:p>
            <a:pPr lvl="1"/>
            <a:r>
              <a:rPr lang="en-US" dirty="0"/>
              <a:t>To determine homogeneous and inhomogeneous reactions of gas and ions in dusty atmosphere and </a:t>
            </a:r>
            <a:r>
              <a:rPr lang="en-US" dirty="0" smtClean="0"/>
              <a:t>ionosphere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ROSINA sensors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DFMS (double focusing mass spectrometer)</a:t>
            </a:r>
          </a:p>
          <a:p>
            <a:pPr lvl="1"/>
            <a:r>
              <a:rPr lang="en-US" dirty="0" smtClean="0"/>
              <a:t>High resolution mass spectrometer with magnetic sector analyzer</a:t>
            </a:r>
          </a:p>
          <a:p>
            <a:pPr lvl="1"/>
            <a:r>
              <a:rPr lang="en-US" dirty="0" smtClean="0"/>
              <a:t>Two basic operating modes - Gas mode &amp; ion mode</a:t>
            </a:r>
          </a:p>
          <a:p>
            <a:pPr lvl="1"/>
            <a:r>
              <a:rPr lang="en-US" dirty="0" smtClean="0">
                <a:sym typeface="Symbol"/>
              </a:rPr>
              <a:t>Three detectors – multichannel plate (MCP), channel electron multiplier (CEM), Faraday cup (FC)</a:t>
            </a:r>
          </a:p>
          <a:p>
            <a:pPr lvl="1"/>
            <a:r>
              <a:rPr lang="en-US" dirty="0" smtClean="0">
                <a:sym typeface="Symbol"/>
              </a:rPr>
              <a:t>In-flight calibration – small gas tube introduces calibrated amounts of noble gas mixture into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7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ROSINA sensors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RTOF (</a:t>
            </a:r>
            <a:r>
              <a:rPr lang="en-US" dirty="0" err="1" smtClean="0"/>
              <a:t>Reflectron</a:t>
            </a:r>
            <a:r>
              <a:rPr lang="en-US" dirty="0" smtClean="0"/>
              <a:t> Time-of-Flight) mass spectrometer</a:t>
            </a:r>
          </a:p>
          <a:p>
            <a:pPr lvl="1"/>
            <a:r>
              <a:rPr lang="en-US" dirty="0" smtClean="0"/>
              <a:t>Two almost independent mass spectrometers</a:t>
            </a:r>
          </a:p>
          <a:p>
            <a:pPr lvl="2"/>
            <a:r>
              <a:rPr lang="en-US" dirty="0" smtClean="0"/>
              <a:t>Storage channel – for cometary neutral particles</a:t>
            </a:r>
          </a:p>
          <a:p>
            <a:pPr lvl="2"/>
            <a:r>
              <a:rPr lang="en-US" dirty="0" smtClean="0"/>
              <a:t>Ortho channel – orthogonal extraction source for cometary ions</a:t>
            </a:r>
          </a:p>
          <a:p>
            <a:pPr lvl="1"/>
            <a:r>
              <a:rPr lang="en-US" dirty="0" smtClean="0"/>
              <a:t>Micro-channel plates (MCPs) of imaging quality for detector</a:t>
            </a:r>
          </a:p>
          <a:p>
            <a:pPr lvl="1"/>
            <a:r>
              <a:rPr lang="en-US" dirty="0" smtClean="0"/>
              <a:t>Gas Calibration Unit (GCU) – injects defined quantity of known gas mixture (He, CO</a:t>
            </a:r>
            <a:r>
              <a:rPr lang="en-US" baseline="-25000" dirty="0" smtClean="0"/>
              <a:t>2</a:t>
            </a:r>
            <a:r>
              <a:rPr lang="en-US" dirty="0" smtClean="0"/>
              <a:t> &amp; Kr) into either the storage source or orthogonal source</a:t>
            </a:r>
          </a:p>
        </p:txBody>
      </p:sp>
    </p:spTree>
    <p:extLst>
      <p:ext uri="{BB962C8B-B14F-4D97-AF65-F5344CB8AC3E}">
        <p14:creationId xmlns:p14="http://schemas.microsoft.com/office/powerpoint/2010/main" val="204274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ROSINA sensors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COPS</a:t>
            </a:r>
          </a:p>
          <a:p>
            <a:pPr lvl="1"/>
            <a:r>
              <a:rPr lang="en-US" dirty="0" smtClean="0"/>
              <a:t>Two sensors </a:t>
            </a:r>
          </a:p>
          <a:p>
            <a:pPr lvl="2"/>
            <a:r>
              <a:rPr lang="en-US" dirty="0" smtClean="0"/>
              <a:t>Nude gauge – measures total pressure (total neutral particle density) of cometary gas</a:t>
            </a:r>
          </a:p>
          <a:p>
            <a:pPr lvl="2"/>
            <a:r>
              <a:rPr lang="en-US" dirty="0" smtClean="0"/>
              <a:t>Ram gauge – measures ram pressure, equivalent to cometary gas flux</a:t>
            </a:r>
            <a:endParaRPr lang="en-US" dirty="0"/>
          </a:p>
          <a:p>
            <a:pPr lvl="1"/>
            <a:r>
              <a:rPr lang="en-US" dirty="0" smtClean="0"/>
              <a:t>Generated ion currents are measured by high-sensitivity electrometers</a:t>
            </a:r>
          </a:p>
        </p:txBody>
      </p:sp>
    </p:spTree>
    <p:extLst>
      <p:ext uri="{BB962C8B-B14F-4D97-AF65-F5344CB8AC3E}">
        <p14:creationId xmlns:p14="http://schemas.microsoft.com/office/powerpoint/2010/main" val="39112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ROSINA RIDs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Excel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7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ptolemy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1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4347</TotalTime>
  <Words>663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Rosetta PDS Review</vt:lpstr>
      <vt:lpstr>ROSINA</vt:lpstr>
      <vt:lpstr>ROSINA Overview</vt:lpstr>
      <vt:lpstr>ROSINA science objectives</vt:lpstr>
      <vt:lpstr>ROSINA sensors (1)</vt:lpstr>
      <vt:lpstr>ROSINA sensors (2)</vt:lpstr>
      <vt:lpstr>ROSINA sensors (3)</vt:lpstr>
      <vt:lpstr>ROSINA RIDs</vt:lpstr>
      <vt:lpstr>ptolemy</vt:lpstr>
      <vt:lpstr>Ptolemy overview</vt:lpstr>
      <vt:lpstr>Ptolemy subsystems</vt:lpstr>
      <vt:lpstr>Ptolemy measurements</vt:lpstr>
      <vt:lpstr>Ptolemy RIDs</vt:lpstr>
      <vt:lpstr>cosac</vt:lpstr>
      <vt:lpstr>COSAC overview</vt:lpstr>
      <vt:lpstr>COSAC instruments</vt:lpstr>
      <vt:lpstr>COSAC measurements</vt:lpstr>
      <vt:lpstr>COSAC RIDs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PDS Review</dc:title>
  <dc:creator>hfranz</dc:creator>
  <cp:lastModifiedBy>hfranz</cp:lastModifiedBy>
  <cp:revision>54</cp:revision>
  <dcterms:created xsi:type="dcterms:W3CDTF">2016-02-11T17:03:56Z</dcterms:created>
  <dcterms:modified xsi:type="dcterms:W3CDTF">2016-02-16T15:14:26Z</dcterms:modified>
</cp:coreProperties>
</file>