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76" r:id="rId4"/>
    <p:sldId id="261" r:id="rId5"/>
    <p:sldId id="257" r:id="rId6"/>
    <p:sldId id="258" r:id="rId7"/>
    <p:sldId id="273" r:id="rId8"/>
    <p:sldId id="270" r:id="rId9"/>
    <p:sldId id="277" r:id="rId10"/>
    <p:sldId id="278" r:id="rId11"/>
    <p:sldId id="271" r:id="rId12"/>
    <p:sldId id="272" r:id="rId13"/>
    <p:sldId id="279" r:id="rId14"/>
    <p:sldId id="280" r:id="rId15"/>
    <p:sldId id="28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79" autoAdjust="0"/>
  </p:normalViewPr>
  <p:slideViewPr>
    <p:cSldViewPr snapToGrid="0" snapToObjects="1">
      <p:cViewPr varScale="1">
        <p:scale>
          <a:sx n="82" d="100"/>
          <a:sy n="82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25F7F-59EE-FE4E-B370-EB1F8B85D91C}" type="datetimeFigureOut">
              <a:rPr lang="en-US" smtClean="0"/>
              <a:t>2/12/16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02900-A91F-1047-B33A-08E63AF8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Lander timeline gives an overall picture of the Lander operation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a given period (mission phase).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an ASCII file containing synthetic information on the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 of the experiments and which reflects the sequencing of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operations, the energy consumption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data production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(number of telemetry packets) for each ON/OFF session of an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periods of operation of the experiments are deduced from the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 and housekeeping data in the SONC database.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general information is displayed for each experiment: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Start and stop times (corresponding to the time span of the data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Energy consumption (between start and stop times).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Number of science and housekeeping telemetry packets (between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and stop times).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 specific information is displayed for each experiment.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drill translation (PME1, mm)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carrousel rotation (PME2,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carousel rotation direction (clockwise or counter clockwise)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carousel status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oven number (deduced from carousel rotation)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oven type (MTO or HTO)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status:  empty or full (from volume checker)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sample volume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experiment  served (CIVA-M/V, CIVA-M/I, COSAC, PTOLEMY)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drill depth (mm), available for the Comet phase only.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CIVA-P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the cameras which functioned (CH-1 to CH-7)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on board time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exposition duration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CONSERT (Orbiter and Lander)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scanning sequence number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 scanning sequence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start and stop times of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sounding count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COSAC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TPST report from science telemetry (potentiometer value and oven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temperature)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Tapping station position  from housekeeping telemetry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PTOLEMY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docking station position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Lander on board time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ISB LED status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ISB exposure time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ISB infinity lens position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Auxiliary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==========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Sun, Rosetta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Earth, Rosetta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Mars, Rosetta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Comet, Rosetta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Attitude on slew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manoeuvres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(Roll, pitch, yaw)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2900-A91F-1047-B33A-08E63AF853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7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~2Hr chunks of data for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calibrated in April 2014, 14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16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23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MUPUS On Board Time represented as a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32-bit integer (in </a:t>
            </a:r>
            <a:r>
              <a:rPr lang="nl-N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hexadecimal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format)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with 1 millisecond resolution.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It counts the time since the MUPUS boot and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overruns after 49.7 days (2^32 milliseconds)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MAP.FMT - Calibrated SC data before PEN deployment (Level 2 SONC)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PEN.FMT - Calibrated SC data after PEN deployment (Level 2 SONC)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MAP.FMT - Calibrated SC data before PEN deployment (Level 2 SONC)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PEN.FMT - Calibrated SC data after PEN deployment (Level 2 SONC)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directory further contains the file 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Tau_FM.txt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which provides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4 filter transmission curves and infrared absorber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emittance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function of wavelength.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auxiliary data is required to derive brightness temperatures from digital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2900-A91F-1047-B33A-08E63AF853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4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CB3-2885-8F49-9223-742C24A4007C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144-9958-9647-A9CE-A3C1076FD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4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CB3-2885-8F49-9223-742C24A4007C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144-9958-9647-A9CE-A3C1076FD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4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CB3-2885-8F49-9223-742C24A4007C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144-9958-9647-A9CE-A3C1076FD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4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CB3-2885-8F49-9223-742C24A4007C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144-9958-9647-A9CE-A3C1076FD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5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CB3-2885-8F49-9223-742C24A4007C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144-9958-9647-A9CE-A3C1076FD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CB3-2885-8F49-9223-742C24A4007C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144-9958-9647-A9CE-A3C1076FD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CB3-2885-8F49-9223-742C24A4007C}" type="datetimeFigureOut">
              <a:rPr lang="en-US" smtClean="0"/>
              <a:t>2/12/16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144-9958-9647-A9CE-A3C1076FD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9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CB3-2885-8F49-9223-742C24A4007C}" type="datetimeFigureOut">
              <a:rPr lang="en-US" smtClean="0"/>
              <a:t>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144-9958-9647-A9CE-A3C1076FD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CB3-2885-8F49-9223-742C24A4007C}" type="datetimeFigureOut">
              <a:rPr lang="en-US" smtClean="0"/>
              <a:t>2/12/16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144-9958-9647-A9CE-A3C1076FD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4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CB3-2885-8F49-9223-742C24A4007C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144-9958-9647-A9CE-A3C1076FD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6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DCB3-2885-8F49-9223-742C24A4007C}" type="datetimeFigureOut">
              <a:rPr lang="en-US" smtClean="0"/>
              <a:t>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144-9958-9647-A9CE-A3C1076FD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3DCB3-2885-8F49-9223-742C24A4007C}" type="datetimeFigureOut">
              <a:rPr lang="en-US" smtClean="0"/>
              <a:t>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C5144-9958-9647-A9CE-A3C1076FD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8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MUPUS : PDS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Kevin </a:t>
            </a:r>
            <a:r>
              <a:rPr lang="en-US" dirty="0" smtClean="0"/>
              <a:t>Walsh</a:t>
            </a:r>
          </a:p>
          <a:p>
            <a:r>
              <a:rPr lang="en-US" dirty="0" smtClean="0"/>
              <a:t>15-Feb-2016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78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15 at 5.24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9144000" cy="6402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5739" y="-30979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Anchor Temp 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6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Rebounds </a:t>
            </a:r>
            <a:br>
              <a:rPr lang="en-US" dirty="0" smtClean="0"/>
            </a:br>
            <a:r>
              <a:rPr lang="en-US" dirty="0" err="1" smtClean="0"/>
              <a:t>Raw+Calibrated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Just TM mapper data</a:t>
            </a:r>
          </a:p>
          <a:p>
            <a:r>
              <a:rPr lang="en-US" dirty="0" smtClean="0"/>
              <a:t>2 hours of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Temperatures vary widely….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5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Science Sequence (FSS)</a:t>
            </a:r>
            <a:br>
              <a:rPr lang="en-US" dirty="0" smtClean="0"/>
            </a:br>
            <a:r>
              <a:rPr lang="en-US" dirty="0" smtClean="0"/>
              <a:t>Raw+ Calibrated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Hammer (1 table)</a:t>
            </a:r>
          </a:p>
          <a:p>
            <a:r>
              <a:rPr lang="en-US" dirty="0" smtClean="0"/>
              <a:t>Map  (5 tables)</a:t>
            </a:r>
          </a:p>
          <a:p>
            <a:r>
              <a:rPr lang="en-US" dirty="0" err="1" smtClean="0"/>
              <a:t>Penel</a:t>
            </a:r>
            <a:r>
              <a:rPr lang="en-US" dirty="0" smtClean="0"/>
              <a:t> (2 tables)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Hammer in Raw but not Calibrated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Nothing in </a:t>
            </a:r>
            <a:r>
              <a:rPr lang="en-US" dirty="0" err="1" smtClean="0">
                <a:solidFill>
                  <a:srgbClr val="FF0000"/>
                </a:solidFill>
              </a:rPr>
              <a:t>calib</a:t>
            </a:r>
            <a:r>
              <a:rPr lang="en-US" dirty="0" smtClean="0">
                <a:solidFill>
                  <a:srgbClr val="FF0000"/>
                </a:solidFill>
              </a:rPr>
              <a:t>/ directories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Nothing in MUPUS manual to calibrate/interpret Hammer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15 at 5.4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29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15 at 5.4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0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10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2-15 at 5.48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83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9131" y="43934"/>
            <a:ext cx="390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other PENEL temperature sensor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78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Question/Issues/Problems?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188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Typos in section 10.1 of MUPUS User Manual</a:t>
            </a:r>
          </a:p>
          <a:p>
            <a:pPr lvl="1"/>
            <a:r>
              <a:rPr lang="en-US" dirty="0" err="1" smtClean="0"/>
              <a:t>Eq</a:t>
            </a:r>
            <a:r>
              <a:rPr lang="en-US" dirty="0" smtClean="0"/>
              <a:t>(2)  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il</a:t>
            </a:r>
            <a:r>
              <a:rPr lang="en-US" i="1" dirty="0" smtClean="0"/>
              <a:t> </a:t>
            </a:r>
            <a:r>
              <a:rPr lang="en-US" dirty="0" smtClean="0"/>
              <a:t>should be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i,l</a:t>
            </a:r>
            <a:endParaRPr lang="en-US" i="1" baseline="-25000" dirty="0" smtClean="0"/>
          </a:p>
          <a:p>
            <a:pPr lvl="1"/>
            <a:r>
              <a:rPr lang="en-US" dirty="0" err="1" smtClean="0"/>
              <a:t>Eq</a:t>
            </a:r>
            <a:r>
              <a:rPr lang="en-US" dirty="0" smtClean="0"/>
              <a:t>(3) is awkward with no space between formula and indices… 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 is updated in the </a:t>
            </a:r>
            <a:r>
              <a:rPr lang="en-US" dirty="0" err="1" smtClean="0"/>
              <a:t>calib</a:t>
            </a:r>
            <a:r>
              <a:rPr lang="en-US" dirty="0" smtClean="0"/>
              <a:t>/ directory from the value listed in the Manual</a:t>
            </a:r>
          </a:p>
          <a:p>
            <a:r>
              <a:rPr lang="en-US" dirty="0" smtClean="0"/>
              <a:t>Typos is section 10.2 of MUPUS User Manual</a:t>
            </a:r>
          </a:p>
          <a:p>
            <a:pPr lvl="1"/>
            <a:r>
              <a:rPr lang="en-US" dirty="0" smtClean="0"/>
              <a:t>References to </a:t>
            </a:r>
            <a:r>
              <a:rPr lang="en-US" dirty="0" err="1" smtClean="0"/>
              <a:t>Eq</a:t>
            </a:r>
            <a:r>
              <a:rPr lang="en-US" dirty="0" smtClean="0"/>
              <a:t> 1 should be </a:t>
            </a:r>
            <a:r>
              <a:rPr lang="en-US" dirty="0" err="1" smtClean="0"/>
              <a:t>Eq</a:t>
            </a:r>
            <a:r>
              <a:rPr lang="en-US" dirty="0" smtClean="0"/>
              <a:t> 6</a:t>
            </a:r>
          </a:p>
          <a:p>
            <a:pPr lvl="1"/>
            <a:r>
              <a:rPr lang="en-US" dirty="0" smtClean="0"/>
              <a:t>TM calibration steps – 5. incorrect Table Reference (51 should be 52 on page 104)</a:t>
            </a:r>
          </a:p>
          <a:p>
            <a:pPr lvl="1"/>
            <a:r>
              <a:rPr lang="en-US" dirty="0" smtClean="0"/>
              <a:t>(I think) typo in step 5. of TM calibration steps – I think </a:t>
            </a:r>
            <a:r>
              <a:rPr lang="en-US" dirty="0" err="1" smtClean="0"/>
              <a:t>Ucal</a:t>
            </a:r>
            <a:r>
              <a:rPr lang="en-US" dirty="0" smtClean="0"/>
              <a:t> should be </a:t>
            </a:r>
            <a:r>
              <a:rPr lang="en-US" dirty="0" err="1" smtClean="0"/>
              <a:t>Uth,i</a:t>
            </a:r>
            <a:r>
              <a:rPr lang="en-US" dirty="0" smtClean="0"/>
              <a:t> . I think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Hammer/ </a:t>
            </a:r>
            <a:r>
              <a:rPr lang="en-US" dirty="0" smtClean="0"/>
              <a:t>in Raw </a:t>
            </a:r>
            <a:r>
              <a:rPr lang="en-US" dirty="0"/>
              <a:t>(rl-c-mupus-2-fss-v1.0</a:t>
            </a:r>
            <a:r>
              <a:rPr lang="en-US" dirty="0" smtClean="0"/>
              <a:t>/) but </a:t>
            </a:r>
            <a:r>
              <a:rPr lang="en-US" dirty="0" smtClean="0"/>
              <a:t>not Calibrated </a:t>
            </a:r>
            <a:r>
              <a:rPr lang="en-US" dirty="0"/>
              <a:t>(rl-c-mupus-3-fss-v1.0</a:t>
            </a:r>
            <a:r>
              <a:rPr lang="en-US" dirty="0" smtClean="0"/>
              <a:t>/) for </a:t>
            </a:r>
            <a:r>
              <a:rPr lang="en-US" dirty="0" smtClean="0"/>
              <a:t>FSS</a:t>
            </a:r>
            <a:endParaRPr lang="en-US" dirty="0" smtClean="0"/>
          </a:p>
          <a:p>
            <a:pPr lvl="1"/>
            <a:r>
              <a:rPr lang="en-US" dirty="0" smtClean="0"/>
              <a:t>Nothing in </a:t>
            </a:r>
            <a:r>
              <a:rPr lang="en-US" dirty="0" err="1" smtClean="0"/>
              <a:t>calib</a:t>
            </a:r>
            <a:r>
              <a:rPr lang="en-US" dirty="0" smtClean="0"/>
              <a:t>/ </a:t>
            </a:r>
            <a:r>
              <a:rPr lang="en-US" dirty="0" smtClean="0"/>
              <a:t>directories </a:t>
            </a:r>
            <a:r>
              <a:rPr lang="en-US" dirty="0"/>
              <a:t>in rl-c-mupus-3-fss-v1.0</a:t>
            </a:r>
            <a:r>
              <a:rPr lang="en-US" dirty="0" smtClean="0"/>
              <a:t>/ relating to hammer/</a:t>
            </a:r>
            <a:endParaRPr lang="en-US" dirty="0" smtClean="0"/>
          </a:p>
          <a:p>
            <a:pPr lvl="1"/>
            <a:r>
              <a:rPr lang="en-US" dirty="0" smtClean="0"/>
              <a:t>Nothing in MUPUS manual to calibrate/interpret </a:t>
            </a:r>
            <a:r>
              <a:rPr lang="en-US" dirty="0" smtClean="0"/>
              <a:t>hammer </a:t>
            </a:r>
            <a:r>
              <a:rPr lang="en-US" dirty="0" smtClean="0"/>
              <a:t>data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Screen Shot 2016-02-11 at 3.59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50" y="2940462"/>
            <a:ext cx="23241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3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2-09 at 3.59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26" r="-17726"/>
          <a:stretch>
            <a:fillRect/>
          </a:stretch>
        </p:blipFill>
        <p:spPr>
          <a:xfrm>
            <a:off x="-1017586" y="533818"/>
            <a:ext cx="11181010" cy="6149125"/>
          </a:xfrm>
        </p:spPr>
      </p:pic>
      <p:sp>
        <p:nvSpPr>
          <p:cNvPr id="5" name="TextBox 4"/>
          <p:cNvSpPr txBox="1"/>
          <p:nvPr/>
        </p:nvSpPr>
        <p:spPr>
          <a:xfrm>
            <a:off x="3706328" y="5759613"/>
            <a:ext cx="2413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MUPUS ANC (anchor)</a:t>
            </a:r>
          </a:p>
          <a:p>
            <a:r>
              <a:rPr lang="en-US" dirty="0" smtClean="0"/>
              <a:t>ANC-T (temperature)</a:t>
            </a:r>
          </a:p>
          <a:p>
            <a:r>
              <a:rPr lang="en-US" dirty="0" smtClean="0"/>
              <a:t>ANC-M (accelerometer)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74348" y="3544377"/>
            <a:ext cx="254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MUPUS PEN (penetrator)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20525" y="2732251"/>
            <a:ext cx="126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MUPUS TM</a:t>
            </a:r>
          </a:p>
        </p:txBody>
      </p:sp>
      <p:sp>
        <p:nvSpPr>
          <p:cNvPr id="3" name="Rectangle 2"/>
          <p:cNvSpPr/>
          <p:nvPr/>
        </p:nvSpPr>
        <p:spPr>
          <a:xfrm>
            <a:off x="6674348" y="3913709"/>
            <a:ext cx="2790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Penetrator </a:t>
            </a:r>
            <a:r>
              <a:rPr lang="en-US" dirty="0"/>
              <a:t>(PEN) </a:t>
            </a:r>
            <a:r>
              <a:rPr lang="en-US" dirty="0" smtClean="0"/>
              <a:t>is </a:t>
            </a:r>
            <a:r>
              <a:rPr lang="en-US" dirty="0"/>
              <a:t>equipped with 16 thermal sensors, </a:t>
            </a:r>
          </a:p>
        </p:txBody>
      </p:sp>
      <p:sp>
        <p:nvSpPr>
          <p:cNvPr id="9" name="Rectangle 8"/>
          <p:cNvSpPr/>
          <p:nvPr/>
        </p:nvSpPr>
        <p:spPr>
          <a:xfrm>
            <a:off x="6539786" y="5893955"/>
            <a:ext cx="2683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accelerometer </a:t>
            </a:r>
            <a:r>
              <a:rPr lang="en-US" dirty="0"/>
              <a:t>sensors /ANC-M) located in the Philae harpoons.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69685" y="2732251"/>
            <a:ext cx="2550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infrared radiometer (TM)</a:t>
            </a:r>
          </a:p>
        </p:txBody>
      </p:sp>
    </p:spTree>
    <p:extLst>
      <p:ext uri="{BB962C8B-B14F-4D97-AF65-F5344CB8AC3E}">
        <p14:creationId xmlns:p14="http://schemas.microsoft.com/office/powerpoint/2010/main" val="417321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/>
                <a:cs typeface="Courier"/>
              </a:rPr>
              <a:t>p</a:t>
            </a:r>
            <a:r>
              <a:rPr lang="en-US" dirty="0" err="1" smtClean="0">
                <a:latin typeface="Courier"/>
                <a:cs typeface="Courier"/>
              </a:rPr>
              <a:t>enel</a:t>
            </a:r>
            <a:r>
              <a:rPr lang="en-US" dirty="0" smtClean="0">
                <a:latin typeface="Courier"/>
                <a:cs typeface="Courier"/>
              </a:rPr>
              <a:t>  map &amp; hammer 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penel</a:t>
            </a:r>
            <a:r>
              <a:rPr lang="en-US" dirty="0" smtClean="0">
                <a:latin typeface="Courier"/>
                <a:cs typeface="Courier"/>
              </a:rPr>
              <a:t> –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16 </a:t>
            </a:r>
            <a:r>
              <a:rPr lang="en-US" dirty="0" smtClean="0">
                <a:cs typeface="Courier"/>
              </a:rPr>
              <a:t>temperature sensors down the length of the penetrator + housekeeping/calibration sensors</a:t>
            </a:r>
          </a:p>
          <a:p>
            <a:r>
              <a:rPr lang="en-US" dirty="0">
                <a:cs typeface="Courier"/>
              </a:rPr>
              <a:t>m</a:t>
            </a:r>
            <a:r>
              <a:rPr lang="en-US" dirty="0" smtClean="0">
                <a:cs typeface="Courier"/>
              </a:rPr>
              <a:t>ap -</a:t>
            </a:r>
            <a:endParaRPr lang="en-US" dirty="0" smtClean="0">
              <a:cs typeface="Courier"/>
            </a:endParaRPr>
          </a:p>
          <a:p>
            <a:pPr lvl="1"/>
            <a:r>
              <a:rPr lang="en-US" dirty="0" smtClean="0">
                <a:cs typeface="Courier"/>
              </a:rPr>
              <a:t>4 channel infrared radiometer with thermopile detectors and a blackbody calibration unit and the two anchor temp sensors</a:t>
            </a:r>
          </a:p>
          <a:p>
            <a:r>
              <a:rPr lang="en-US" dirty="0">
                <a:latin typeface="Courier"/>
                <a:cs typeface="Courier"/>
              </a:rPr>
              <a:t>h</a:t>
            </a:r>
            <a:r>
              <a:rPr lang="en-US" dirty="0" smtClean="0">
                <a:latin typeface="Courier"/>
                <a:cs typeface="Courier"/>
              </a:rPr>
              <a:t>ammer/</a:t>
            </a:r>
          </a:p>
          <a:p>
            <a:pPr lvl="1"/>
            <a:r>
              <a:rPr lang="en-US" dirty="0" smtClean="0">
                <a:cs typeface="Courier"/>
              </a:rPr>
              <a:t>Does the PEN insertion – records hammer strokes</a:t>
            </a:r>
            <a:endParaRPr lang="en-US" dirty="0"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11963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635" r="-2635"/>
          <a:stretch>
            <a:fillRect/>
          </a:stretch>
        </p:blipFill>
        <p:spPr/>
      </p:pic>
      <p:sp>
        <p:nvSpPr>
          <p:cNvPr id="3" name="Right Arrow 2"/>
          <p:cNvSpPr/>
          <p:nvPr/>
        </p:nvSpPr>
        <p:spPr>
          <a:xfrm>
            <a:off x="340746" y="3020463"/>
            <a:ext cx="882842" cy="2943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Content Placeholder 3" descr="Screen Shot 2016-02-09 at 11.47.4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7" b="-2025"/>
          <a:stretch/>
        </p:blipFill>
        <p:spPr>
          <a:xfrm>
            <a:off x="457200" y="1952949"/>
            <a:ext cx="8229600" cy="3863212"/>
          </a:xfrm>
        </p:spPr>
      </p:pic>
    </p:spTree>
    <p:extLst>
      <p:ext uri="{BB962C8B-B14F-4D97-AF65-F5344CB8AC3E}">
        <p14:creationId xmlns:p14="http://schemas.microsoft.com/office/powerpoint/2010/main" val="156529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Hibernation Commissioning </a:t>
            </a:r>
            <a:r>
              <a:rPr lang="en-US" dirty="0" err="1" smtClean="0"/>
              <a:t>Raw+Processed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0960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Rosetta-Lander MUPUS Post Hibernation Commissioning </a:t>
            </a:r>
            <a:r>
              <a:rPr lang="en-US" u="sng" dirty="0"/>
              <a:t>Raw</a:t>
            </a:r>
            <a:r>
              <a:rPr lang="en-US" dirty="0"/>
              <a:t> </a:t>
            </a:r>
            <a:r>
              <a:rPr lang="en-US" dirty="0" smtClean="0"/>
              <a:t>Data</a:t>
            </a:r>
          </a:p>
          <a:p>
            <a:pPr lvl="1"/>
            <a:r>
              <a:rPr lang="en-US" u="sng" dirty="0"/>
              <a:t>RL-CAL-MUPUS-2-PHC-</a:t>
            </a:r>
            <a:r>
              <a:rPr lang="en-US" u="sng" dirty="0" smtClean="0"/>
              <a:t>V1.0</a:t>
            </a:r>
          </a:p>
          <a:p>
            <a:pPr lvl="1"/>
            <a:r>
              <a:rPr lang="en-US" dirty="0" smtClean="0"/>
              <a:t>Data is Hex values of raw measured voltage</a:t>
            </a:r>
          </a:p>
          <a:p>
            <a:r>
              <a:rPr lang="en-US" dirty="0" smtClean="0"/>
              <a:t>data/</a:t>
            </a:r>
          </a:p>
          <a:p>
            <a:pPr lvl="1"/>
            <a:r>
              <a:rPr lang="en-US" dirty="0" smtClean="0"/>
              <a:t>map/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enel</a:t>
            </a:r>
            <a:r>
              <a:rPr lang="en-US" dirty="0" smtClean="0"/>
              <a:t>/</a:t>
            </a:r>
          </a:p>
          <a:p>
            <a:pPr lvl="1"/>
            <a:endParaRPr lang="en-US" u="sng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0960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Rosetta-Lander MUPUS Post Hibernation Commissioning </a:t>
            </a:r>
            <a:r>
              <a:rPr lang="en-US" u="sng" dirty="0" smtClean="0"/>
              <a:t>Calibrated</a:t>
            </a:r>
            <a:r>
              <a:rPr lang="en-US" dirty="0" smtClean="0"/>
              <a:t> Data</a:t>
            </a:r>
          </a:p>
          <a:p>
            <a:pPr lvl="1"/>
            <a:r>
              <a:rPr lang="en-US" u="sng" dirty="0" smtClean="0"/>
              <a:t>RL-CAL-MUPUS-3-PHC-V1.0</a:t>
            </a:r>
          </a:p>
          <a:p>
            <a:pPr lvl="1"/>
            <a:r>
              <a:rPr lang="en-US" i="1" dirty="0" smtClean="0"/>
              <a:t>Data is decimal, converted values of raw voltage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data/</a:t>
            </a:r>
          </a:p>
          <a:p>
            <a:pPr lvl="1"/>
            <a:r>
              <a:rPr lang="en-US" dirty="0" smtClean="0"/>
              <a:t>map/</a:t>
            </a:r>
          </a:p>
          <a:p>
            <a:pPr lvl="1"/>
            <a:r>
              <a:rPr lang="en-US" dirty="0" err="1" smtClean="0"/>
              <a:t>penel</a:t>
            </a:r>
            <a:r>
              <a:rPr lang="en-US" dirty="0" smtClean="0"/>
              <a:t>/</a:t>
            </a:r>
          </a:p>
          <a:p>
            <a:pPr lvl="1"/>
            <a:r>
              <a:rPr lang="en-US" dirty="0" err="1"/>
              <a:t>h</a:t>
            </a:r>
            <a:r>
              <a:rPr lang="en-US" dirty="0" err="1" smtClean="0"/>
              <a:t>k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  <p:pic>
        <p:nvPicPr>
          <p:cNvPr id="5" name="Picture 4" descr="Screen Shot 2016-02-11 at 11.18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60" y="4696299"/>
            <a:ext cx="4472035" cy="2179836"/>
          </a:xfrm>
          <a:prstGeom prst="rect">
            <a:avLst/>
          </a:prstGeom>
        </p:spPr>
      </p:pic>
      <p:pic>
        <p:nvPicPr>
          <p:cNvPr id="6" name="Picture 5" descr="Screen Shot 2016-02-10 at 4.22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" y="4977897"/>
            <a:ext cx="4482552" cy="194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2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Spot Check for </a:t>
            </a:r>
            <a:r>
              <a:rPr lang="en-US" dirty="0" err="1" smtClean="0">
                <a:latin typeface="Courier"/>
                <a:cs typeface="Courier"/>
              </a:rPr>
              <a:t>penel</a:t>
            </a:r>
            <a:r>
              <a:rPr lang="en-US" dirty="0" smtClean="0"/>
              <a:t> – Looks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Converting Raw to </a:t>
            </a:r>
            <a:r>
              <a:rPr lang="en-US" i="1" dirty="0" smtClean="0"/>
              <a:t>measured </a:t>
            </a:r>
            <a:r>
              <a:rPr lang="en-US" dirty="0" smtClean="0"/>
              <a:t>voltage</a:t>
            </a:r>
            <a:endParaRPr lang="en-US" dirty="0" smtClean="0"/>
          </a:p>
          <a:p>
            <a:pPr lvl="1"/>
            <a:r>
              <a:rPr lang="en-US" dirty="0" smtClean="0"/>
              <a:t>Hex to Decimal</a:t>
            </a:r>
          </a:p>
          <a:p>
            <a:pPr lvl="1"/>
            <a:r>
              <a:rPr lang="en-US" dirty="0" smtClean="0"/>
              <a:t>Formula from MUPUS User Manual page 100</a:t>
            </a:r>
          </a:p>
          <a:p>
            <a:pPr lvl="2"/>
            <a:r>
              <a:rPr lang="en-US" dirty="0" smtClean="0"/>
              <a:t>U=DN*4/(2^16-1)</a:t>
            </a:r>
          </a:p>
          <a:p>
            <a:pPr lvl="1"/>
            <a:r>
              <a:rPr lang="en-US" dirty="0" smtClean="0"/>
              <a:t>Compared to Calibrated data is good</a:t>
            </a:r>
          </a:p>
          <a:p>
            <a:r>
              <a:rPr lang="en-US" dirty="0" smtClean="0"/>
              <a:t>Followed </a:t>
            </a:r>
            <a:r>
              <a:rPr lang="en-US" i="1" dirty="0" smtClean="0"/>
              <a:t>calibration</a:t>
            </a:r>
            <a:r>
              <a:rPr lang="en-US" dirty="0" smtClean="0"/>
              <a:t> description (page 100/101) using table in </a:t>
            </a:r>
            <a:r>
              <a:rPr lang="en-US" dirty="0" err="1" smtClean="0"/>
              <a:t>calib</a:t>
            </a:r>
            <a:r>
              <a:rPr lang="en-US" dirty="0" smtClean="0"/>
              <a:t>/ directory</a:t>
            </a:r>
          </a:p>
          <a:p>
            <a:pPr lvl="1"/>
            <a:r>
              <a:rPr lang="en-US" dirty="0" smtClean="0"/>
              <a:t>Got reasonable looking Temps  -95K for PEN16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Content Placeholder 5" descr="Screen Shot 2016-02-11 at 2.50.31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05" b="-95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723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Separation Descent Landing (SDL)</a:t>
            </a:r>
            <a:br>
              <a:rPr lang="en-US" dirty="0" smtClean="0"/>
            </a:br>
            <a:r>
              <a:rPr lang="en-US" dirty="0" err="1" smtClean="0"/>
              <a:t>Raw+Calibrated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Only </a:t>
            </a:r>
            <a:r>
              <a:rPr lang="en-US" dirty="0" smtClean="0"/>
              <a:t>map/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7 hour </a:t>
            </a:r>
            <a:r>
              <a:rPr lang="en-US" dirty="0" smtClean="0"/>
              <a:t>dataset</a:t>
            </a:r>
          </a:p>
          <a:p>
            <a:endParaRPr lang="en-US" dirty="0"/>
          </a:p>
          <a:p>
            <a:r>
              <a:rPr lang="en-US" dirty="0" smtClean="0"/>
              <a:t>Quick spot check of map/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Converted Raw voltages</a:t>
            </a:r>
          </a:p>
          <a:p>
            <a:pPr lvl="1"/>
            <a:r>
              <a:rPr lang="en-US" dirty="0"/>
              <a:t>Hex to Decimal</a:t>
            </a:r>
          </a:p>
          <a:p>
            <a:pPr lvl="1"/>
            <a:r>
              <a:rPr lang="en-US" dirty="0"/>
              <a:t>Formula from MUPUS Manual page 103</a:t>
            </a:r>
          </a:p>
          <a:p>
            <a:pPr lvl="2"/>
            <a:r>
              <a:rPr lang="en-US" dirty="0"/>
              <a:t>U=DN*6/(2^14-1)</a:t>
            </a:r>
          </a:p>
          <a:p>
            <a:pPr lvl="1"/>
            <a:r>
              <a:rPr lang="en-US" dirty="0"/>
              <a:t>Comparison is fine – Decimal, converted raw voltages</a:t>
            </a:r>
          </a:p>
          <a:p>
            <a:r>
              <a:rPr lang="en-US" dirty="0"/>
              <a:t>Calibration requires lots of constant values and lots of math</a:t>
            </a:r>
          </a:p>
          <a:p>
            <a:pPr lvl="1"/>
            <a:r>
              <a:rPr lang="en-US" dirty="0"/>
              <a:t>7 step process defined</a:t>
            </a:r>
          </a:p>
          <a:p>
            <a:pPr lvl="1"/>
            <a:r>
              <a:rPr lang="en-US" dirty="0"/>
              <a:t>I got a not-crazy value for one spot check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15 at 5.2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83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3926" y="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IR channels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1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8167</TotalTime>
  <Words>1160</Words>
  <Application>Microsoft Macintosh PowerPoint</Application>
  <PresentationFormat>On-screen Show (4:3)</PresentationFormat>
  <Paragraphs>183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MUPUS : PDS Review</vt:lpstr>
      <vt:lpstr>PowerPoint Presentation</vt:lpstr>
      <vt:lpstr>penel  map &amp; hammer </vt:lpstr>
      <vt:lpstr>Timeline</vt:lpstr>
      <vt:lpstr>Data</vt:lpstr>
      <vt:lpstr>Hibernation Commissioning Raw+Processed</vt:lpstr>
      <vt:lpstr>Spot Check for penel – Looks good</vt:lpstr>
      <vt:lpstr>Separation Descent Landing (SDL) Raw+Calibrated</vt:lpstr>
      <vt:lpstr>PowerPoint Presentation</vt:lpstr>
      <vt:lpstr>PowerPoint Presentation</vt:lpstr>
      <vt:lpstr>Rebounds  Raw+Calibrated</vt:lpstr>
      <vt:lpstr>First Science Sequence (FSS) Raw+ Calibrated</vt:lpstr>
      <vt:lpstr>PowerPoint Presentation</vt:lpstr>
      <vt:lpstr>PowerPoint Presentation</vt:lpstr>
      <vt:lpstr>PowerPoint Presentation</vt:lpstr>
      <vt:lpstr>Question/Issues/Problems?</vt:lpstr>
    </vt:vector>
  </TitlesOfParts>
  <Company>OCA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MUPUS : PDS Review</dc:title>
  <dc:creator>Kevin Walsh</dc:creator>
  <cp:lastModifiedBy>Kevin Walsh</cp:lastModifiedBy>
  <cp:revision>95</cp:revision>
  <dcterms:created xsi:type="dcterms:W3CDTF">2016-02-09T18:50:17Z</dcterms:created>
  <dcterms:modified xsi:type="dcterms:W3CDTF">2016-02-16T02:35:09Z</dcterms:modified>
</cp:coreProperties>
</file>