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0" r:id="rId2"/>
    <p:sldId id="258" r:id="rId3"/>
    <p:sldId id="259" r:id="rId4"/>
    <p:sldId id="257" r:id="rId5"/>
    <p:sldId id="260" r:id="rId6"/>
    <p:sldId id="261" r:id="rId7"/>
    <p:sldId id="292" r:id="rId8"/>
    <p:sldId id="273" r:id="rId9"/>
    <p:sldId id="293" r:id="rId10"/>
    <p:sldId id="271" r:id="rId11"/>
    <p:sldId id="294" r:id="rId12"/>
    <p:sldId id="272" r:id="rId13"/>
    <p:sldId id="295" r:id="rId14"/>
    <p:sldId id="275" r:id="rId15"/>
    <p:sldId id="290" r:id="rId16"/>
    <p:sldId id="291" r:id="rId17"/>
    <p:sldId id="289" r:id="rId18"/>
    <p:sldId id="277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R-Alice </a:t>
            </a:r>
            <a:br>
              <a:rPr lang="en-US" dirty="0" smtClean="0"/>
            </a:br>
            <a:r>
              <a:rPr lang="en-US" dirty="0" smtClean="0"/>
              <a:t>PDS/PSA Data Review</a:t>
            </a:r>
            <a:br>
              <a:rPr lang="en-US" dirty="0" smtClean="0"/>
            </a:br>
            <a:r>
              <a:rPr lang="en-US" dirty="0" smtClean="0"/>
              <a:t>PRL &amp; ESC1 phases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&amp;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DOCUMENT/* (2,3,4): good</a:t>
            </a:r>
          </a:p>
          <a:p>
            <a:pPr lvl="1"/>
            <a:r>
              <a:rPr lang="en-US" b="1" dirty="0" smtClean="0"/>
              <a:t>RID 104</a:t>
            </a:r>
            <a:r>
              <a:rPr lang="en-US" dirty="0" smtClean="0"/>
              <a:t>: change name of ALICE_L3_TO_RAYLEIGHS.ASC</a:t>
            </a:r>
          </a:p>
          <a:p>
            <a:pPr lvl="1"/>
            <a:r>
              <a:rPr lang="en-US" dirty="0" smtClean="0"/>
              <a:t>DOCUMENT/ALICE_DATA_TO_RAYLEIGHS.ASC is especially nice to have.</a:t>
            </a:r>
          </a:p>
          <a:p>
            <a:pPr lvl="2"/>
            <a:r>
              <a:rPr lang="en-US" dirty="0" smtClean="0"/>
              <a:t>Note that conversion from flux photons/cm</a:t>
            </a:r>
            <a:r>
              <a:rPr lang="en-US" baseline="30000" dirty="0" smtClean="0"/>
              <a:t>2</a:t>
            </a:r>
            <a:r>
              <a:rPr lang="en-US" dirty="0" smtClean="0"/>
              <a:t>/sec to differential flux (i.e., specific intensity) photons/cm</a:t>
            </a:r>
            <a:r>
              <a:rPr lang="en-US" baseline="30000" dirty="0" smtClean="0"/>
              <a:t>2</a:t>
            </a:r>
            <a:r>
              <a:rPr lang="en-US" dirty="0" smtClean="0"/>
              <a:t>/sec/A by dividing by </a:t>
            </a:r>
            <a:r>
              <a:rPr lang="el-GR" dirty="0" smtClean="0">
                <a:latin typeface="Calibri"/>
                <a:cs typeface="Calibri"/>
              </a:rPr>
              <a:t>Δλ</a:t>
            </a:r>
            <a:r>
              <a:rPr lang="en-US" dirty="0" smtClean="0">
                <a:latin typeface="Calibri"/>
                <a:cs typeface="Calibri"/>
              </a:rPr>
              <a:t>/pix </a:t>
            </a:r>
            <a:r>
              <a:rPr lang="en-US" dirty="0" smtClean="0"/>
              <a:t>is described here with an </a:t>
            </a:r>
            <a:r>
              <a:rPr lang="en-US" dirty="0" err="1" smtClean="0"/>
              <a:t>idl</a:t>
            </a:r>
            <a:r>
              <a:rPr lang="en-US" dirty="0" smtClean="0"/>
              <a:t> code example. I tested it and it did work!</a:t>
            </a:r>
          </a:p>
          <a:p>
            <a:r>
              <a:rPr lang="en-US" dirty="0" smtClean="0"/>
              <a:t>DOCUMENT/CODE/* (2,3,4), Entire “MIKE” calibration pipeline code:  good </a:t>
            </a:r>
          </a:p>
          <a:p>
            <a:pPr lvl="1"/>
            <a:r>
              <a:rPr lang="en-US" dirty="0" smtClean="0"/>
              <a:t>Didn’t get around to running myself, but this is a nice addition since it explains how the calibration is done (most users won’t ever need this).</a:t>
            </a:r>
          </a:p>
          <a:p>
            <a:r>
              <a:rPr lang="en-US" dirty="0" smtClean="0"/>
              <a:t>INDEX/ (2,3,4): good</a:t>
            </a:r>
          </a:p>
          <a:p>
            <a:pPr lvl="1"/>
            <a:r>
              <a:rPr lang="en-US" dirty="0" smtClean="0"/>
              <a:t>2 is ENG, </a:t>
            </a:r>
            <a:r>
              <a:rPr lang="en-US" dirty="0" err="1" smtClean="0"/>
              <a:t>uncalibrated</a:t>
            </a:r>
            <a:endParaRPr lang="en-US" dirty="0" smtClean="0"/>
          </a:p>
          <a:p>
            <a:pPr lvl="1"/>
            <a:r>
              <a:rPr lang="en-US" dirty="0" smtClean="0"/>
              <a:t>3 is SCI, flux-calibrated</a:t>
            </a:r>
          </a:p>
          <a:p>
            <a:pPr lvl="1"/>
            <a:r>
              <a:rPr lang="en-US" dirty="0" smtClean="0"/>
              <a:t>4 is LIN, extracted calibrated spectra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Naming convention: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&lt;TYPE&gt; is PIX# (pixel list), HIS# (histogram mode), CNT# (count rate) </a:t>
            </a:r>
          </a:p>
          <a:p>
            <a:pPr lvl="2"/>
            <a:r>
              <a:rPr lang="en-US" dirty="0" smtClean="0"/>
              <a:t>and where # is the 1-digit version number to distinguish different processing runs of the data (i.e. different improved calibrations);</a:t>
            </a:r>
          </a:p>
          <a:p>
            <a:pPr lvl="1"/>
            <a:r>
              <a:rPr lang="en-US" dirty="0" smtClean="0"/>
              <a:t>&lt;STD&gt; is ENG, SCI, or LIN level (CODMAC 2, 3, or 4, respectively);</a:t>
            </a:r>
          </a:p>
          <a:p>
            <a:r>
              <a:rPr lang="en-US" dirty="0" smtClean="0"/>
              <a:t>Read data both with rdfits_struct.pro (for .fit) and readpds.pro (for .</a:t>
            </a:r>
            <a:r>
              <a:rPr lang="en-US" dirty="0" err="1" smtClean="0"/>
              <a:t>lbl</a:t>
            </a:r>
            <a:r>
              <a:rPr lang="en-US" dirty="0" smtClean="0"/>
              <a:t>): no problem.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RA_&lt;</a:t>
            </a:r>
            <a:r>
              <a:rPr lang="en-US" sz="2600" dirty="0" err="1" smtClean="0"/>
              <a:t>YYMMDDhhmmss</a:t>
            </a:r>
            <a:r>
              <a:rPr lang="en-US" sz="2600" dirty="0" smtClean="0"/>
              <a:t>&gt;_&lt;TYPE&gt;_&lt;STD&gt;.&lt;EXT&gt;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6440"/>
            <a:ext cx="8183880" cy="105156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763000" cy="41879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Successfully plotted </a:t>
            </a:r>
            <a:r>
              <a:rPr lang="en-US" sz="2400" b="1" dirty="0" smtClean="0"/>
              <a:t>SCI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LIN</a:t>
            </a:r>
            <a:r>
              <a:rPr lang="en-US" sz="2400" dirty="0" smtClean="0"/>
              <a:t> versions of one ESC1 spectrum of 67/P. I applied the instructions (from alice_data_to_rayleighs.asc) for converting SCI to LIN and I got (correctly) the LIN </a:t>
            </a:r>
            <a:r>
              <a:rPr lang="en-US" sz="2400" b="1" dirty="0" smtClean="0">
                <a:solidFill>
                  <a:srgbClr val="00B050"/>
                </a:solidFill>
              </a:rPr>
              <a:t>spectrum</a:t>
            </a:r>
          </a:p>
        </p:txBody>
      </p:sp>
      <p:pic>
        <p:nvPicPr>
          <p:cNvPr id="2050" name="Picture 2" descr="C:\Users\kretherford\Documents\Rosetta\PDSreview2012\RA_100710152149_SCI_vs_LI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1981200"/>
            <a:ext cx="7178413" cy="4489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12480" cy="418795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Reproduced Fig. 2 (right) and fig. 3 (left) of Feldman et al. 2015</a:t>
            </a:r>
          </a:p>
        </p:txBody>
      </p:sp>
      <p:pic>
        <p:nvPicPr>
          <p:cNvPr id="6" name="Picture 5" descr="fig2right_Feldman2015.tif"/>
          <p:cNvPicPr>
            <a:picLocks noChangeAspect="1"/>
          </p:cNvPicPr>
          <p:nvPr/>
        </p:nvPicPr>
        <p:blipFill>
          <a:blip r:embed="rId2" cstate="print"/>
          <a:srcRect l="25000" t="20000" r="12054" b="5714"/>
          <a:stretch>
            <a:fillRect/>
          </a:stretch>
        </p:blipFill>
        <p:spPr>
          <a:xfrm>
            <a:off x="5105400" y="4267200"/>
            <a:ext cx="4038600" cy="2311400"/>
          </a:xfrm>
          <a:prstGeom prst="rect">
            <a:avLst/>
          </a:prstGeom>
        </p:spPr>
      </p:pic>
      <p:pic>
        <p:nvPicPr>
          <p:cNvPr id="7" name="Picture 6" descr="fig_3left_Feldman2015_original.PNG"/>
          <p:cNvPicPr>
            <a:picLocks noChangeAspect="1"/>
          </p:cNvPicPr>
          <p:nvPr/>
        </p:nvPicPr>
        <p:blipFill>
          <a:blip r:embed="rId3" cstate="print"/>
          <a:srcRect b="4651"/>
          <a:stretch>
            <a:fillRect/>
          </a:stretch>
        </p:blipFill>
        <p:spPr>
          <a:xfrm>
            <a:off x="0" y="990600"/>
            <a:ext cx="4419983" cy="3124200"/>
          </a:xfrm>
          <a:prstGeom prst="rect">
            <a:avLst/>
          </a:prstGeom>
        </p:spPr>
      </p:pic>
      <p:pic>
        <p:nvPicPr>
          <p:cNvPr id="8" name="Picture 7" descr="fig2right_Feldman2015_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119" y="1219200"/>
            <a:ext cx="4754881" cy="2971800"/>
          </a:xfrm>
          <a:prstGeom prst="rect">
            <a:avLst/>
          </a:prstGeom>
        </p:spPr>
      </p:pic>
      <p:pic>
        <p:nvPicPr>
          <p:cNvPr id="5" name="Picture 4" descr="fig_3left_Feldman20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800"/>
            <a:ext cx="4386262" cy="2743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5806440"/>
            <a:ext cx="548640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complete, intelligible, interpretable, and of archival quality</a:t>
            </a:r>
          </a:p>
          <a:p>
            <a:r>
              <a:rPr lang="en-US" dirty="0" smtClean="0"/>
              <a:t>RIDs: two major, one minor, two editorial</a:t>
            </a:r>
          </a:p>
          <a:p>
            <a:pPr lvl="1"/>
            <a:r>
              <a:rPr lang="en-US" dirty="0" smtClean="0"/>
              <a:t>101,102,103,104,105</a:t>
            </a:r>
          </a:p>
          <a:p>
            <a:pPr lvl="1"/>
            <a:r>
              <a:rPr lang="en-US" dirty="0" smtClean="0"/>
              <a:t>Listed on the next five slides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calibration/</a:t>
            </a:r>
          </a:p>
          <a:p>
            <a:r>
              <a:rPr lang="en-US" b="1" dirty="0" smtClean="0"/>
              <a:t>Dataset 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number of elements in Effective Area file 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effective area, with 668 elements, does not correspond in size with the number of used columns in the EDR/SCI/LIN files (1024 – 100 = 924, as explained in the EAICD). There are obviously other columns that are unused.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It should be described somewhere (perhaps in the EAICD) the exact range of the effective columns of the illuminated detector.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 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calibration/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number of elements in Effective Area correction files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effective area file, with 668 elements, does not correspond in size with the series of “effective area corrections” files, which have 1024 elements.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It should be described somewhere (perhaps in the EAICD) how these “effective area corrections” are applied.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 103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 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AAREADME.TXT</a:t>
            </a:r>
          </a:p>
          <a:p>
            <a:r>
              <a:rPr lang="en-US" b="1" dirty="0" smtClean="0"/>
              <a:t>Dataset: </a:t>
            </a:r>
            <a:r>
              <a:rPr lang="en-US" dirty="0" smtClean="0"/>
              <a:t>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Missing mention of LIN dataset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file aaareadme.txt there is no mention of the third data product of Alice, probably the most used one (LIN): the “</a:t>
            </a:r>
            <a:r>
              <a:rPr lang="en-US" dirty="0" err="1" smtClean="0"/>
              <a:t>linearized</a:t>
            </a:r>
            <a:r>
              <a:rPr lang="en-US" dirty="0" smtClean="0"/>
              <a:t>”, </a:t>
            </a:r>
            <a:r>
              <a:rPr lang="en-US" dirty="0" err="1" smtClean="0"/>
              <a:t>resampled</a:t>
            </a:r>
            <a:r>
              <a:rPr lang="en-US" dirty="0" smtClean="0"/>
              <a:t>, calibrated data (CODMAC level 4).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Add the description of the LIN data products after SCI data products.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 104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Editorial 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docinfo.txt</a:t>
            </a:r>
          </a:p>
          <a:p>
            <a:r>
              <a:rPr lang="en-US" b="1" dirty="0" smtClean="0"/>
              <a:t>Dataset: </a:t>
            </a:r>
            <a:r>
              <a:rPr lang="en-US" dirty="0" smtClean="0"/>
              <a:t>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change name of ALICE_L3_TO_RAYLEIGHS.ASC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docinfo.txt, the document referred to as ALICE_L3_TO_RAYLEIGHS.ASC is in reality ALICE_DATA_TO_RAYLEIGHS.ASC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Replace in every /Document/docinfo.txt ALICE_L3_TO_RAYLEIGHS.ASC with ALICE_DATA_TO_RAYLEIGHS.ASC.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 105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Editorial 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ref.cat</a:t>
            </a:r>
          </a:p>
          <a:p>
            <a:r>
              <a:rPr lang="en-US" b="1" dirty="0" smtClean="0"/>
              <a:t>Dataset: </a:t>
            </a:r>
            <a:r>
              <a:rPr lang="en-US" dirty="0" smtClean="0"/>
              <a:t>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update reference list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recent references could be added to the list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Stern et al. 2015, Feldman et al. 2015, Feaga et al. 2015 can be added to the list.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RO-C/CAL-ALICE-2-PRL-V1.0</a:t>
            </a:r>
          </a:p>
          <a:p>
            <a:r>
              <a:rPr lang="en-US" dirty="0" smtClean="0"/>
              <a:t>RO-C/CAL-ALICE-3-PRL-V1.0</a:t>
            </a:r>
          </a:p>
          <a:p>
            <a:r>
              <a:rPr lang="en-US" dirty="0" smtClean="0"/>
              <a:t>RO-C/CAL-ALICE-4-PRL-V1.0</a:t>
            </a:r>
          </a:p>
          <a:p>
            <a:r>
              <a:rPr lang="en-US" dirty="0" smtClean="0"/>
              <a:t>RO-C/CAL-ALICE-2-ESC1-V1.0</a:t>
            </a:r>
          </a:p>
          <a:p>
            <a:r>
              <a:rPr lang="en-US" dirty="0" smtClean="0"/>
              <a:t>RO-C/CAL-ALICE-3-ESC1-V1.0</a:t>
            </a:r>
          </a:p>
          <a:p>
            <a:r>
              <a:rPr lang="en-US" dirty="0" smtClean="0"/>
              <a:t>RO-C/CAL-ALICE-4-ESC1-V1.0</a:t>
            </a:r>
          </a:p>
          <a:p>
            <a:endParaRPr lang="en-US" dirty="0" smtClean="0"/>
          </a:p>
          <a:p>
            <a:r>
              <a:rPr lang="en-US" dirty="0" smtClean="0"/>
              <a:t>Review Conclusions</a:t>
            </a:r>
          </a:p>
          <a:p>
            <a:pPr lvl="1"/>
            <a:r>
              <a:rPr lang="en-US" dirty="0" smtClean="0"/>
              <a:t>Data are ready to be released </a:t>
            </a:r>
            <a:r>
              <a:rPr lang="en-US" smtClean="0"/>
              <a:t>after </a:t>
            </a:r>
            <a:r>
              <a:rPr lang="en-US" smtClean="0"/>
              <a:t>some RIDs </a:t>
            </a:r>
            <a:r>
              <a:rPr lang="en-US" dirty="0" smtClean="0"/>
              <a:t>are addressed</a:t>
            </a:r>
          </a:p>
          <a:p>
            <a:pPr lvl="1"/>
            <a:r>
              <a:rPr lang="en-US" dirty="0" smtClean="0"/>
              <a:t>RIDs submitted:  101,102,103,104,105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R-Alice Spec’s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Spectral Range 700 - 2050 Angstroms </a:t>
            </a:r>
          </a:p>
          <a:p>
            <a:r>
              <a:rPr lang="en-US" dirty="0" smtClean="0"/>
              <a:t>Spectral Resolution 12.5 - 9.8 Angstroms for extended sources </a:t>
            </a:r>
          </a:p>
          <a:p>
            <a:r>
              <a:rPr lang="en-US" dirty="0" smtClean="0"/>
              <a:t>Spatial Resolution 0.6°</a:t>
            </a:r>
          </a:p>
          <a:p>
            <a:r>
              <a:rPr lang="en-US" dirty="0" smtClean="0"/>
              <a:t>Projected Entrance Slit 0.1° by 6°</a:t>
            </a:r>
          </a:p>
          <a:p>
            <a:r>
              <a:rPr lang="en-US" dirty="0" smtClean="0"/>
              <a:t>Nominal Effective Area 0.03cm</a:t>
            </a:r>
            <a:r>
              <a:rPr lang="en-US" baseline="30000" dirty="0" smtClean="0"/>
              <a:t>2</a:t>
            </a:r>
            <a:r>
              <a:rPr lang="en-US" dirty="0" smtClean="0"/>
              <a:t> (at 1900 Angstroms), to 0.53cm</a:t>
            </a:r>
            <a:r>
              <a:rPr lang="en-US" baseline="30000" dirty="0" smtClean="0"/>
              <a:t>2</a:t>
            </a:r>
            <a:r>
              <a:rPr lang="en-US" dirty="0" smtClean="0"/>
              <a:t> (at 1150 Angstroms)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Very similar to the LRO/LAMP UV spectrograph I work with.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Laptop Lenovo </a:t>
            </a:r>
            <a:r>
              <a:rPr lang="en-US" dirty="0" err="1" smtClean="0"/>
              <a:t>Thinkpad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Virtual Machine Oracle Fedora 17x86_64</a:t>
            </a:r>
          </a:p>
          <a:p>
            <a:pPr lvl="1"/>
            <a:r>
              <a:rPr lang="en-US" dirty="0" smtClean="0"/>
              <a:t>Windows 7</a:t>
            </a:r>
          </a:p>
          <a:p>
            <a:r>
              <a:rPr lang="en-US" dirty="0" smtClean="0"/>
              <a:t>Data installed just fine with tar; had to download multiple times the huge </a:t>
            </a:r>
            <a:r>
              <a:rPr lang="en-US" dirty="0" err="1" smtClean="0"/>
              <a:t>tgz</a:t>
            </a:r>
            <a:r>
              <a:rPr lang="en-US" dirty="0" smtClean="0"/>
              <a:t> files though…</a:t>
            </a:r>
          </a:p>
          <a:p>
            <a:endParaRPr lang="en-US" dirty="0" smtClean="0"/>
          </a:p>
          <a:p>
            <a:r>
              <a:rPr lang="en-US" dirty="0" smtClean="0"/>
              <a:t>IDL 8.4</a:t>
            </a:r>
          </a:p>
          <a:p>
            <a:r>
              <a:rPr lang="en-US" dirty="0" err="1" smtClean="0"/>
              <a:t>Readpds</a:t>
            </a:r>
            <a:r>
              <a:rPr lang="en-US" dirty="0" smtClean="0"/>
              <a:t> v4.8</a:t>
            </a:r>
          </a:p>
          <a:p>
            <a:r>
              <a:rPr lang="en-US" dirty="0" smtClean="0"/>
              <a:t>Astron library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362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/>
          <a:lstStyle/>
          <a:p>
            <a:r>
              <a:rPr lang="en-US" dirty="0" smtClean="0"/>
              <a:t>VOLDESC.CAT, and ERRATA.TXT:  good</a:t>
            </a:r>
          </a:p>
          <a:p>
            <a:r>
              <a:rPr lang="en-US" dirty="0" smtClean="0"/>
              <a:t>AAREADME.TXT: see RID 103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RO-C/CAL-ALICE-2/3/4-PREL/ESC1-V1.0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CALIB/CALINFO.TXT:  good</a:t>
            </a:r>
          </a:p>
          <a:p>
            <a:r>
              <a:rPr lang="en-US" dirty="0" smtClean="0"/>
              <a:t>CALIB/RA_AEFF_008 and its corrections (see </a:t>
            </a:r>
            <a:r>
              <a:rPr lang="en-US" b="1" dirty="0" smtClean="0"/>
              <a:t>RIDs # 101, 102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RA_CR2_PC10_CORRECTION</a:t>
            </a:r>
          </a:p>
          <a:p>
            <a:pPr lvl="1"/>
            <a:r>
              <a:rPr lang="en-US" dirty="0" smtClean="0"/>
              <a:t>RA_CVP2_PC10_CORRECTION</a:t>
            </a:r>
          </a:p>
          <a:p>
            <a:pPr lvl="1"/>
            <a:r>
              <a:rPr lang="en-US" dirty="0" smtClean="0"/>
              <a:t>RA_ESB2_PC10_CORRECTION</a:t>
            </a:r>
          </a:p>
          <a:p>
            <a:pPr lvl="1"/>
            <a:r>
              <a:rPr lang="en-US" dirty="0" smtClean="0"/>
              <a:t>RA_ESB3_PC10_CORRECTION</a:t>
            </a:r>
          </a:p>
          <a:p>
            <a:pPr lvl="1"/>
            <a:r>
              <a:rPr lang="en-US" dirty="0" smtClean="0"/>
              <a:t>RA_MARS_PC10_CORRECTION</a:t>
            </a:r>
          </a:p>
          <a:p>
            <a:pPr lvl="1"/>
            <a:r>
              <a:rPr lang="en-US" dirty="0" smtClean="0"/>
              <a:t>RA_PC4_PC10_CORRECTION</a:t>
            </a:r>
          </a:p>
          <a:p>
            <a:pPr lvl="1"/>
            <a:r>
              <a:rPr lang="en-US" dirty="0" smtClean="0"/>
              <a:t>RA_PC6_PC10_CORRECTION</a:t>
            </a:r>
          </a:p>
          <a:p>
            <a:pPr lvl="1"/>
            <a:r>
              <a:rPr lang="en-US" dirty="0" smtClean="0"/>
              <a:t>RA_PC8_PC10_CORRECTION</a:t>
            </a:r>
          </a:p>
          <a:p>
            <a:pPr lvl="1"/>
            <a:r>
              <a:rPr lang="en-US" dirty="0" smtClean="0"/>
              <a:t>RA_STEINS_PC10_CORRECTION</a:t>
            </a:r>
          </a:p>
          <a:p>
            <a:r>
              <a:rPr lang="en-US" dirty="0" smtClean="0"/>
              <a:t>CALIB/RA_PC12_AEFF_001 and its correction:</a:t>
            </a:r>
          </a:p>
          <a:p>
            <a:pPr lvl="1"/>
            <a:r>
              <a:rPr lang="en-US" dirty="0" smtClean="0"/>
              <a:t>RA_LUTETIA_PC12_CORRECTION</a:t>
            </a:r>
          </a:p>
          <a:p>
            <a:r>
              <a:rPr lang="en-US" dirty="0" smtClean="0"/>
              <a:t>CALIB/Flat, Dark, and Wave (2,3,4): good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RO-C/CAL-ALICE-2/3/4-PREL/ESC1-V1.0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/>
          </a:bodyPr>
          <a:lstStyle/>
          <a:p>
            <a:r>
              <a:rPr lang="en-US" dirty="0" smtClean="0"/>
              <a:t>CALIB/RA_DARK_3900V_V003.FIT</a:t>
            </a:r>
            <a:endParaRPr lang="en-US" sz="2800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858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Calibration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18388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CALIB/RA_AEFF_008: read with </a:t>
            </a:r>
            <a:r>
              <a:rPr lang="en-US" sz="2000" i="1" dirty="0" smtClean="0"/>
              <a:t>readcol.pro</a:t>
            </a:r>
            <a:r>
              <a:rPr lang="en-US" sz="2000" dirty="0" smtClean="0"/>
              <a:t>, no problem</a:t>
            </a:r>
            <a:endParaRPr lang="en-US" sz="2000" dirty="0"/>
          </a:p>
        </p:txBody>
      </p:sp>
      <p:pic>
        <p:nvPicPr>
          <p:cNvPr id="1026" name="Picture 2" descr="C:\Users\kretherford\Documents\Rosetta\PDSreview2012\RAlice_Aef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457200"/>
            <a:ext cx="7234762" cy="452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17848"/>
          </a:xfrm>
        </p:spPr>
        <p:txBody>
          <a:bodyPr>
            <a:normAutofit/>
          </a:bodyPr>
          <a:lstStyle/>
          <a:p>
            <a:r>
              <a:rPr lang="en-US" dirty="0" smtClean="0"/>
              <a:t>CATALOG/ALICE_RO.CAT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SOFTWARE.CAT (2,3,4):  good</a:t>
            </a:r>
          </a:p>
          <a:p>
            <a:r>
              <a:rPr lang="en-US" dirty="0" smtClean="0"/>
              <a:t>CATALOG/REF.CAT: good. </a:t>
            </a:r>
            <a:r>
              <a:rPr lang="en-US" b="1" dirty="0" smtClean="0"/>
              <a:t>RID 105</a:t>
            </a:r>
            <a:r>
              <a:rPr lang="en-US" dirty="0" smtClean="0"/>
              <a:t>: Could add some more references (Stern et al. 2015; Feldman et al. 2015; Feaga et al. 2015)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1551</TotalTime>
  <Words>608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R-Alice  PDS/PSA Data Review PRL &amp; ESC1 phases</vt:lpstr>
      <vt:lpstr>Datasets Reviewed</vt:lpstr>
      <vt:lpstr>R-Alice Spec’s</vt:lpstr>
      <vt:lpstr>Evaluation Tools</vt:lpstr>
      <vt:lpstr>RO-C/CAL-ALICE-2/3/4-PRL/ESC1-V1.0</vt:lpstr>
      <vt:lpstr>RO-C/CAL-ALICE-2/3/4-PREL/ESC1-V1.0</vt:lpstr>
      <vt:lpstr>RO-C/CAL-ALICE-2/3/4-PREL/ESC1-V1.0</vt:lpstr>
      <vt:lpstr>Effective Area Calibration Data</vt:lpstr>
      <vt:lpstr>CATALOG</vt:lpstr>
      <vt:lpstr>DOCUMENT &amp; INDEX</vt:lpstr>
      <vt:lpstr>DATA</vt:lpstr>
      <vt:lpstr>DATA</vt:lpstr>
      <vt:lpstr>DATA</vt:lpstr>
      <vt:lpstr>Summary</vt:lpstr>
      <vt:lpstr>RID 101</vt:lpstr>
      <vt:lpstr>RID 102</vt:lpstr>
      <vt:lpstr>RID 103</vt:lpstr>
      <vt:lpstr>RID 104</vt:lpstr>
      <vt:lpstr>RID 105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147</cp:revision>
  <dcterms:created xsi:type="dcterms:W3CDTF">2006-08-16T00:00:00Z</dcterms:created>
  <dcterms:modified xsi:type="dcterms:W3CDTF">2016-02-12T23:17:36Z</dcterms:modified>
</cp:coreProperties>
</file>