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7" r:id="rId3"/>
    <p:sldId id="272" r:id="rId4"/>
    <p:sldId id="279" r:id="rId5"/>
    <p:sldId id="278" r:id="rId6"/>
    <p:sldId id="280" r:id="rId7"/>
    <p:sldId id="276" r:id="rId8"/>
    <p:sldId id="261" r:id="rId9"/>
    <p:sldId id="269" r:id="rId10"/>
    <p:sldId id="274" r:id="rId11"/>
    <p:sldId id="281" r:id="rId12"/>
    <p:sldId id="282" r:id="rId13"/>
    <p:sldId id="284" r:id="rId14"/>
    <p:sldId id="275" r:id="rId15"/>
    <p:sldId id="283" r:id="rId16"/>
    <p:sldId id="285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5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C3D9-0405-AC49-A16D-454B218EE574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C254-F9B9-7046-BA56-FE25A766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2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Rosetta – </a:t>
            </a:r>
            <a:r>
              <a:rPr lang="en-US" dirty="0" err="1" smtClean="0"/>
              <a:t>Miro</a:t>
            </a:r>
            <a:r>
              <a:rPr lang="en-US" dirty="0" smtClean="0"/>
              <a:t> PDS/PSA Review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8724" y="32797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Bryan Butler</a:t>
            </a:r>
          </a:p>
          <a:p>
            <a:r>
              <a:rPr lang="en-US" sz="2800" dirty="0" smtClean="0"/>
              <a:t>National Radio Astronomy Observatory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32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Confirm that the datasets contain the necessary instrument science, instrument housekeeping, spacecraft housekeeping and science operations information necessary to execute instrument, cross-instrument and cross-mission data analysis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7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540"/>
          </a:xfrm>
        </p:spPr>
        <p:txBody>
          <a:bodyPr>
            <a:normAutofit fontScale="62500" lnSpcReduction="20000"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Verify </a:t>
            </a:r>
            <a:r>
              <a:rPr lang="en-US" dirty="0"/>
              <a:t>that the set of documentation is complete and sufficient for data processing and analysis</a:t>
            </a:r>
            <a:r>
              <a:rPr lang="en-US" dirty="0" smtClean="0"/>
              <a:t>.</a:t>
            </a:r>
          </a:p>
          <a:p>
            <a:pPr marL="917575" indent="0">
              <a:buNone/>
            </a:pPr>
            <a:r>
              <a:rPr lang="en-US" sz="2900" dirty="0" smtClean="0">
                <a:solidFill>
                  <a:srgbClr val="FF0000"/>
                </a:solidFill>
              </a:rPr>
              <a:t>The documentation is not complete enough to reproduce the calibration into Level 3 data (or published data).  </a:t>
            </a:r>
            <a:r>
              <a:rPr lang="en-US" sz="2900" dirty="0">
                <a:solidFill>
                  <a:srgbClr val="FF0000"/>
                </a:solidFill>
              </a:rPr>
              <a:t>N</a:t>
            </a:r>
            <a:r>
              <a:rPr lang="en-US" sz="2900" dirty="0" smtClean="0">
                <a:solidFill>
                  <a:srgbClr val="FF0000"/>
                </a:solidFill>
              </a:rPr>
              <a:t>ote the following at the first of Chapter 9 of the User’s Manual: “</a:t>
            </a:r>
            <a:r>
              <a:rPr lang="en-US" sz="2900" dirty="0">
                <a:solidFill>
                  <a:srgbClr val="FF0000"/>
                </a:solidFill>
              </a:rPr>
              <a:t>This chapter is intended to be a reference for users of MIRO science data. It </a:t>
            </a:r>
            <a:r>
              <a:rPr lang="en-US" sz="2900" dirty="0" smtClean="0">
                <a:solidFill>
                  <a:srgbClr val="FF0000"/>
                </a:solidFill>
              </a:rPr>
              <a:t>is being </a:t>
            </a:r>
            <a:r>
              <a:rPr lang="en-US" sz="2900" dirty="0">
                <a:solidFill>
                  <a:srgbClr val="FF0000"/>
                </a:solidFill>
              </a:rPr>
              <a:t>introduced in Version 4.5 of the Users Manual with just a few </a:t>
            </a:r>
            <a:r>
              <a:rPr lang="en-US" sz="2900" dirty="0" smtClean="0">
                <a:solidFill>
                  <a:srgbClr val="FF0000"/>
                </a:solidFill>
              </a:rPr>
              <a:t>monographs addressing </a:t>
            </a:r>
            <a:r>
              <a:rPr lang="en-US" sz="2900" dirty="0">
                <a:solidFill>
                  <a:srgbClr val="FF0000"/>
                </a:solidFill>
              </a:rPr>
              <a:t>topics of interest. It is expected to grow rapidly in later versions, </a:t>
            </a:r>
            <a:r>
              <a:rPr lang="en-US" sz="2900" dirty="0" smtClean="0">
                <a:solidFill>
                  <a:srgbClr val="FF0000"/>
                </a:solidFill>
              </a:rPr>
              <a:t>and eventually </a:t>
            </a:r>
            <a:r>
              <a:rPr lang="en-US" sz="2900" dirty="0">
                <a:solidFill>
                  <a:srgbClr val="FF0000"/>
                </a:solidFill>
              </a:rPr>
              <a:t>will present a summary of the following </a:t>
            </a:r>
            <a:r>
              <a:rPr lang="en-US" sz="2900" dirty="0" smtClean="0">
                <a:solidFill>
                  <a:srgbClr val="FF0000"/>
                </a:solidFill>
              </a:rPr>
              <a:t>topics: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Science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products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Beam pattern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Pointing</a:t>
            </a:r>
            <a:endParaRPr lang="en-US" sz="2200" dirty="0">
              <a:solidFill>
                <a:srgbClr val="FF0000"/>
              </a:solidFill>
            </a:endParaRP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Radiometric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Spectral calibration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Spatial </a:t>
            </a:r>
            <a:r>
              <a:rPr lang="en-US" sz="2200" dirty="0">
                <a:solidFill>
                  <a:srgbClr val="FF0000"/>
                </a:solidFill>
              </a:rPr>
              <a:t>calibration ("</a:t>
            </a:r>
            <a:r>
              <a:rPr lang="en-US" sz="2200" dirty="0" err="1" smtClean="0">
                <a:solidFill>
                  <a:srgbClr val="FF0000"/>
                </a:solidFill>
              </a:rPr>
              <a:t>geolocation</a:t>
            </a:r>
            <a:r>
              <a:rPr lang="en-US" sz="2200" dirty="0" smtClean="0">
                <a:solidFill>
                  <a:srgbClr val="FF0000"/>
                </a:solidFill>
              </a:rPr>
              <a:t>”)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Pipeline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Special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processing</a:t>
            </a:r>
          </a:p>
          <a:p>
            <a:pPr marL="1258888" lvl="1"/>
            <a:r>
              <a:rPr lang="en-US" sz="2200" dirty="0" smtClean="0">
                <a:solidFill>
                  <a:srgbClr val="FF0000"/>
                </a:solidFill>
              </a:rPr>
              <a:t>Data </a:t>
            </a:r>
            <a:r>
              <a:rPr lang="en-US" sz="2200" dirty="0">
                <a:solidFill>
                  <a:srgbClr val="FF0000"/>
                </a:solidFill>
              </a:rPr>
              <a:t>quality flags</a:t>
            </a:r>
            <a:r>
              <a:rPr lang="en-US" sz="2200" dirty="0" smtClean="0">
                <a:solidFill>
                  <a:srgbClr val="FF0000"/>
                </a:solidFill>
              </a:rPr>
              <a:t>.”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Some of this is present, but much is missing; i.e., the “growth” hasn’t happened yet.</a:t>
            </a:r>
          </a:p>
        </p:txBody>
      </p:sp>
    </p:spTree>
    <p:extLst>
      <p:ext uri="{BB962C8B-B14F-4D97-AF65-F5344CB8AC3E}">
        <p14:creationId xmlns:p14="http://schemas.microsoft.com/office/powerpoint/2010/main" val="269303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lphaLcPeriod" startAt="2"/>
            </a:pPr>
            <a:r>
              <a:rPr lang="en-US" dirty="0" smtClean="0"/>
              <a:t>Confirm </a:t>
            </a:r>
            <a:r>
              <a:rPr lang="en-US" dirty="0"/>
              <a:t>that calibration information provided is complete, making the calibration reversible (if applicable)</a:t>
            </a:r>
            <a:r>
              <a:rPr lang="en-US" dirty="0" smtClean="0"/>
              <a:t>.</a:t>
            </a:r>
          </a:p>
          <a:p>
            <a:pPr marL="91598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principle everything is there, as there are </a:t>
            </a:r>
            <a:r>
              <a:rPr lang="en-US" i="1" dirty="0" smtClean="0">
                <a:solidFill>
                  <a:srgbClr val="FF0000"/>
                </a:solidFill>
              </a:rPr>
              <a:t>engineering/ </a:t>
            </a:r>
            <a:r>
              <a:rPr lang="en-US" dirty="0" smtClean="0">
                <a:solidFill>
                  <a:srgbClr val="FF0000"/>
                </a:solidFill>
              </a:rPr>
              <a:t>directories under </a:t>
            </a:r>
            <a:r>
              <a:rPr lang="en-US" i="1" dirty="0" smtClean="0">
                <a:solidFill>
                  <a:srgbClr val="FF0000"/>
                </a:solidFill>
              </a:rPr>
              <a:t>data/</a:t>
            </a:r>
            <a:r>
              <a:rPr lang="en-US" dirty="0" smtClean="0">
                <a:solidFill>
                  <a:srgbClr val="FF0000"/>
                </a:solidFill>
              </a:rPr>
              <a:t> for the Level 2 datasets.  But the recipe for calibration is only described in pretty general terms (in Chapter 9 of the User Manual), so I expect this to be difficult.  I did not try though.</a:t>
            </a:r>
          </a:p>
        </p:txBody>
      </p:sp>
    </p:spTree>
    <p:extLst>
      <p:ext uri="{BB962C8B-B14F-4D97-AF65-F5344CB8AC3E}">
        <p14:creationId xmlns:p14="http://schemas.microsoft.com/office/powerpoint/2010/main" val="31033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an example, given the documentation in the user manual, I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given a number of source counts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antenna temperature of the source 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s:</a:t>
            </a:r>
          </a:p>
          <a:p>
            <a:pPr marL="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Given warm and cold load counts </a:t>
            </a:r>
            <a:r>
              <a:rPr lang="en-US" i="1" dirty="0" err="1" smtClean="0">
                <a:solidFill>
                  <a:srgbClr val="000000"/>
                </a:solidFill>
              </a:rPr>
              <a:t>D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i="1" baseline="-25000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 and warm and cold load temperatures </a:t>
            </a:r>
            <a:r>
              <a:rPr lang="en-US" i="1" dirty="0" smtClean="0">
                <a:solidFill>
                  <a:srgbClr val="000000"/>
                </a:solidFill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</a:rPr>
              <a:t>w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i="1" dirty="0" err="1" smtClean="0">
                <a:solidFill>
                  <a:srgbClr val="00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.  But there are some caveats given about when to use which load, when the sky is used as a load, and there are two temperatures for each load in the housekeeping data and it’s not specified which is used.  And, are values interpolated?  Nearest neighbor?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206456"/>
              </p:ext>
            </p:extLst>
          </p:nvPr>
        </p:nvGraphicFramePr>
        <p:xfrm>
          <a:off x="1380075" y="2762025"/>
          <a:ext cx="6408229" cy="960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3644900" imgH="546100" progId="Equation.DSMT4">
                  <p:embed/>
                </p:oleObj>
              </mc:Choice>
              <mc:Fallback>
                <p:oleObj name="Equation" r:id="rId3" imgW="36449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075" y="2762025"/>
                        <a:ext cx="6408229" cy="960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76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Confirm the long-term scientific usability of the data, e.g. against already existing planetary archives</a:t>
            </a:r>
            <a:r>
              <a:rPr lang="en-US" dirty="0" smtClean="0"/>
              <a:t>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found this difficult to assess.  Without a particular objective it’s difficult to know.  The data is definitely of use long-term, though they need to improve the calibration (see note in </a:t>
            </a:r>
            <a:r>
              <a:rPr lang="en-US" i="1" dirty="0" smtClean="0">
                <a:solidFill>
                  <a:srgbClr val="FF0000"/>
                </a:solidFill>
              </a:rPr>
              <a:t>catalog/</a:t>
            </a:r>
            <a:r>
              <a:rPr lang="en-US" i="1" dirty="0" err="1" smtClean="0">
                <a:solidFill>
                  <a:srgbClr val="FF0000"/>
                </a:solidFill>
              </a:rPr>
              <a:t>dataset.cat</a:t>
            </a:r>
            <a:r>
              <a:rPr lang="en-US" dirty="0" smtClean="0">
                <a:solidFill>
                  <a:srgbClr val="FF0000"/>
                </a:solidFill>
              </a:rPr>
              <a:t>: “CONFIDENCE_LEVEL_NOTE  The calibration algorithms used to generate these data are still under development, so the current values must be regarded as preliminary, with uncertainties of order 10%”).</a:t>
            </a:r>
          </a:p>
        </p:txBody>
      </p:sp>
    </p:spTree>
    <p:extLst>
      <p:ext uri="{BB962C8B-B14F-4D97-AF65-F5344CB8AC3E}">
        <p14:creationId xmlns:p14="http://schemas.microsoft.com/office/powerpoint/2010/main" val="105671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Confirm </a:t>
            </a:r>
            <a:r>
              <a:rPr lang="en-US" dirty="0"/>
              <a:t>the usefulness of the provided data sets for analysis by the science community e.g. by attempting to read/manipulate the data (without team-provided software) to produce or reproduce scientifically published results (if feasible</a:t>
            </a:r>
            <a:r>
              <a:rPr lang="en-US" dirty="0" smtClean="0"/>
              <a:t>).</a:t>
            </a:r>
          </a:p>
          <a:p>
            <a:pPr marL="51593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noted above, I could read and manipulate the data with my own software, but I couldn</a:t>
            </a:r>
            <a:r>
              <a:rPr lang="en-US" dirty="0" smtClean="0">
                <a:solidFill>
                  <a:srgbClr val="FF0000"/>
                </a:solidFill>
              </a:rPr>
              <a:t>’t reproduce scientifically published results (though, admittedly, this is difficult and I didn’t spend much time on it).  I also could not find the data corresponding to a recent publication (</a:t>
            </a:r>
            <a:r>
              <a:rPr lang="en-US" dirty="0" err="1" smtClean="0">
                <a:solidFill>
                  <a:srgbClr val="FF0000"/>
                </a:solidFill>
              </a:rPr>
              <a:t>Chroukom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et al. </a:t>
            </a:r>
            <a:r>
              <a:rPr lang="en-US" dirty="0" smtClean="0">
                <a:solidFill>
                  <a:srgbClr val="FF0000"/>
                </a:solidFill>
              </a:rPr>
              <a:t>2015) at all.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1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D0D0D"/>
                </a:solidFill>
              </a:rPr>
              <a:t>Chroukom</a:t>
            </a:r>
            <a:r>
              <a:rPr lang="en-US" dirty="0" smtClean="0">
                <a:solidFill>
                  <a:srgbClr val="0D0D0D"/>
                </a:solidFill>
              </a:rPr>
              <a:t> </a:t>
            </a:r>
            <a:r>
              <a:rPr lang="en-US" i="1" dirty="0" smtClean="0">
                <a:solidFill>
                  <a:srgbClr val="0D0D0D"/>
                </a:solidFill>
              </a:rPr>
              <a:t>et al. </a:t>
            </a:r>
            <a:r>
              <a:rPr lang="en-US" dirty="0" smtClean="0">
                <a:solidFill>
                  <a:srgbClr val="0D0D0D"/>
                </a:solidFill>
              </a:rPr>
              <a:t>2015: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D0D0D"/>
                </a:solidFill>
              </a:rPr>
              <a:t>Times: 2014-10-23T21:21:36 to</a:t>
            </a: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</a:rPr>
              <a:t> </a:t>
            </a:r>
            <a:r>
              <a:rPr lang="en-US" dirty="0" smtClean="0">
                <a:solidFill>
                  <a:srgbClr val="0D0D0D"/>
                </a:solidFill>
              </a:rPr>
              <a:t>            2014-10-23T21:41:46</a:t>
            </a: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</a:rPr>
              <a:t>In ro-c-miro-3-prl-67p-</a:t>
            </a:r>
            <a:r>
              <a:rPr lang="en-US" dirty="0" smtClean="0">
                <a:solidFill>
                  <a:srgbClr val="0D0D0D"/>
                </a:solidFill>
              </a:rPr>
              <a:t>v1.0/data/continuum</a:t>
            </a:r>
            <a:endParaRPr lang="en-US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miro_3_mm_20142790000.dat - 2014-10-06T00:00:11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2014-10-12T23:59:34</a:t>
            </a: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miro_3_mm_20142860000.dat - 2014-10-13T00:01:38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2014-10-19T23:59:</a:t>
            </a:r>
            <a:r>
              <a:rPr lang="nl-NL" dirty="0" smtClean="0">
                <a:solidFill>
                  <a:srgbClr val="0D0D0D"/>
                </a:solidFill>
              </a:rPr>
              <a:t>52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miro_3_mm_20142930000</a:t>
            </a:r>
            <a:r>
              <a:rPr lang="nl-NL" dirty="0">
                <a:solidFill>
                  <a:srgbClr val="FF0000"/>
                </a:solidFill>
              </a:rPr>
              <a:t>.dat </a:t>
            </a:r>
            <a:r>
              <a:rPr lang="nl-NL" dirty="0" smtClean="0">
                <a:solidFill>
                  <a:srgbClr val="FF0000"/>
                </a:solidFill>
              </a:rPr>
              <a:t>– missing!?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miro_3_mm_20143000000.dat - 2014-10-27T00:00:01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2014-11-02T23:00:15</a:t>
            </a:r>
          </a:p>
          <a:p>
            <a:pPr marL="0" indent="0">
              <a:buNone/>
            </a:pPr>
            <a:r>
              <a:rPr lang="nl-NL" dirty="0">
                <a:solidFill>
                  <a:srgbClr val="0D0D0D"/>
                </a:solidFill>
              </a:rPr>
              <a:t>miro_3_mm_20143070000.dat - 2014-11-03T05:32:40 </a:t>
            </a:r>
            <a:r>
              <a:rPr lang="nl-NL" dirty="0" err="1">
                <a:solidFill>
                  <a:srgbClr val="0D0D0D"/>
                </a:solidFill>
              </a:rPr>
              <a:t>to</a:t>
            </a:r>
            <a:r>
              <a:rPr lang="nl-NL" dirty="0">
                <a:solidFill>
                  <a:srgbClr val="0D0D0D"/>
                </a:solidFill>
              </a:rPr>
              <a:t> 2014-11-09T23:59:49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6-02-15 at 9.10.3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0" y="106421"/>
            <a:ext cx="4738749" cy="39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some of the shortcomings noted above, t</a:t>
            </a:r>
            <a:r>
              <a:rPr lang="en-US" dirty="0" smtClean="0"/>
              <a:t>he </a:t>
            </a:r>
            <a:r>
              <a:rPr lang="en-US" dirty="0" smtClean="0"/>
              <a:t>method for calculating brightness </a:t>
            </a:r>
            <a:r>
              <a:rPr lang="en-US" dirty="0" smtClean="0"/>
              <a:t>temperature, antenna temperature, </a:t>
            </a:r>
            <a:r>
              <a:rPr lang="en-US" dirty="0" smtClean="0"/>
              <a:t>the mapping </a:t>
            </a:r>
            <a:r>
              <a:rPr lang="en-US" dirty="0" smtClean="0"/>
              <a:t>from spectral </a:t>
            </a:r>
            <a:r>
              <a:rPr lang="en-US" dirty="0" smtClean="0"/>
              <a:t>channel number to sky frequency, and details on geometry are all either clearly outlined in the user manual or contained in the data release itself</a:t>
            </a:r>
            <a:r>
              <a:rPr lang="en-US" dirty="0" smtClean="0"/>
              <a:t>.  The data is in pretty good shape, just needs a few fix-ups to get it into PDS-ready form.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4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RIDs:</a:t>
            </a:r>
          </a:p>
          <a:p>
            <a:pPr marL="0" indent="0">
              <a:buNone/>
            </a:pPr>
            <a:r>
              <a:rPr lang="en-US" dirty="0" smtClean="0"/>
              <a:t>1 – Capitalization (Minor)</a:t>
            </a:r>
          </a:p>
          <a:p>
            <a:pPr marL="0" indent="0">
              <a:buNone/>
            </a:pPr>
            <a:r>
              <a:rPr lang="en-US" dirty="0" smtClean="0"/>
              <a:t>2 – Supplied software (Minor)</a:t>
            </a:r>
          </a:p>
          <a:p>
            <a:pPr marL="0" indent="0">
              <a:buNone/>
            </a:pPr>
            <a:r>
              <a:rPr lang="en-US" dirty="0" smtClean="0"/>
              <a:t>3 – </a:t>
            </a:r>
            <a:r>
              <a:rPr lang="en-US" i="1" dirty="0" err="1" smtClean="0"/>
              <a:t>aareadme.txt</a:t>
            </a:r>
            <a:r>
              <a:rPr lang="en-US" dirty="0" smtClean="0"/>
              <a:t> not right (Minor)</a:t>
            </a:r>
          </a:p>
          <a:p>
            <a:pPr marL="0" indent="0">
              <a:buNone/>
            </a:pPr>
            <a:r>
              <a:rPr lang="en-US" dirty="0" smtClean="0"/>
              <a:t>4 – Documentation on calibration (Major)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 – Artifacts in Level 3 data (Major)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 – Zero level in continuum data (Major)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 – Baselines in spectroscopic data (Major)</a:t>
            </a:r>
          </a:p>
          <a:p>
            <a:pPr marL="0" indent="0">
              <a:buNone/>
            </a:pPr>
            <a:r>
              <a:rPr lang="en-US" dirty="0" smtClean="0"/>
              <a:t>8 – Missing data? (Major)</a:t>
            </a:r>
          </a:p>
          <a:p>
            <a:pPr marL="515938" indent="-515938">
              <a:buNone/>
            </a:pPr>
            <a:r>
              <a:rPr lang="en-US" dirty="0"/>
              <a:t>9</a:t>
            </a:r>
            <a:r>
              <a:rPr lang="en-US" dirty="0" smtClean="0"/>
              <a:t> – </a:t>
            </a:r>
            <a:r>
              <a:rPr lang="en-US" i="1" dirty="0" err="1" smtClean="0"/>
              <a:t>ref.cat</a:t>
            </a:r>
            <a:r>
              <a:rPr lang="en-US" dirty="0" smtClean="0"/>
              <a:t> needs an update (</a:t>
            </a:r>
            <a:r>
              <a:rPr lang="en-US" dirty="0" err="1" smtClean="0"/>
              <a:t>Schloerb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2015, </a:t>
            </a:r>
            <a:r>
              <a:rPr lang="en-US" dirty="0" err="1" smtClean="0"/>
              <a:t>Choukron</a:t>
            </a:r>
            <a:r>
              <a:rPr lang="en-US" dirty="0" smtClean="0"/>
              <a:t> </a:t>
            </a:r>
            <a:r>
              <a:rPr lang="en-US" i="1" dirty="0" smtClean="0"/>
              <a:t>et </a:t>
            </a:r>
            <a:r>
              <a:rPr lang="en-US" dirty="0" smtClean="0"/>
              <a:t>al. 2015, etc.) (Trivial)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8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7638"/>
            <a:ext cx="6604000" cy="46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Essentially three separate spectrometers: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190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Broadband radiometer @ 562 GHz,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resolution spectrometer @ 562 GHz (</a:t>
            </a:r>
            <a:r>
              <a:rPr lang="en-US" sz="2400" b="1" dirty="0" err="1">
                <a:latin typeface="Lucida Grande"/>
                <a:ea typeface="Lucida Grande"/>
                <a:cs typeface="Lucida Grande"/>
              </a:rPr>
              <a:t>Δ</a:t>
            </a:r>
            <a:r>
              <a:rPr lang="el-GR" dirty="0" smtClean="0"/>
              <a:t>ν</a:t>
            </a:r>
            <a:r>
              <a:rPr lang="el-GR" dirty="0"/>
              <a:t>/ν ≈ </a:t>
            </a:r>
            <a:r>
              <a:rPr lang="el-GR" dirty="0" smtClean="0"/>
              <a:t>10</a:t>
            </a:r>
            <a:r>
              <a:rPr lang="el-GR" baseline="30000" dirty="0" smtClean="0"/>
              <a:t>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Data sets , covering Pre-landing (PRL – April-November 2014) and Escort (ESC – November 2014-March 2015) phases, Levels 2 and 3: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ro-c-miro-3-prl-67p-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ro-c-miro-2-esc1-67p-</a:t>
            </a:r>
            <a:r>
              <a:rPr lang="en-US" dirty="0" smtClean="0"/>
              <a:t>v1.0</a:t>
            </a:r>
          </a:p>
          <a:p>
            <a:pPr marL="1368425" indent="-514350">
              <a:buFont typeface="+mj-lt"/>
              <a:buAutoNum type="arabicPeriod"/>
            </a:pPr>
            <a:r>
              <a:rPr lang="en-US" dirty="0"/>
              <a:t>ro-c-miro-3-esc1-67p-v1.0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Each dataset has the proper overall directory structure, including an </a:t>
            </a:r>
            <a:r>
              <a:rPr lang="en-US" i="1" dirty="0" err="1" smtClean="0"/>
              <a:t>aareadme.txt</a:t>
            </a:r>
            <a:r>
              <a:rPr lang="en-US" dirty="0" smtClean="0"/>
              <a:t> </a:t>
            </a:r>
            <a:r>
              <a:rPr lang="en-US" dirty="0" smtClean="0"/>
              <a:t>file, </a:t>
            </a:r>
            <a:r>
              <a:rPr lang="en-US" i="1" dirty="0" smtClean="0"/>
              <a:t>document/</a:t>
            </a:r>
            <a:r>
              <a:rPr lang="en-US" dirty="0" smtClean="0"/>
              <a:t> directory, etc., though see RIDs for capitalization, and the </a:t>
            </a:r>
            <a:r>
              <a:rPr lang="en-US" i="1" dirty="0" err="1" smtClean="0"/>
              <a:t>aareadme.txt</a:t>
            </a:r>
            <a:r>
              <a:rPr lang="en-US" dirty="0" smtClean="0"/>
              <a:t> files don’t describe the dataset fully.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Each dataset also has a </a:t>
            </a:r>
            <a:r>
              <a:rPr lang="en-US" i="1" dirty="0" smtClean="0"/>
              <a:t>data/</a:t>
            </a:r>
            <a:r>
              <a:rPr lang="en-US" dirty="0" smtClean="0"/>
              <a:t> directory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PRL_2 – </a:t>
            </a:r>
            <a:r>
              <a:rPr lang="en-US" dirty="0"/>
              <a:t>continuum/     engineering/   </a:t>
            </a:r>
            <a:r>
              <a:rPr lang="en-US" dirty="0" smtClean="0"/>
              <a:t>  spectroscopic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 smtClean="0"/>
              <a:t>PRL_3 – continuum/     spectroscopic/</a:t>
            </a:r>
          </a:p>
          <a:p>
            <a:pPr marL="0" indent="0">
              <a:buNone/>
            </a:pPr>
            <a:r>
              <a:rPr lang="en-US" dirty="0" smtClean="0"/>
              <a:t>ESC1_2 – </a:t>
            </a:r>
            <a:r>
              <a:rPr lang="en-US" dirty="0"/>
              <a:t>continuum/   </a:t>
            </a:r>
            <a:r>
              <a:rPr lang="en-US" dirty="0" smtClean="0"/>
              <a:t>engineering</a:t>
            </a:r>
            <a:r>
              <a:rPr lang="en-US" dirty="0"/>
              <a:t>/   </a:t>
            </a:r>
            <a:r>
              <a:rPr lang="en-US" dirty="0" smtClean="0"/>
              <a:t>  spectroscopic/</a:t>
            </a:r>
          </a:p>
          <a:p>
            <a:pPr marL="0" indent="0">
              <a:buNone/>
            </a:pPr>
            <a:r>
              <a:rPr lang="en-US" dirty="0" smtClean="0"/>
              <a:t>ESC1_3 – continuum/   geometry/         spectroscopic/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have my own software (Fortran), inherited originally from the MIRO team and then modified extensively (and in various different ways) for the Steins and </a:t>
            </a:r>
            <a:r>
              <a:rPr lang="en-US" dirty="0" err="1" smtClean="0"/>
              <a:t>Lutetia</a:t>
            </a:r>
            <a:r>
              <a:rPr lang="en-US" dirty="0" smtClean="0"/>
              <a:t> PDS reviews.  I used this software again for this review, though it needed some updating.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9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39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Confirm the completeness and scientific integrity of the Rosetta data sets in the </a:t>
            </a:r>
            <a:r>
              <a:rPr lang="en-US" dirty="0" smtClean="0"/>
              <a:t>PSA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Data quality (e.g. signal-to-noise ratio, radiance level, instrument artifacts)</a:t>
            </a:r>
            <a:r>
              <a:rPr lang="en-US" dirty="0" smtClean="0"/>
              <a:t>.</a:t>
            </a:r>
          </a:p>
          <a:p>
            <a:pPr marL="973138" lvl="1" indent="0">
              <a:buNone/>
              <a:tabLst>
                <a:tab pos="917575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Data quality is high; radiance levels are appropriate; but there are many artifacts remaining and some issues with continuum zero level and spectral baselines/offsets (next slides).</a:t>
            </a:r>
            <a:endParaRPr lang="en-US" dirty="0" smtClean="0"/>
          </a:p>
          <a:p>
            <a:pPr marL="971550" lvl="1" indent="-514350">
              <a:buFont typeface="+mj-lt"/>
              <a:buAutoNum type="alphaLcPeriod" startAt="2"/>
            </a:pPr>
            <a:r>
              <a:rPr lang="en-US" dirty="0"/>
              <a:t>Data processing levels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Level 2 (raw) and Level 3 (calibrated) data were provided.  No level 4 data were provided.</a:t>
            </a:r>
            <a:endParaRPr lang="en-US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Usage of proper units.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Proper units are used in the calibrated datasets.</a:t>
            </a:r>
          </a:p>
          <a:p>
            <a:pPr marL="971550" lvl="1" indent="-514350">
              <a:buFont typeface="+mj-lt"/>
              <a:buAutoNum type="alphaLcPeriod" startAt="4"/>
            </a:pPr>
            <a:r>
              <a:rPr lang="en-US" dirty="0"/>
              <a:t>Whether the needs of the scientific community are met</a:t>
            </a:r>
            <a:r>
              <a:rPr lang="en-US" dirty="0" smtClean="0"/>
              <a:t>.</a:t>
            </a:r>
          </a:p>
          <a:p>
            <a:pPr marL="973138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 yet.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2.24.0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8" y="1392488"/>
            <a:ext cx="6802206" cy="532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Continuum mm – Level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845091" y="2301449"/>
            <a:ext cx="918791" cy="878148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323794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15675" y="5791589"/>
            <a:ext cx="490380" cy="463512"/>
          </a:xfrm>
          <a:prstGeom prst="donut">
            <a:avLst>
              <a:gd name="adj" fmla="val 59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15 at 3.01.0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4" y="1543388"/>
            <a:ext cx="6400800" cy="4754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MIRO – CTS (spectra) – Level 3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623358"/>
            <a:ext cx="2498076" cy="788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</a:t>
            </a:r>
            <a:r>
              <a:rPr lang="en-US" dirty="0" smtClean="0"/>
              <a:t>and edges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1856901" y="4427649"/>
            <a:ext cx="758365" cy="405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354797" y="4623358"/>
            <a:ext cx="876565" cy="4601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36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1285</Words>
  <Application>Microsoft Macintosh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MathType 6.0 Equation</vt:lpstr>
      <vt:lpstr>Rosetta – Miro PDS/PSA Review</vt:lpstr>
      <vt:lpstr>MIRO</vt:lpstr>
      <vt:lpstr>MIRO</vt:lpstr>
      <vt:lpstr>MIRO</vt:lpstr>
      <vt:lpstr>MIRO</vt:lpstr>
      <vt:lpstr>MIRO</vt:lpstr>
      <vt:lpstr>MIRO</vt:lpstr>
      <vt:lpstr>MIRO – Continuum mm – Level 3</vt:lpstr>
      <vt:lpstr>MIRO – CTS (spectra) – Level 3</vt:lpstr>
      <vt:lpstr>MIRO</vt:lpstr>
      <vt:lpstr>MIRO</vt:lpstr>
      <vt:lpstr>MIRO</vt:lpstr>
      <vt:lpstr>MIRO</vt:lpstr>
      <vt:lpstr>MIRO</vt:lpstr>
      <vt:lpstr>MIRO</vt:lpstr>
      <vt:lpstr>MIRO</vt:lpstr>
      <vt:lpstr>MIRO</vt:lpstr>
      <vt:lpstr>MIRO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</dc:title>
  <dc:creator>Bryan Butler</dc:creator>
  <cp:lastModifiedBy>Bryan Butler</cp:lastModifiedBy>
  <cp:revision>26</cp:revision>
  <dcterms:created xsi:type="dcterms:W3CDTF">2012-04-03T14:31:09Z</dcterms:created>
  <dcterms:modified xsi:type="dcterms:W3CDTF">2016-02-15T16:21:46Z</dcterms:modified>
</cp:coreProperties>
</file>