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72" r:id="rId5"/>
    <p:sldId id="269" r:id="rId6"/>
    <p:sldId id="270" r:id="rId7"/>
    <p:sldId id="266" r:id="rId8"/>
    <p:sldId id="263" r:id="rId9"/>
    <p:sldId id="257" r:id="rId10"/>
    <p:sldId id="258" r:id="rId11"/>
    <p:sldId id="267" r:id="rId12"/>
    <p:sldId id="259" r:id="rId13"/>
    <p:sldId id="260" r:id="rId14"/>
    <p:sldId id="262" r:id="rId15"/>
    <p:sldId id="26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544-3D7E-5D42-81AA-4B74531090F2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A240-70EC-CA47-A3A1-80B61B13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OSIRIS </a:t>
            </a:r>
            <a:r>
              <a:rPr lang="en-US" dirty="0" err="1" smtClean="0"/>
              <a:t>Prelanding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Jian-Yang Li</a:t>
            </a:r>
          </a:p>
          <a:p>
            <a:r>
              <a:rPr lang="en-US" dirty="0" smtClean="0"/>
              <a:t>Planetary Science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5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949809" y="3636164"/>
            <a:ext cx="1738923" cy="1784837"/>
            <a:chOff x="5949809" y="3636164"/>
            <a:chExt cx="1738923" cy="1784837"/>
          </a:xfrm>
        </p:grpSpPr>
        <p:sp>
          <p:nvSpPr>
            <p:cNvPr id="12" name="Rectangle 11"/>
            <p:cNvSpPr/>
            <p:nvPr/>
          </p:nvSpPr>
          <p:spPr>
            <a:xfrm>
              <a:off x="5949809" y="3636164"/>
              <a:ext cx="1738923" cy="1784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9809" y="5051669"/>
              <a:ext cx="57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Frame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5108" cy="38208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ROS_OSIRIS_NAC &amp; ROS_OSIRIS_WAC (from ROS_V25.TF):</a:t>
            </a:r>
          </a:p>
          <a:p>
            <a:r>
              <a:rPr lang="en-US" dirty="0" smtClean="0"/>
              <a:t>+Z axis points along the camera </a:t>
            </a:r>
            <a:r>
              <a:rPr lang="en-US" dirty="0" err="1" smtClean="0"/>
              <a:t>boresight</a:t>
            </a:r>
            <a:r>
              <a:rPr lang="en-US" dirty="0" smtClean="0"/>
              <a:t>;</a:t>
            </a:r>
          </a:p>
          <a:p>
            <a:r>
              <a:rPr lang="en-US" dirty="0" smtClean="0"/>
              <a:t>+X axis is parallel to the apparent image columns; it is nominally co-aligned with the s/c +X axis;</a:t>
            </a:r>
          </a:p>
          <a:p>
            <a:r>
              <a:rPr lang="en-US" dirty="0" smtClean="0"/>
              <a:t>+Y axis completes the right hand frame; it is nominally parallel the to the apparent image lines and co-aligned with the s/c +Y axis;</a:t>
            </a:r>
          </a:p>
          <a:p>
            <a:r>
              <a:rPr lang="en-US" dirty="0" smtClean="0"/>
              <a:t>the origin of the frame is located at the camera focal point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702041" y="2973320"/>
            <a:ext cx="1611591" cy="1688124"/>
            <a:chOff x="6702041" y="2973320"/>
            <a:chExt cx="1611591" cy="1688124"/>
          </a:xfrm>
        </p:grpSpPr>
        <p:sp>
          <p:nvSpPr>
            <p:cNvPr id="15" name="TextBox 14"/>
            <p:cNvSpPr txBox="1"/>
            <p:nvPr/>
          </p:nvSpPr>
          <p:spPr>
            <a:xfrm>
              <a:off x="6842718" y="297332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9517" y="4157353"/>
              <a:ext cx="404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+y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702041" y="3072967"/>
              <a:ext cx="1524000" cy="1588477"/>
              <a:chOff x="6678594" y="1699847"/>
              <a:chExt cx="1524000" cy="158847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6795824" y="1699847"/>
                <a:ext cx="0" cy="14556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786055" y="3171094"/>
                <a:ext cx="141653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6678594" y="3034324"/>
                <a:ext cx="244231" cy="254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700049" y="3064124"/>
                <a:ext cx="198792" cy="202708"/>
                <a:chOff x="5791200" y="2491645"/>
                <a:chExt cx="1760414" cy="1795096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791200" y="2514600"/>
                  <a:ext cx="1760414" cy="177214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5812691" y="2491645"/>
                  <a:ext cx="1738923" cy="17950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TextBox 31"/>
          <p:cNvSpPr txBox="1"/>
          <p:nvPr/>
        </p:nvSpPr>
        <p:spPr>
          <a:xfrm>
            <a:off x="6354646" y="4457240"/>
            <a:ext cx="39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+z</a:t>
            </a:r>
            <a:endParaRPr lang="en-US" dirty="0"/>
          </a:p>
        </p:txBody>
      </p:sp>
      <p:sp>
        <p:nvSpPr>
          <p:cNvPr id="35" name="Oval Callout 34"/>
          <p:cNvSpPr/>
          <p:nvPr/>
        </p:nvSpPr>
        <p:spPr>
          <a:xfrm>
            <a:off x="5678573" y="1629508"/>
            <a:ext cx="2046933" cy="754185"/>
          </a:xfrm>
          <a:prstGeom prst="wedgeEllipseCallout">
            <a:avLst>
              <a:gd name="adj1" fmla="val -113206"/>
              <a:gd name="adj2" fmla="val 112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Pointing up or down?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422271" y="4154964"/>
            <a:ext cx="1815836" cy="1840958"/>
            <a:chOff x="5422271" y="4154964"/>
            <a:chExt cx="1815836" cy="1840958"/>
          </a:xfrm>
        </p:grpSpPr>
        <p:grpSp>
          <p:nvGrpSpPr>
            <p:cNvPr id="38" name="Group 37"/>
            <p:cNvGrpSpPr/>
            <p:nvPr/>
          </p:nvGrpSpPr>
          <p:grpSpPr>
            <a:xfrm rot="10800000">
              <a:off x="5422272" y="4407444"/>
              <a:ext cx="1524000" cy="1588477"/>
              <a:chOff x="6678594" y="1699847"/>
              <a:chExt cx="1524000" cy="158847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6795824" y="1699847"/>
                <a:ext cx="0" cy="14556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6786055" y="3171094"/>
                <a:ext cx="141653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6678594" y="3034324"/>
                <a:ext cx="244231" cy="254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700049" y="3064124"/>
                <a:ext cx="198792" cy="202708"/>
                <a:chOff x="5791200" y="2491645"/>
                <a:chExt cx="1760414" cy="1795096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791200" y="2514600"/>
                  <a:ext cx="1760414" cy="177214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5812691" y="2491645"/>
                  <a:ext cx="1738923" cy="17950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/>
            <p:cNvSpPr txBox="1"/>
            <p:nvPr/>
          </p:nvSpPr>
          <p:spPr>
            <a:xfrm>
              <a:off x="6835433" y="56265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+x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22271" y="4154964"/>
              <a:ext cx="404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+y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01430" y="5626590"/>
            <a:ext cx="358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Contradict with the definition in 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mid-imaging time from labels</a:t>
            </a:r>
          </a:p>
          <a:p>
            <a:r>
              <a:rPr lang="en-US" dirty="0" smtClean="0"/>
              <a:t>Illumination and S/C viewing geometries, camera FOV orientation, and </a:t>
            </a:r>
            <a:r>
              <a:rPr lang="en-US" dirty="0" err="1" smtClean="0"/>
              <a:t>boresight</a:t>
            </a:r>
            <a:r>
              <a:rPr lang="en-US" dirty="0" smtClean="0"/>
              <a:t> are calculated from NAIF SPICE</a:t>
            </a:r>
          </a:p>
          <a:p>
            <a:r>
              <a:rPr lang="en-US" dirty="0" smtClean="0"/>
              <a:t>Use shape model </a:t>
            </a:r>
            <a:r>
              <a:rPr lang="en-US" dirty="0" err="1" smtClean="0"/>
              <a:t>spc_lam_psi</a:t>
            </a:r>
            <a:r>
              <a:rPr lang="en-US" dirty="0" smtClean="0"/>
              <a:t>/cg_spc_shap2_786k_cart.wrl</a:t>
            </a:r>
          </a:p>
          <a:p>
            <a:r>
              <a:rPr lang="en-US" dirty="0" smtClean="0"/>
              <a:t>Assume an arbitrary set of </a:t>
            </a:r>
            <a:r>
              <a:rPr lang="en-US" dirty="0" err="1" smtClean="0"/>
              <a:t>Hapke</a:t>
            </a:r>
            <a:r>
              <a:rPr lang="en-US" dirty="0" smtClean="0"/>
              <a:t> parameters</a:t>
            </a:r>
          </a:p>
          <a:p>
            <a:r>
              <a:rPr lang="en-US" dirty="0" smtClean="0"/>
              <a:t>Simulate 4 NAC images and 4 WAC images arbitrarily selected in M06 and M07</a:t>
            </a:r>
          </a:p>
          <a:p>
            <a:pPr lvl="1"/>
            <a:r>
              <a:rPr lang="en-US" dirty="0" smtClean="0"/>
              <a:t>Self-developed software widely used in all of my past work over ten imaging datasets from missions and HST</a:t>
            </a:r>
          </a:p>
          <a:p>
            <a:pPr lvl="1"/>
            <a:r>
              <a:rPr lang="en-US" dirty="0" smtClean="0"/>
              <a:t>Shadowing turned off to speed up calculation</a:t>
            </a:r>
          </a:p>
          <a:p>
            <a:r>
              <a:rPr lang="en-US" dirty="0" smtClean="0"/>
              <a:t>Compare with images from IDL </a:t>
            </a:r>
            <a:r>
              <a:rPr lang="en-US" dirty="0" err="1" smtClean="0"/>
              <a:t>readpds</a:t>
            </a:r>
            <a:r>
              <a:rPr lang="en-US" dirty="0" smtClean="0"/>
              <a:t>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</a:t>
            </a:r>
            <a:endParaRPr lang="en-US" dirty="0"/>
          </a:p>
        </p:txBody>
      </p:sp>
      <p:pic>
        <p:nvPicPr>
          <p:cNvPr id="4" name="Picture 3" descr="w20140914t205850753id30f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417638"/>
            <a:ext cx="3897923" cy="3897923"/>
          </a:xfrm>
          <a:prstGeom prst="rect">
            <a:avLst/>
          </a:prstGeom>
        </p:spPr>
      </p:pic>
      <p:pic>
        <p:nvPicPr>
          <p:cNvPr id="5" name="Picture 4" descr="w20140914t205850753id30f18_sim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5" y="1417638"/>
            <a:ext cx="3897923" cy="3897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1516" y="5315561"/>
            <a:ext cx="312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w20140914t205850753id30f18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1516" y="6076461"/>
            <a:ext cx="324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rotate by 180º to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8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20140902t174357308id30f41_si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99" y="1371601"/>
            <a:ext cx="3856502" cy="3856502"/>
          </a:xfrm>
          <a:prstGeom prst="rect">
            <a:avLst/>
          </a:prstGeom>
        </p:spPr>
      </p:pic>
      <p:pic>
        <p:nvPicPr>
          <p:cNvPr id="7" name="Picture 6" descr="n20140902t174357308id30f41_si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677899" y="1363399"/>
            <a:ext cx="3894010" cy="386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</a:t>
            </a:r>
            <a:endParaRPr lang="en-US" dirty="0"/>
          </a:p>
        </p:txBody>
      </p:sp>
      <p:pic>
        <p:nvPicPr>
          <p:cNvPr id="4" name="Picture 3" descr="n20140902t174357308id30f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" y="1367691"/>
            <a:ext cx="3868616" cy="3868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7559" y="5256799"/>
            <a:ext cx="308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n20140902t174357308id30f41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2461" y="5852718"/>
            <a:ext cx="515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rotate by 180º and flip horizontally to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1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</a:t>
            </a:r>
            <a:endParaRPr lang="en-US" dirty="0"/>
          </a:p>
        </p:txBody>
      </p:sp>
      <p:pic>
        <p:nvPicPr>
          <p:cNvPr id="5" name="Picture 4" descr="n20140902t174357308id30f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5" y="1388183"/>
            <a:ext cx="3868616" cy="3868616"/>
          </a:xfrm>
          <a:prstGeom prst="rect">
            <a:avLst/>
          </a:prstGeom>
        </p:spPr>
      </p:pic>
      <p:pic>
        <p:nvPicPr>
          <p:cNvPr id="6" name="Picture 5" descr="n20140902t174357308id30f41_sim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54" y="1409825"/>
            <a:ext cx="3918008" cy="3890110"/>
          </a:xfrm>
          <a:prstGeom prst="rect">
            <a:avLst/>
          </a:prstGeom>
        </p:spPr>
      </p:pic>
      <p:pic>
        <p:nvPicPr>
          <p:cNvPr id="4" name="Picture 3" descr="n20140902t174357308id30f41_sim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49254" y="1388331"/>
            <a:ext cx="3918008" cy="3890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559" y="5256799"/>
            <a:ext cx="3084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n20140902t174357308id30f41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from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46737"/>
            <a:ext cx="6381610" cy="427110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WAC: rotate 180º</a:t>
            </a:r>
          </a:p>
          <a:p>
            <a:r>
              <a:rPr lang="en-US" dirty="0" smtClean="0"/>
              <a:t>NAC: rotate 180º + horizontal flip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 Maybe the +x axis actually points down?</a:t>
            </a:r>
          </a:p>
          <a:p>
            <a:pPr lvl="1"/>
            <a:r>
              <a:rPr lang="en-US" dirty="0" smtClean="0">
                <a:sym typeface="Wingdings"/>
              </a:rPr>
              <a:t>My calculation of image orientation should be rotated by 180º</a:t>
            </a:r>
          </a:p>
          <a:p>
            <a:r>
              <a:rPr lang="en-US" dirty="0" smtClean="0">
                <a:sym typeface="Wingdings"/>
              </a:rPr>
              <a:t>If this is the case, then the orientation of OSIRIS images are correctly defined for both WAC and NAC</a:t>
            </a:r>
          </a:p>
          <a:p>
            <a:r>
              <a:rPr lang="en-US" dirty="0" smtClean="0">
                <a:sym typeface="Wingdings"/>
              </a:rPr>
              <a:t>One question: Should they modify the SAMPLE_DISPLAY_DIRECTION from RIGHT to LEFT?</a:t>
            </a:r>
          </a:p>
          <a:p>
            <a:pPr lvl="1"/>
            <a:r>
              <a:rPr lang="en-US" dirty="0" smtClean="0">
                <a:sym typeface="Wingdings"/>
              </a:rPr>
              <a:t>So it’s easy to describe in the dataset catalog file</a:t>
            </a:r>
          </a:p>
          <a:p>
            <a:pPr lvl="1"/>
            <a:r>
              <a:rPr lang="en-US" dirty="0" smtClean="0">
                <a:sym typeface="Wingdings"/>
              </a:rPr>
              <a:t>Comply with PDS standard</a:t>
            </a:r>
          </a:p>
          <a:p>
            <a:pPr lvl="1"/>
            <a:r>
              <a:rPr lang="en-US" dirty="0" smtClean="0">
                <a:sym typeface="Wingdings"/>
              </a:rPr>
              <a:t>IDL </a:t>
            </a:r>
            <a:r>
              <a:rPr lang="en-US" dirty="0" err="1" smtClean="0">
                <a:sym typeface="Wingdings"/>
              </a:rPr>
              <a:t>readpds</a:t>
            </a:r>
            <a:r>
              <a:rPr lang="en-US" dirty="0" smtClean="0">
                <a:sym typeface="Wingdings"/>
              </a:rPr>
              <a:t> can load the image in correct orientation automatically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47877" y="1492738"/>
            <a:ext cx="1738923" cy="1784837"/>
            <a:chOff x="5949809" y="3636164"/>
            <a:chExt cx="1738923" cy="1784837"/>
          </a:xfrm>
        </p:grpSpPr>
        <p:sp>
          <p:nvSpPr>
            <p:cNvPr id="6" name="Rectangle 5"/>
            <p:cNvSpPr/>
            <p:nvPr/>
          </p:nvSpPr>
          <p:spPr>
            <a:xfrm>
              <a:off x="5949809" y="3636164"/>
              <a:ext cx="1738923" cy="17848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9809" y="5051669"/>
              <a:ext cx="57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20339" y="2011538"/>
            <a:ext cx="1815836" cy="1840958"/>
            <a:chOff x="5422271" y="4154964"/>
            <a:chExt cx="1815836" cy="1840958"/>
          </a:xfrm>
        </p:grpSpPr>
        <p:grpSp>
          <p:nvGrpSpPr>
            <p:cNvPr id="9" name="Group 8"/>
            <p:cNvGrpSpPr/>
            <p:nvPr/>
          </p:nvGrpSpPr>
          <p:grpSpPr>
            <a:xfrm rot="10800000">
              <a:off x="5422272" y="4407444"/>
              <a:ext cx="1524000" cy="1588477"/>
              <a:chOff x="6678594" y="1699847"/>
              <a:chExt cx="1524000" cy="158847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6795824" y="1699847"/>
                <a:ext cx="0" cy="14556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786055" y="3171094"/>
                <a:ext cx="141653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678594" y="3034324"/>
                <a:ext cx="244231" cy="254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700049" y="3064124"/>
                <a:ext cx="198792" cy="202708"/>
                <a:chOff x="5791200" y="2491645"/>
                <a:chExt cx="1760414" cy="1795096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791200" y="2514600"/>
                  <a:ext cx="1760414" cy="177214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5812691" y="2491645"/>
                  <a:ext cx="1738923" cy="17950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6835433" y="562659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22271" y="4154964"/>
              <a:ext cx="404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4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 the calibration software provided in extras/ subdirectory</a:t>
            </a:r>
          </a:p>
          <a:p>
            <a:r>
              <a:rPr lang="en-US" dirty="0" smtClean="0"/>
              <a:t>Verify the completeness of the calibration data provided in </a:t>
            </a:r>
            <a:r>
              <a:rPr lang="en-US" dirty="0" err="1" smtClean="0"/>
              <a:t>calib</a:t>
            </a:r>
            <a:r>
              <a:rPr lang="en-US" dirty="0" smtClean="0"/>
              <a:t>/ subdirectory</a:t>
            </a:r>
          </a:p>
          <a:p>
            <a:r>
              <a:rPr lang="en-US" dirty="0" smtClean="0"/>
              <a:t>Test whether calibration is performed as described in </a:t>
            </a:r>
            <a:r>
              <a:rPr lang="en-US" dirty="0" err="1" smtClean="0"/>
              <a:t>osiris_cal.pdf</a:t>
            </a:r>
            <a:endParaRPr lang="en-US" dirty="0" smtClean="0"/>
          </a:p>
          <a:p>
            <a:r>
              <a:rPr lang="en-US" dirty="0" smtClean="0"/>
              <a:t>Verify calibration by comparing with literature</a:t>
            </a:r>
          </a:p>
          <a:p>
            <a:r>
              <a:rPr lang="en-US" dirty="0" smtClean="0"/>
              <a:t>Verify the calculation of geometry keyword values in PDS labels with SPICE kernels</a:t>
            </a:r>
          </a:p>
          <a:p>
            <a:r>
              <a:rPr lang="en-US" dirty="0" smtClean="0"/>
              <a:t>Careful proofread of all documents in document/ subdirectory</a:t>
            </a:r>
          </a:p>
        </p:txBody>
      </p:sp>
    </p:spTree>
    <p:extLst>
      <p:ext uri="{BB962C8B-B14F-4D97-AF65-F5344CB8AC3E}">
        <p14:creationId xmlns:p14="http://schemas.microsoft.com/office/powerpoint/2010/main" val="49147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OSIRIS </a:t>
            </a:r>
            <a:r>
              <a:rPr lang="en-US" dirty="0" err="1" smtClean="0"/>
              <a:t>prelanding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From 2014-03-18 to 2014-09-16, separated to 8 datasets (M01, M02, M03, M04, M04b, M05, M06, M07)</a:t>
            </a:r>
          </a:p>
          <a:p>
            <a:pPr lvl="1"/>
            <a:r>
              <a:rPr lang="en-US" dirty="0" smtClean="0"/>
              <a:t>WAC + NAC</a:t>
            </a:r>
          </a:p>
          <a:p>
            <a:pPr lvl="1"/>
            <a:r>
              <a:rPr lang="en-US" dirty="0" smtClean="0"/>
              <a:t>Raw + Cal</a:t>
            </a:r>
          </a:p>
          <a:p>
            <a:pPr lvl="1"/>
            <a:r>
              <a:rPr lang="en-US" dirty="0" smtClean="0"/>
              <a:t>Total 8x2x2 = 32 datasets</a:t>
            </a:r>
          </a:p>
          <a:p>
            <a:pPr lvl="1"/>
            <a:r>
              <a:rPr lang="en-US" dirty="0" smtClean="0"/>
              <a:t>The Raw datasets for both NAC and WAC in M01-M04 are v1.1 (8 of the 32 are updated from v1.0)</a:t>
            </a:r>
          </a:p>
          <a:p>
            <a:r>
              <a:rPr lang="en-US" dirty="0" smtClean="0"/>
              <a:t>Comparative approach</a:t>
            </a:r>
          </a:p>
          <a:p>
            <a:pPr lvl="1"/>
            <a:r>
              <a:rPr lang="en-US" dirty="0" smtClean="0"/>
              <a:t>Compare the catalog files in v1.0 and v1.1</a:t>
            </a:r>
          </a:p>
          <a:p>
            <a:pPr lvl="1"/>
            <a:r>
              <a:rPr lang="en-US" dirty="0" smtClean="0"/>
              <a:t>Compare Raw and Cal datasets</a:t>
            </a:r>
          </a:p>
          <a:p>
            <a:pPr lvl="1"/>
            <a:r>
              <a:rPr lang="en-US" dirty="0" smtClean="0"/>
              <a:t>Compare NAC and WAC datasets</a:t>
            </a:r>
          </a:p>
        </p:txBody>
      </p:sp>
    </p:spTree>
    <p:extLst>
      <p:ext uri="{BB962C8B-B14F-4D97-AF65-F5344CB8AC3E}">
        <p14:creationId xmlns:p14="http://schemas.microsoft.com/office/powerpoint/2010/main" val="3871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ataset.cat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01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dataset.cat</a:t>
            </a:r>
            <a:r>
              <a:rPr lang="en-US" dirty="0" smtClean="0"/>
              <a:t> in various datasets only differ in dataset specific information, such as names, times, and etc.  Descriptions are all the same.</a:t>
            </a:r>
          </a:p>
          <a:p>
            <a:r>
              <a:rPr lang="en-US" dirty="0" smtClean="0"/>
              <a:t>"CCD Images" section, first paragraph: The first sentence is problematic.  Also need to revise the text for level-3 datasets.</a:t>
            </a:r>
          </a:p>
          <a:p>
            <a:r>
              <a:rPr lang="en-US" dirty="0" smtClean="0"/>
              <a:t>"Target Name..." section, 3: It's not clear which column in the table is used as target name in the header.</a:t>
            </a:r>
          </a:p>
          <a:p>
            <a:r>
              <a:rPr lang="en-US" dirty="0" smtClean="0"/>
              <a:t>Should also explain the subdirectory organization of data files.</a:t>
            </a:r>
          </a:p>
          <a:p>
            <a:r>
              <a:rPr lang="en-US" dirty="0" smtClean="0"/>
              <a:t>"Data Units" needs to be updated for all level-3 datasets.  Right now </a:t>
            </a:r>
            <a:r>
              <a:rPr lang="en-US" dirty="0" smtClean="0"/>
              <a:t>it’s DN.</a:t>
            </a:r>
            <a:endParaRPr lang="en-US" dirty="0" smtClean="0"/>
          </a:p>
          <a:p>
            <a:r>
              <a:rPr lang="en-US" dirty="0" smtClean="0"/>
              <a:t>Coordinate System" section: what is "earth-observer-to-target”?</a:t>
            </a:r>
          </a:p>
          <a:p>
            <a:r>
              <a:rPr lang="en-US" dirty="0" smtClean="0"/>
              <a:t>"Confidence level" section: please separate the paragraphs for NAC and WAC to their corresponding datasets.  Also, need to at least provide references for the quality assessment of compression, calibration, etc.</a:t>
            </a:r>
          </a:p>
          <a:p>
            <a:r>
              <a:rPr lang="en-US" dirty="0" smtClean="0"/>
              <a:t>Need to have a description or reference to the SIS for how data files are organized with the segments, IMAGE, QUALITY_MAP_IMAGE, SIGMA_MAP_IMAGE.</a:t>
            </a:r>
          </a:p>
        </p:txBody>
      </p:sp>
    </p:spTree>
    <p:extLst>
      <p:ext uri="{BB962C8B-B14F-4D97-AF65-F5344CB8AC3E}">
        <p14:creationId xmlns:p14="http://schemas.microsoft.com/office/powerpoint/2010/main" val="234306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with Previous Version (M01-04 Raw)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22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seems that the previous versions, although labeled level 2, actually contain calibrated data?</a:t>
            </a:r>
            <a:endParaRPr lang="en-US" dirty="0"/>
          </a:p>
          <a:p>
            <a:r>
              <a:rPr lang="en-US" dirty="0" smtClean="0"/>
              <a:t>The description of update doesn’t include all changes, and is therefore incomplete.</a:t>
            </a:r>
            <a:endParaRPr lang="en-US" dirty="0"/>
          </a:p>
          <a:p>
            <a:r>
              <a:rPr lang="en-US" dirty="0" smtClean="0"/>
              <a:t>All image names correspond to each other</a:t>
            </a:r>
          </a:p>
          <a:p>
            <a:r>
              <a:rPr lang="en-US" dirty="0" smtClean="0"/>
              <a:t>Everything else are the same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56" y="5080001"/>
            <a:ext cx="6451600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431" y="4710669"/>
            <a:ext cx="805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only different text other than names and version number change in </a:t>
            </a:r>
            <a:r>
              <a:rPr lang="en-US" dirty="0" err="1" smtClean="0"/>
              <a:t>dataset.cat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Inter-Comparison Between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Number of images in level-2 and level-3 are inconsistent, and no explanations found</a:t>
            </a:r>
          </a:p>
          <a:p>
            <a:pPr lvl="1"/>
            <a:r>
              <a:rPr lang="en-US" dirty="0" smtClean="0"/>
              <a:t>NAC Raw: 4835, Cal: 4480 (355 images less)</a:t>
            </a:r>
          </a:p>
          <a:p>
            <a:pPr lvl="1"/>
            <a:r>
              <a:rPr lang="en-US" dirty="0" smtClean="0"/>
              <a:t>WAC Raw: 3784, Cal: 3297 (487 images less)</a:t>
            </a:r>
          </a:p>
          <a:p>
            <a:pPr lvl="1"/>
            <a:r>
              <a:rPr lang="en-US" dirty="0" smtClean="0"/>
              <a:t>Someone should verify my count to avoid the potential “lost-in-packaging-downloading” problem</a:t>
            </a:r>
          </a:p>
          <a:p>
            <a:pPr lvl="1"/>
            <a:r>
              <a:rPr lang="en-US" dirty="0" smtClean="0"/>
              <a:t>All images have TARGET_NAME = 67P, therefore it’s either the TARGET_NAME problem or image problem</a:t>
            </a:r>
          </a:p>
          <a:p>
            <a:pPr lvl="1"/>
            <a:r>
              <a:rPr lang="en-US" dirty="0" smtClean="0"/>
              <a:t>I didn’t have time to track down the different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5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 all images with </a:t>
            </a:r>
            <a:r>
              <a:rPr lang="en-US" dirty="0" err="1" smtClean="0"/>
              <a:t>readpds</a:t>
            </a:r>
            <a:endParaRPr lang="en-US" dirty="0" smtClean="0"/>
          </a:p>
          <a:p>
            <a:pPr lvl="1"/>
            <a:r>
              <a:rPr lang="en-US" dirty="0" smtClean="0"/>
              <a:t>But all of them don’t have the same structure, and the same segments.  Had to determine structure dynamically, affecting automated processing</a:t>
            </a:r>
          </a:p>
          <a:p>
            <a:r>
              <a:rPr lang="en-US" dirty="0" smtClean="0"/>
              <a:t>Extracted labels: time, </a:t>
            </a:r>
            <a:r>
              <a:rPr lang="en-US" dirty="0" err="1" smtClean="0"/>
              <a:t>target_name</a:t>
            </a:r>
            <a:endParaRPr lang="en-US" dirty="0"/>
          </a:p>
          <a:p>
            <a:pPr lvl="1"/>
            <a:r>
              <a:rPr lang="en-US" dirty="0" smtClean="0"/>
              <a:t>All images have TARGET_NAME = 67P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7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Frame (SIS)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5084"/>
            <a:ext cx="8369300" cy="504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230163"/>
            <a:ext cx="8113034" cy="710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722733"/>
            <a:ext cx="8113034" cy="710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0069" y="2940214"/>
            <a:ext cx="4930134" cy="200015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0069" y="5435174"/>
            <a:ext cx="5800158" cy="200015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700"/>
            <a:ext cx="4773933" cy="2572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69" y="4337538"/>
            <a:ext cx="4316733" cy="15541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NAC:</a:t>
            </a:r>
          </a:p>
          <a:p>
            <a:pPr lvl="1"/>
            <a:r>
              <a:rPr lang="en-US" dirty="0" smtClean="0"/>
              <a:t>SAMPLE_DISPLAY_DIRECTION=RIGHT</a:t>
            </a:r>
          </a:p>
          <a:p>
            <a:pPr lvl="1"/>
            <a:r>
              <a:rPr lang="en-US" dirty="0" smtClean="0"/>
              <a:t>LINE_DISPLAY_DIRECTION=DOWN</a:t>
            </a:r>
          </a:p>
          <a:p>
            <a:r>
              <a:rPr lang="en-US" dirty="0" smtClean="0"/>
              <a:t>WAC</a:t>
            </a:r>
          </a:p>
          <a:p>
            <a:pPr lvl="1"/>
            <a:r>
              <a:rPr lang="en-US" dirty="0" smtClean="0"/>
              <a:t>SAMPLE_DISPLAY_DIRECTION=RIGHT</a:t>
            </a:r>
          </a:p>
          <a:p>
            <a:pPr lvl="1"/>
            <a:r>
              <a:rPr lang="en-US" dirty="0" smtClean="0"/>
              <a:t>LINE_DISPLAY_DIRECTION=DOWN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538" y="2033096"/>
            <a:ext cx="4922463" cy="17890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Image Orientation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969" y="5871583"/>
            <a:ext cx="402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relative flip along horizontal direction between NAC and WAC are not reflected in these keywords.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51" y="4037020"/>
            <a:ext cx="3297687" cy="23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9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w20140905t035413805id30f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2" y="1559169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314" y="4810369"/>
            <a:ext cx="312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w20140905t035413805id30f18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430490" y="3141706"/>
            <a:ext cx="6302533" cy="3569851"/>
            <a:chOff x="1725246" y="3141706"/>
            <a:chExt cx="6302533" cy="3569851"/>
          </a:xfrm>
        </p:grpSpPr>
        <p:sp>
          <p:nvSpPr>
            <p:cNvPr id="9" name="TextBox 8"/>
            <p:cNvSpPr txBox="1"/>
            <p:nvPr/>
          </p:nvSpPr>
          <p:spPr>
            <a:xfrm>
              <a:off x="4942943" y="6342225"/>
              <a:ext cx="3084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n20140905t040555555id30f22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5246" y="3141706"/>
              <a:ext cx="715108" cy="726914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40354" y="3141706"/>
              <a:ext cx="2502589" cy="42300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40354" y="3868620"/>
              <a:ext cx="2502589" cy="247360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n20140905t040555555id30f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43" y="3564711"/>
              <a:ext cx="2777514" cy="277751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352336" y="282154"/>
            <a:ext cx="6380687" cy="3161625"/>
            <a:chOff x="1647092" y="282154"/>
            <a:chExt cx="6380687" cy="3161625"/>
          </a:xfrm>
        </p:grpSpPr>
        <p:sp>
          <p:nvSpPr>
            <p:cNvPr id="11" name="Rectangle 10"/>
            <p:cNvSpPr/>
            <p:nvPr/>
          </p:nvSpPr>
          <p:spPr>
            <a:xfrm>
              <a:off x="1647092" y="2707976"/>
              <a:ext cx="715108" cy="735801"/>
            </a:xfrm>
            <a:prstGeom prst="rect">
              <a:avLst/>
            </a:prstGeom>
            <a:noFill/>
            <a:ln w="19050" cmpd="sng"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362200" y="282154"/>
              <a:ext cx="2580743" cy="2425822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62200" y="3059668"/>
              <a:ext cx="2580743" cy="384111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n20140905t040224548id30f7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43" y="282154"/>
              <a:ext cx="2777514" cy="2777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942943" y="3023417"/>
              <a:ext cx="3084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n20140905t040224548id30f71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7963" y="5686557"/>
            <a:ext cx="337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Relative orientation between WAC&amp;NAC is good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1315" y="792480"/>
            <a:ext cx="233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WAC straight from IDL </a:t>
            </a:r>
            <a:r>
              <a:rPr lang="en-US" dirty="0" err="1" smtClean="0"/>
              <a:t>readpds</a:t>
            </a:r>
            <a:r>
              <a:rPr lang="en-US" dirty="0" smtClean="0"/>
              <a:t> return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510009" y="1115646"/>
            <a:ext cx="157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AC flipped from IDL </a:t>
            </a:r>
            <a:r>
              <a:rPr lang="en-US" dirty="0" err="1" smtClean="0"/>
              <a:t>readpds</a:t>
            </a:r>
            <a:r>
              <a:rPr lang="en-US" dirty="0" smtClean="0"/>
              <a:t>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8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947</Words>
  <Application>Microsoft Macintosh PowerPoint</Application>
  <PresentationFormat>On-screen Show (4:3)</PresentationFormat>
  <Paragraphs>108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OSIRIS Prelanding Datasets</vt:lpstr>
      <vt:lpstr>Datasets</vt:lpstr>
      <vt:lpstr>dataset.cat</vt:lpstr>
      <vt:lpstr>Compare with Previous Version (M01-04 Raw)</vt:lpstr>
      <vt:lpstr>Inter-Comparison Between Datasets</vt:lpstr>
      <vt:lpstr>Data Files</vt:lpstr>
      <vt:lpstr>Camera Frame (SIS)</vt:lpstr>
      <vt:lpstr>Image Orientation</vt:lpstr>
      <vt:lpstr>PowerPoint Presentation</vt:lpstr>
      <vt:lpstr>Image Frame Definition</vt:lpstr>
      <vt:lpstr>Simulated Images</vt:lpstr>
      <vt:lpstr>WAC</vt:lpstr>
      <vt:lpstr>NAC</vt:lpstr>
      <vt:lpstr>NAC</vt:lpstr>
      <vt:lpstr>Orientation from Simulation</vt:lpstr>
      <vt:lpstr>What’s not Done</vt:lpstr>
    </vt:vector>
  </TitlesOfParts>
  <Company>Planetary Science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Jian-Yang Li</dc:creator>
  <cp:lastModifiedBy>Jian-Yang Li</cp:lastModifiedBy>
  <cp:revision>181</cp:revision>
  <dcterms:created xsi:type="dcterms:W3CDTF">2016-02-11T13:45:47Z</dcterms:created>
  <dcterms:modified xsi:type="dcterms:W3CDTF">2016-02-15T04:52:06Z</dcterms:modified>
</cp:coreProperties>
</file>