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1" r:id="rId4"/>
    <p:sldId id="259" r:id="rId5"/>
    <p:sldId id="263" r:id="rId6"/>
    <p:sldId id="258" r:id="rId7"/>
    <p:sldId id="262" r:id="rId8"/>
    <p:sldId id="264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7" d="100"/>
          <a:sy n="127" d="100"/>
        </p:scale>
        <p:origin x="-8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29EF3-74D9-8247-97B9-D556088B2E71}" type="datetimeFigureOut">
              <a:rPr lang="en-US" smtClean="0"/>
              <a:t>2/14/16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9A5F8-9EF3-1542-B40E-C8BF506C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032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29EF3-74D9-8247-97B9-D556088B2E71}" type="datetimeFigureOut">
              <a:rPr lang="en-US" smtClean="0"/>
              <a:t>2/14/16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9A5F8-9EF3-1542-B40E-C8BF506C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671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29EF3-74D9-8247-97B9-D556088B2E71}" type="datetimeFigureOut">
              <a:rPr lang="en-US" smtClean="0"/>
              <a:t>2/14/16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9A5F8-9EF3-1542-B40E-C8BF506C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23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29EF3-74D9-8247-97B9-D556088B2E71}" type="datetimeFigureOut">
              <a:rPr lang="en-US" smtClean="0"/>
              <a:t>2/14/16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9A5F8-9EF3-1542-B40E-C8BF506C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904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29EF3-74D9-8247-97B9-D556088B2E71}" type="datetimeFigureOut">
              <a:rPr lang="en-US" smtClean="0"/>
              <a:t>2/14/16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9A5F8-9EF3-1542-B40E-C8BF506C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096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29EF3-74D9-8247-97B9-D556088B2E71}" type="datetimeFigureOut">
              <a:rPr lang="en-US" smtClean="0"/>
              <a:t>2/14/16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9A5F8-9EF3-1542-B40E-C8BF506C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42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29EF3-74D9-8247-97B9-D556088B2E71}" type="datetimeFigureOut">
              <a:rPr lang="en-US" smtClean="0"/>
              <a:t>2/14/16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9A5F8-9EF3-1542-B40E-C8BF506C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631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29EF3-74D9-8247-97B9-D556088B2E71}" type="datetimeFigureOut">
              <a:rPr lang="en-US" smtClean="0"/>
              <a:t>2/14/16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9A5F8-9EF3-1542-B40E-C8BF506C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466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29EF3-74D9-8247-97B9-D556088B2E71}" type="datetimeFigureOut">
              <a:rPr lang="en-US" smtClean="0"/>
              <a:t>2/14/16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9A5F8-9EF3-1542-B40E-C8BF506C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452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29EF3-74D9-8247-97B9-D556088B2E71}" type="datetimeFigureOut">
              <a:rPr lang="en-US" smtClean="0"/>
              <a:t>2/14/16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9A5F8-9EF3-1542-B40E-C8BF506C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507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29EF3-74D9-8247-97B9-D556088B2E71}" type="datetimeFigureOut">
              <a:rPr lang="en-US" smtClean="0"/>
              <a:t>2/14/16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9A5F8-9EF3-1542-B40E-C8BF506C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473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29EF3-74D9-8247-97B9-D556088B2E71}" type="datetimeFigureOut">
              <a:rPr lang="en-US" smtClean="0"/>
              <a:t>2/14/16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9A5F8-9EF3-1542-B40E-C8BF506C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95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ROLIS Data Review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Jian-Yang Li</a:t>
            </a:r>
          </a:p>
          <a:p>
            <a:r>
              <a:rPr lang="en-US" dirty="0" smtClean="0"/>
              <a:t>Planetary Science Institute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30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Post-hibernation checkout, level 2</a:t>
            </a:r>
          </a:p>
          <a:p>
            <a:pPr lvl="1"/>
            <a:r>
              <a:rPr lang="en-US" dirty="0" smtClean="0"/>
              <a:t>2014 Apr 9 – Apr 24</a:t>
            </a:r>
          </a:p>
          <a:p>
            <a:pPr lvl="1"/>
            <a:r>
              <a:rPr lang="en-US" dirty="0" smtClean="0"/>
              <a:t>13 images, 2 strips</a:t>
            </a:r>
          </a:p>
          <a:p>
            <a:r>
              <a:rPr lang="en-US" dirty="0" smtClean="0"/>
              <a:t>Separation, descend, and landing, level 2 &amp; 3</a:t>
            </a:r>
          </a:p>
          <a:p>
            <a:pPr lvl="1"/>
            <a:r>
              <a:rPr lang="en-US" dirty="0" smtClean="0"/>
              <a:t>2014 Nov 12 8:35:02 – 15:34:04</a:t>
            </a:r>
          </a:p>
          <a:p>
            <a:pPr lvl="1"/>
            <a:r>
              <a:rPr lang="en-US" dirty="0" smtClean="0"/>
              <a:t>9 images</a:t>
            </a:r>
          </a:p>
          <a:p>
            <a:r>
              <a:rPr lang="en-US" dirty="0" smtClean="0"/>
              <a:t>First science sequence, level 2</a:t>
            </a:r>
          </a:p>
          <a:p>
            <a:pPr lvl="1"/>
            <a:r>
              <a:rPr lang="en-US" dirty="0" smtClean="0"/>
              <a:t>2014 Nov 12 15:34:05 – 17:30:20</a:t>
            </a:r>
          </a:p>
          <a:p>
            <a:pPr lvl="1"/>
            <a:r>
              <a:rPr lang="en-US" dirty="0"/>
              <a:t>6</a:t>
            </a:r>
            <a:r>
              <a:rPr lang="en-US" dirty="0" smtClean="0"/>
              <a:t> images, 1 strip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509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Catalog Files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dataset.cat</a:t>
            </a:r>
            <a:r>
              <a:rPr lang="en-US" dirty="0" smtClean="0"/>
              <a:t> files in all four datasets only differ in mission phase specific and level specific text</a:t>
            </a:r>
          </a:p>
          <a:p>
            <a:r>
              <a:rPr lang="en-US" dirty="0" smtClean="0"/>
              <a:t>No major problem identified</a:t>
            </a:r>
          </a:p>
          <a:p>
            <a:pPr lvl="1"/>
            <a:r>
              <a:rPr lang="en-US" dirty="0" smtClean="0"/>
              <a:t>Some points should be mentioned or reiterated, see following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988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7629"/>
            <a:ext cx="8229600" cy="505283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Browse facility (subdirectory) is provided with the </a:t>
            </a:r>
            <a:r>
              <a:rPr lang="en-US" dirty="0" err="1" smtClean="0"/>
              <a:t>png</a:t>
            </a:r>
            <a:r>
              <a:rPr lang="en-US" dirty="0" smtClean="0"/>
              <a:t> images of all data – very good!</a:t>
            </a:r>
          </a:p>
          <a:p>
            <a:pPr lvl="1"/>
            <a:r>
              <a:rPr lang="en-US" dirty="0" smtClean="0"/>
              <a:t>But why some </a:t>
            </a:r>
            <a:r>
              <a:rPr lang="en-US" dirty="0" err="1" smtClean="0"/>
              <a:t>png</a:t>
            </a:r>
            <a:r>
              <a:rPr lang="en-US" dirty="0" smtClean="0"/>
              <a:t> images have blue tone in </a:t>
            </a:r>
            <a:r>
              <a:rPr lang="en-US" dirty="0" err="1" smtClean="0"/>
              <a:t>phc</a:t>
            </a:r>
            <a:r>
              <a:rPr lang="en-US" dirty="0" smtClean="0"/>
              <a:t> dataset</a:t>
            </a:r>
          </a:p>
          <a:p>
            <a:r>
              <a:rPr lang="en-US" dirty="0" smtClean="0"/>
              <a:t>Data provided in FITS format with customized extensions: .rim (raw), .</a:t>
            </a:r>
            <a:r>
              <a:rPr lang="en-US" dirty="0" err="1" smtClean="0"/>
              <a:t>cim</a:t>
            </a:r>
            <a:r>
              <a:rPr lang="en-US" dirty="0" smtClean="0"/>
              <a:t> (calibrated)</a:t>
            </a:r>
          </a:p>
          <a:p>
            <a:pPr lvl="1"/>
            <a:r>
              <a:rPr lang="en-US" dirty="0" smtClean="0"/>
              <a:t>Separated PDS label files supplied</a:t>
            </a:r>
          </a:p>
          <a:p>
            <a:pPr lvl="1"/>
            <a:r>
              <a:rPr lang="en-US" dirty="0" smtClean="0"/>
              <a:t>FITS format is stated in the EAICD, but should also be mentioned in the </a:t>
            </a:r>
            <a:r>
              <a:rPr lang="en-US" dirty="0" err="1" smtClean="0"/>
              <a:t>dataset.cat</a:t>
            </a:r>
            <a:endParaRPr lang="en-US" dirty="0"/>
          </a:p>
          <a:p>
            <a:pPr lvl="1"/>
            <a:r>
              <a:rPr lang="en-US" dirty="0" smtClean="0"/>
              <a:t>No PDS display direction keywords found.  IDL </a:t>
            </a:r>
            <a:r>
              <a:rPr lang="en-US" dirty="0" err="1" smtClean="0"/>
              <a:t>readpds</a:t>
            </a:r>
            <a:r>
              <a:rPr lang="en-US" dirty="0" smtClean="0"/>
              <a:t> does complain.  Is the implicit definition through FITS standard acceptable?</a:t>
            </a:r>
          </a:p>
          <a:p>
            <a:r>
              <a:rPr lang="en-US" dirty="0" smtClean="0"/>
              <a:t>All essential time and geometric information provided in PDS labels</a:t>
            </a:r>
          </a:p>
          <a:p>
            <a:pPr lvl="1"/>
            <a:r>
              <a:rPr lang="en-US" dirty="0" smtClean="0"/>
              <a:t>All information in FITS headers are not transferred to PDS labels, some essential: LED, temperatures.  Need to mention this somewhere at least, if not adding them to PDS labels</a:t>
            </a:r>
          </a:p>
          <a:p>
            <a:r>
              <a:rPr lang="en-US" dirty="0" smtClean="0"/>
              <a:t>All data can be loaded by IDL </a:t>
            </a:r>
            <a:r>
              <a:rPr lang="en-US" dirty="0" err="1" smtClean="0"/>
              <a:t>readpds</a:t>
            </a:r>
            <a:r>
              <a:rPr lang="en-US" dirty="0" smtClean="0"/>
              <a:t> or DS9</a:t>
            </a:r>
          </a:p>
          <a:p>
            <a:r>
              <a:rPr lang="en-US" dirty="0" smtClean="0"/>
              <a:t>The three imaging mode are not sufficiently described.  Specifically, what is FULL-FRAME IMAGE STRIPE (</a:t>
            </a:r>
            <a:r>
              <a:rPr lang="en-US" dirty="0" err="1" smtClean="0"/>
              <a:t>inst.cat</a:t>
            </a:r>
            <a:r>
              <a:rPr lang="en-US" dirty="0" smtClean="0"/>
              <a:t>)?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418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Blue-tone PNG in Browse</a:t>
            </a:r>
            <a:endParaRPr lang="en-US" dirty="0"/>
          </a:p>
        </p:txBody>
      </p:sp>
      <p:pic>
        <p:nvPicPr>
          <p:cNvPr id="4" name="Picture 3" descr="rol_fsp_140417055623_336_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15" y="1790617"/>
            <a:ext cx="3907692" cy="39076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84003" y="5707129"/>
            <a:ext cx="3170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rol_fsp_140417055623_336_00</a:t>
            </a:r>
            <a:endParaRPr lang="en-US" dirty="0"/>
          </a:p>
        </p:txBody>
      </p:sp>
      <p:pic>
        <p:nvPicPr>
          <p:cNvPr id="6" name="Picture 5" descr="rol_fsp_140417055700_336_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108" y="1790617"/>
            <a:ext cx="3907692" cy="39076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26156" y="5698309"/>
            <a:ext cx="3170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rol_fsp_140417055700_336_01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410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24015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Calibrated to arbitrary units that are proportional to radiance</a:t>
            </a:r>
          </a:p>
          <a:p>
            <a:pPr lvl="1"/>
            <a:r>
              <a:rPr lang="en-US" dirty="0" smtClean="0"/>
              <a:t>Bias and dark subtraction</a:t>
            </a:r>
          </a:p>
          <a:p>
            <a:pPr lvl="1"/>
            <a:r>
              <a:rPr lang="en-US" dirty="0" smtClean="0"/>
              <a:t>De-smearing</a:t>
            </a:r>
          </a:p>
          <a:p>
            <a:pPr lvl="1"/>
            <a:r>
              <a:rPr lang="en-US" dirty="0" err="1" smtClean="0"/>
              <a:t>Flatfield</a:t>
            </a:r>
            <a:endParaRPr lang="en-US" dirty="0" smtClean="0"/>
          </a:p>
          <a:p>
            <a:r>
              <a:rPr lang="en-US" dirty="0" smtClean="0"/>
              <a:t>Procedure clearly described in document/</a:t>
            </a:r>
            <a:r>
              <a:rPr lang="en-US" dirty="0" err="1" smtClean="0"/>
              <a:t>rolis_calibration_desc.txt</a:t>
            </a:r>
            <a:endParaRPr lang="en-US" dirty="0" smtClean="0"/>
          </a:p>
          <a:p>
            <a:r>
              <a:rPr lang="en-US" dirty="0" err="1" smtClean="0"/>
              <a:t>Flatfield</a:t>
            </a:r>
            <a:r>
              <a:rPr lang="en-US" dirty="0" smtClean="0"/>
              <a:t> is provided in </a:t>
            </a:r>
            <a:r>
              <a:rPr lang="en-US" dirty="0" err="1" smtClean="0"/>
              <a:t>calib</a:t>
            </a:r>
            <a:r>
              <a:rPr lang="en-US" dirty="0" smtClean="0"/>
              <a:t>/</a:t>
            </a:r>
            <a:r>
              <a:rPr lang="en-US" dirty="0" err="1" smtClean="0"/>
              <a:t>rolis_ifl_flat_clear.fits</a:t>
            </a:r>
            <a:endParaRPr lang="en-US" dirty="0" smtClean="0"/>
          </a:p>
          <a:p>
            <a:r>
              <a:rPr lang="en-US" dirty="0" smtClean="0"/>
              <a:t>No problems identified</a:t>
            </a:r>
          </a:p>
          <a:p>
            <a:pPr lvl="1"/>
            <a:r>
              <a:rPr lang="en-US" dirty="0" smtClean="0"/>
              <a:t>Didn’t verify the calibration process</a:t>
            </a:r>
          </a:p>
        </p:txBody>
      </p:sp>
    </p:spTree>
    <p:extLst>
      <p:ext uri="{BB962C8B-B14F-4D97-AF65-F5344CB8AC3E}">
        <p14:creationId xmlns:p14="http://schemas.microsoft.com/office/powerpoint/2010/main" val="3002661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SDL Sequence</a:t>
            </a:r>
            <a:endParaRPr lang="en-US" dirty="0"/>
          </a:p>
        </p:txBody>
      </p:sp>
      <p:pic>
        <p:nvPicPr>
          <p:cNvPr id="5" name="Picture 4" descr="sd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44" y="1417638"/>
            <a:ext cx="4904154" cy="49041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86723" y="1624906"/>
            <a:ext cx="28000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en-US" dirty="0" smtClean="0"/>
              <a:t>From SDL level 3 data</a:t>
            </a:r>
          </a:p>
          <a:p>
            <a:pPr marL="285750" indent="-285750">
              <a:buFontTx/>
              <a:buChar char="•"/>
            </a:pPr>
            <a:endParaRPr lang="en-US" dirty="0"/>
          </a:p>
          <a:p>
            <a:pPr marL="285750" indent="-285750">
              <a:buFontTx/>
              <a:buChar char="•"/>
            </a:pPr>
            <a:r>
              <a:rPr lang="en-US" dirty="0" smtClean="0"/>
              <a:t>Linear stretch from 3% to 96% </a:t>
            </a:r>
            <a:r>
              <a:rPr lang="en-US" smtClean="0"/>
              <a:t>brightness range, </a:t>
            </a:r>
            <a:r>
              <a:rPr lang="en-US" dirty="0" smtClean="0"/>
              <a:t>original size 1024x1024, 9 frame SDL sequence, 0.8s frame delay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656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2978"/>
          </a:xfrm>
        </p:spPr>
        <p:txBody>
          <a:bodyPr/>
          <a:lstStyle/>
          <a:p>
            <a:r>
              <a:rPr lang="en-US" dirty="0" smtClean="0"/>
              <a:t>First Science Sequence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179570" y="1107616"/>
            <a:ext cx="2760075" cy="2760075"/>
            <a:chOff x="0" y="1237847"/>
            <a:chExt cx="2760075" cy="2760075"/>
          </a:xfrm>
        </p:grpSpPr>
        <p:pic>
          <p:nvPicPr>
            <p:cNvPr id="4" name="Picture 3" descr="rol_fs2_141113001043_336_0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37847"/>
              <a:ext cx="2760075" cy="276007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0" y="1237847"/>
              <a:ext cx="5993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Blue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096240" y="1107616"/>
            <a:ext cx="2794139" cy="2794139"/>
            <a:chOff x="3068990" y="1125871"/>
            <a:chExt cx="2794139" cy="2794139"/>
          </a:xfrm>
        </p:grpSpPr>
        <p:pic>
          <p:nvPicPr>
            <p:cNvPr id="5" name="Picture 4" descr="rol_fs2_141113001304_336_02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8990" y="1125871"/>
              <a:ext cx="2794139" cy="279413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068990" y="1142713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Green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070385" y="1107616"/>
            <a:ext cx="2794139" cy="2794139"/>
            <a:chOff x="6150169" y="1137844"/>
            <a:chExt cx="2794139" cy="2794139"/>
          </a:xfrm>
        </p:grpSpPr>
        <p:pic>
          <p:nvPicPr>
            <p:cNvPr id="6" name="Picture 5" descr="rol_fs2_141113001408_336_0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0169" y="1137844"/>
              <a:ext cx="2794139" cy="279413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269696" y="1150691"/>
              <a:ext cx="5461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Red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070385" y="3973637"/>
            <a:ext cx="2860079" cy="2794139"/>
            <a:chOff x="6283921" y="4063861"/>
            <a:chExt cx="2860079" cy="2794139"/>
          </a:xfrm>
        </p:grpSpPr>
        <p:pic>
          <p:nvPicPr>
            <p:cNvPr id="8" name="Picture 7" descr="rol_fs2_141114232010_336_0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3921" y="4063861"/>
              <a:ext cx="2794139" cy="279413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8597869" y="6468449"/>
              <a:ext cx="5461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Red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110085" y="4007701"/>
            <a:ext cx="2780294" cy="2780294"/>
            <a:chOff x="3210088" y="4077706"/>
            <a:chExt cx="2780294" cy="2780294"/>
          </a:xfrm>
        </p:grpSpPr>
        <p:pic>
          <p:nvPicPr>
            <p:cNvPr id="7" name="Picture 6" descr="rol_fs2_141113001504_336_05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0088" y="4077706"/>
              <a:ext cx="2780294" cy="278029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210088" y="6488668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IR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79570" y="4007701"/>
            <a:ext cx="2760075" cy="2760075"/>
            <a:chOff x="0" y="4380319"/>
            <a:chExt cx="2760075" cy="2760075"/>
          </a:xfrm>
        </p:grpSpPr>
        <p:pic>
          <p:nvPicPr>
            <p:cNvPr id="14" name="Picture 13" descr="rgb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80319"/>
              <a:ext cx="2760075" cy="2760075"/>
            </a:xfrm>
            <a:prstGeom prst="rect">
              <a:avLst/>
            </a:prstGeom>
            <a:ln w="38100" cap="sq">
              <a:solidFill>
                <a:schemeClr val="accent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8" name="TextBox 17"/>
            <p:cNvSpPr txBox="1"/>
            <p:nvPr/>
          </p:nvSpPr>
          <p:spPr>
            <a:xfrm>
              <a:off x="17119" y="4380319"/>
              <a:ext cx="16155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RGB composite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40551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371</Words>
  <Application>Microsoft Macintosh PowerPoint</Application>
  <PresentationFormat>On-screen Show (4:3)</PresentationFormat>
  <Paragraphs>51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ROLIS Data Review</vt:lpstr>
      <vt:lpstr>Datasets</vt:lpstr>
      <vt:lpstr>Catalog Files</vt:lpstr>
      <vt:lpstr>Data</vt:lpstr>
      <vt:lpstr>Blue-tone PNG in Browse</vt:lpstr>
      <vt:lpstr>Calibration</vt:lpstr>
      <vt:lpstr>SDL Sequence</vt:lpstr>
      <vt:lpstr>First Science Sequence</vt:lpstr>
    </vt:vector>
  </TitlesOfParts>
  <Company>Planetary Science Institute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Jian-Yang Li</dc:creator>
  <cp:lastModifiedBy>Jian-Yang Li</cp:lastModifiedBy>
  <cp:revision>53</cp:revision>
  <dcterms:created xsi:type="dcterms:W3CDTF">2016-02-15T00:53:31Z</dcterms:created>
  <dcterms:modified xsi:type="dcterms:W3CDTF">2016-02-15T04:17:31Z</dcterms:modified>
</cp:coreProperties>
</file>