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5" r:id="rId4"/>
    <p:sldId id="276" r:id="rId5"/>
    <p:sldId id="277" r:id="rId6"/>
    <p:sldId id="278" r:id="rId7"/>
    <p:sldId id="265" r:id="rId8"/>
    <p:sldId id="286" r:id="rId9"/>
    <p:sldId id="259" r:id="rId10"/>
    <p:sldId id="279" r:id="rId11"/>
    <p:sldId id="282" r:id="rId12"/>
    <p:sldId id="283" r:id="rId13"/>
    <p:sldId id="281" r:id="rId14"/>
    <p:sldId id="280" r:id="rId15"/>
    <p:sldId id="284" r:id="rId16"/>
    <p:sldId id="285" r:id="rId17"/>
    <p:sldId id="264" r:id="rId18"/>
    <p:sldId id="287" r:id="rId19"/>
    <p:sldId id="288" r:id="rId20"/>
    <p:sldId id="289"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120" d="100"/>
          <a:sy n="120" d="100"/>
        </p:scale>
        <p:origin x="387" y="7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2058483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489731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4122195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17154"/>
            <a:ext cx="7886700" cy="479532"/>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628650" y="728420"/>
            <a:ext cx="7886700" cy="5448543"/>
          </a:xfrm>
        </p:spPr>
        <p:txBody>
          <a:bodyPr/>
          <a:lstStyle>
            <a:lvl1pPr>
              <a:defRPr sz="20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300813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8B37DA-30AB-4B14-8DF4-331F792F6580}"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252242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8B37DA-30AB-4B14-8DF4-331F792F658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34501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8B37DA-30AB-4B14-8DF4-331F792F6580}" type="datetimeFigureOut">
              <a:rPr lang="en-US" smtClean="0"/>
              <a:t>2/17/2016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88000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8B37DA-30AB-4B14-8DF4-331F792F6580}" type="datetimeFigureOut">
              <a:rPr lang="en-US" smtClean="0"/>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62402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B37DA-30AB-4B14-8DF4-331F792F6580}" type="datetimeFigureOut">
              <a:rPr lang="en-US" smtClean="0"/>
              <a:t>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676340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B37DA-30AB-4B14-8DF4-331F792F658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649415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B37DA-30AB-4B14-8DF4-331F792F6580}"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3250815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B37DA-30AB-4B14-8DF4-331F792F6580}" type="datetimeFigureOut">
              <a:rPr lang="en-US" smtClean="0"/>
              <a:t>2/17/2016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1DE21-7E3B-4D41-B12B-914BC417C60E}" type="slidenum">
              <a:rPr lang="en-US" smtClean="0"/>
              <a:t>‹#›</a:t>
            </a:fld>
            <a:endParaRPr lang="en-US"/>
          </a:p>
        </p:txBody>
      </p:sp>
    </p:spTree>
    <p:extLst>
      <p:ext uri="{BB962C8B-B14F-4D97-AF65-F5344CB8AC3E}">
        <p14:creationId xmlns:p14="http://schemas.microsoft.com/office/powerpoint/2010/main" val="2009246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4960"/>
            <a:ext cx="7772400" cy="2387600"/>
          </a:xfrm>
        </p:spPr>
        <p:txBody>
          <a:bodyPr>
            <a:normAutofit fontScale="90000"/>
          </a:bodyPr>
          <a:lstStyle/>
          <a:p>
            <a:pPr>
              <a:buClr>
                <a:srgbClr val="92D050"/>
              </a:buClr>
            </a:pPr>
            <a:r>
              <a:rPr lang="en-US" dirty="0"/>
              <a:t>Rosetta </a:t>
            </a:r>
            <a:r>
              <a:rPr lang="en-US" dirty="0" smtClean="0"/>
              <a:t>Lander SPM </a:t>
            </a:r>
            <a:r>
              <a:rPr lang="en-US" dirty="0"/>
              <a:t>Data </a:t>
            </a:r>
            <a:r>
              <a:rPr lang="en-US" dirty="0" smtClean="0"/>
              <a:t>Review Comments </a:t>
            </a:r>
            <a:br>
              <a:rPr lang="en-US" dirty="0" smtClean="0"/>
            </a:br>
            <a:r>
              <a:rPr lang="en-US" dirty="0" smtClean="0"/>
              <a:t/>
            </a:r>
            <a:br>
              <a:rPr lang="en-US" dirty="0" smtClean="0"/>
            </a:br>
            <a:r>
              <a:rPr lang="en-US" dirty="0" smtClean="0"/>
              <a:t>rl-cal-romap-2-phc-spm-v1.0</a:t>
            </a:r>
            <a:br>
              <a:rPr lang="en-US" dirty="0" smtClean="0"/>
            </a:br>
            <a:r>
              <a:rPr lang="en-US" dirty="0" smtClean="0"/>
              <a:t>rl-cal-romap-3-phc-spm-v1.0 </a:t>
            </a:r>
            <a:r>
              <a:rPr lang="en-US" dirty="0"/>
              <a:t/>
            </a:r>
            <a:br>
              <a:rPr lang="en-US" dirty="0"/>
            </a:br>
            <a:r>
              <a:rPr lang="en-US" dirty="0" smtClean="0"/>
              <a:t>rl-cal-romap-2-fss-spm-v1.0 </a:t>
            </a:r>
            <a:br>
              <a:rPr lang="en-US" dirty="0" smtClean="0"/>
            </a:br>
            <a:r>
              <a:rPr lang="en-US" dirty="0" smtClean="0"/>
              <a:t>rl-cal-romap-3-fss-spm-v1.0</a:t>
            </a:r>
            <a:r>
              <a:rPr lang="en-US" dirty="0"/>
              <a:t/>
            </a:r>
            <a:br>
              <a:rPr lang="en-US" dirty="0"/>
            </a:br>
            <a:r>
              <a:rPr lang="en-US" dirty="0" smtClean="0"/>
              <a:t>rl-cal-romap-2-rbd-spm-v1.0</a:t>
            </a:r>
            <a:r>
              <a:rPr lang="en-US" dirty="0"/>
              <a:t/>
            </a:r>
            <a:br>
              <a:rPr lang="en-US" dirty="0"/>
            </a:br>
            <a:r>
              <a:rPr lang="en-US" dirty="0" smtClean="0"/>
              <a:t>rl-cal-romap-3-rbd-spm-v1.0</a:t>
            </a:r>
            <a:r>
              <a:rPr lang="en-US" dirty="0"/>
              <a:t/>
            </a:r>
            <a:br>
              <a:rPr lang="en-US" dirty="0"/>
            </a:br>
            <a:endParaRPr lang="en-US" dirty="0"/>
          </a:p>
        </p:txBody>
      </p:sp>
      <p:sp>
        <p:nvSpPr>
          <p:cNvPr id="3" name="Subtitle 2"/>
          <p:cNvSpPr>
            <a:spLocks noGrp="1"/>
          </p:cNvSpPr>
          <p:nvPr>
            <p:ph type="subTitle" idx="1"/>
          </p:nvPr>
        </p:nvSpPr>
        <p:spPr>
          <a:xfrm>
            <a:off x="1143000" y="4653886"/>
            <a:ext cx="6858000" cy="603913"/>
          </a:xfrm>
        </p:spPr>
        <p:txBody>
          <a:bodyPr/>
          <a:lstStyle/>
          <a:p>
            <a:r>
              <a:rPr lang="en-US" dirty="0" smtClean="0"/>
              <a:t>S. Joy</a:t>
            </a:r>
            <a:endParaRPr lang="en-US" dirty="0"/>
          </a:p>
        </p:txBody>
      </p:sp>
    </p:spTree>
    <p:extLst>
      <p:ext uri="{BB962C8B-B14F-4D97-AF65-F5344CB8AC3E}">
        <p14:creationId xmlns:p14="http://schemas.microsoft.com/office/powerpoint/2010/main" val="3469383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 Data</a:t>
            </a:r>
            <a:r>
              <a:rPr lang="en-US" dirty="0"/>
              <a:t>: RL-CAL-ROMAP-2-PHC-SPM-V1.0</a:t>
            </a:r>
          </a:p>
        </p:txBody>
      </p:sp>
      <p:sp>
        <p:nvSpPr>
          <p:cNvPr id="3" name="TextBox 2"/>
          <p:cNvSpPr txBox="1"/>
          <p:nvPr/>
        </p:nvSpPr>
        <p:spPr>
          <a:xfrm>
            <a:off x="540774" y="806246"/>
            <a:ext cx="8213723" cy="3416320"/>
          </a:xfrm>
          <a:prstGeom prst="rect">
            <a:avLst/>
          </a:prstGeom>
          <a:noFill/>
        </p:spPr>
        <p:txBody>
          <a:bodyPr wrap="none" rtlCol="0">
            <a:spAutoFit/>
          </a:bodyPr>
          <a:lstStyle/>
          <a:p>
            <a:r>
              <a:rPr lang="en-US" dirty="0"/>
              <a:t>Data files: </a:t>
            </a:r>
            <a:r>
              <a:rPr lang="en-US" dirty="0" smtClean="0"/>
              <a:t>     spmf_fs2_*.tab</a:t>
            </a:r>
          </a:p>
          <a:p>
            <a:r>
              <a:rPr lang="en-US" dirty="0"/>
              <a:t>Specific File</a:t>
            </a:r>
            <a:r>
              <a:rPr lang="en-US" dirty="0" smtClean="0"/>
              <a:t>:  spmf_fs2_140416134159.tab</a:t>
            </a:r>
          </a:p>
          <a:p>
            <a:endParaRPr lang="en-US" dirty="0"/>
          </a:p>
          <a:p>
            <a:r>
              <a:rPr lang="en-US" dirty="0" smtClean="0"/>
              <a:t>Structure: Time and instrument setting parameters repeat for 16 records. Each</a:t>
            </a:r>
          </a:p>
          <a:p>
            <a:r>
              <a:rPr lang="en-US" dirty="0" smtClean="0"/>
              <a:t>	  record contains an energy step and the Faraday cup current for that step</a:t>
            </a:r>
            <a:br>
              <a:rPr lang="en-US" dirty="0" smtClean="0"/>
            </a:br>
            <a:r>
              <a:rPr lang="en-US" dirty="0" smtClean="0"/>
              <a:t>	  </a:t>
            </a:r>
            <a:r>
              <a:rPr lang="en-US" dirty="0"/>
              <a:t>as described by </a:t>
            </a:r>
            <a:r>
              <a:rPr lang="en-US" dirty="0" err="1" smtClean="0"/>
              <a:t>romap_spm_fc.fmt</a:t>
            </a:r>
            <a:endParaRPr lang="en-US" dirty="0" smtClean="0"/>
          </a:p>
          <a:p>
            <a:endParaRPr lang="en-US" dirty="0"/>
          </a:p>
          <a:p>
            <a:r>
              <a:rPr lang="en-US" dirty="0" smtClean="0"/>
              <a:t>Visual Scan: Curre</a:t>
            </a:r>
            <a:r>
              <a:rPr lang="en-US" dirty="0"/>
              <a:t>n</a:t>
            </a:r>
            <a:r>
              <a:rPr lang="en-US" dirty="0" smtClean="0"/>
              <a:t>ts for steps 0-7 are positive and mostly small (&lt;50) except for</a:t>
            </a:r>
            <a:br>
              <a:rPr lang="en-US" dirty="0" smtClean="0"/>
            </a:br>
            <a:r>
              <a:rPr lang="en-US" dirty="0" smtClean="0"/>
              <a:t>	     step 0 that is nearly constant at ~4940 ADC units. Steps 8-15 are negative</a:t>
            </a:r>
            <a:br>
              <a:rPr lang="en-US" dirty="0" smtClean="0"/>
            </a:br>
            <a:r>
              <a:rPr lang="en-US" dirty="0" smtClean="0"/>
              <a:t>	     and rapidly decreasing from ~-1 to ~-580  </a:t>
            </a:r>
          </a:p>
          <a:p>
            <a:endParaRPr lang="en-US" dirty="0"/>
          </a:p>
          <a:p>
            <a:r>
              <a:rPr lang="en-US" dirty="0" smtClean="0"/>
              <a:t>Data appear fairly regular</a:t>
            </a:r>
          </a:p>
        </p:txBody>
      </p:sp>
    </p:spTree>
    <p:extLst>
      <p:ext uri="{BB962C8B-B14F-4D97-AF65-F5344CB8AC3E}">
        <p14:creationId xmlns:p14="http://schemas.microsoft.com/office/powerpoint/2010/main" val="1321999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 Data</a:t>
            </a:r>
            <a:r>
              <a:rPr lang="en-US" dirty="0"/>
              <a:t>: RL-CAL-ROMAP-2-PHC-SPM-V1.0</a:t>
            </a:r>
          </a:p>
        </p:txBody>
      </p:sp>
      <p:sp>
        <p:nvSpPr>
          <p:cNvPr id="3" name="TextBox 2"/>
          <p:cNvSpPr txBox="1"/>
          <p:nvPr/>
        </p:nvSpPr>
        <p:spPr>
          <a:xfrm>
            <a:off x="540774" y="806246"/>
            <a:ext cx="8299195" cy="3139321"/>
          </a:xfrm>
          <a:prstGeom prst="rect">
            <a:avLst/>
          </a:prstGeom>
          <a:noFill/>
        </p:spPr>
        <p:txBody>
          <a:bodyPr wrap="none" rtlCol="0">
            <a:spAutoFit/>
          </a:bodyPr>
          <a:lstStyle/>
          <a:p>
            <a:r>
              <a:rPr lang="en-US" dirty="0"/>
              <a:t>Data files: </a:t>
            </a:r>
            <a:r>
              <a:rPr lang="en-US" dirty="0" smtClean="0"/>
              <a:t>     spmp_fs2_*_</a:t>
            </a:r>
            <a:r>
              <a:rPr lang="en-US" dirty="0" err="1" smtClean="0"/>
              <a:t>cna.tab</a:t>
            </a:r>
            <a:endParaRPr lang="en-US" dirty="0" smtClean="0"/>
          </a:p>
          <a:p>
            <a:r>
              <a:rPr lang="en-US" dirty="0"/>
              <a:t>Specific File</a:t>
            </a:r>
            <a:r>
              <a:rPr lang="en-US" dirty="0" smtClean="0"/>
              <a:t>:  spmp_fs2_140416134159_cna.tab</a:t>
            </a:r>
          </a:p>
          <a:p>
            <a:endParaRPr lang="en-US" dirty="0"/>
          </a:p>
          <a:p>
            <a:r>
              <a:rPr lang="en-US" dirty="0" smtClean="0"/>
              <a:t>Structure: Time and instrument setting parameters repeat for 16 records. Each</a:t>
            </a:r>
          </a:p>
          <a:p>
            <a:r>
              <a:rPr lang="en-US" dirty="0" smtClean="0"/>
              <a:t>	  record contains an elevation angle step and the sum of the counts for the </a:t>
            </a:r>
            <a:br>
              <a:rPr lang="en-US" dirty="0" smtClean="0"/>
            </a:br>
            <a:r>
              <a:rPr lang="en-US" dirty="0" smtClean="0"/>
              <a:t>	  32 or 64 energy steps</a:t>
            </a:r>
            <a:r>
              <a:rPr lang="en-US" dirty="0"/>
              <a:t> </a:t>
            </a:r>
            <a:r>
              <a:rPr lang="en-US" dirty="0" smtClean="0"/>
              <a:t>as </a:t>
            </a:r>
            <a:r>
              <a:rPr lang="en-US" dirty="0"/>
              <a:t>described by </a:t>
            </a:r>
            <a:r>
              <a:rPr lang="en-US" dirty="0" err="1" smtClean="0"/>
              <a:t>romap_spm_par_ion_cna.fmt</a:t>
            </a:r>
            <a:endParaRPr lang="en-US" dirty="0" smtClean="0"/>
          </a:p>
          <a:p>
            <a:endParaRPr lang="en-US" dirty="0"/>
          </a:p>
          <a:p>
            <a:r>
              <a:rPr lang="en-US" dirty="0" smtClean="0"/>
              <a:t>Visual Scan: Count sums and overflows for all steps of both modes appear to be </a:t>
            </a:r>
            <a:br>
              <a:rPr lang="en-US" dirty="0" smtClean="0"/>
            </a:br>
            <a:r>
              <a:rPr lang="en-US" dirty="0" smtClean="0"/>
              <a:t>	     mostly zero with a few ones.</a:t>
            </a:r>
            <a:br>
              <a:rPr lang="en-US" dirty="0" smtClean="0"/>
            </a:br>
            <a:endParaRPr lang="en-US" dirty="0"/>
          </a:p>
          <a:p>
            <a:r>
              <a:rPr lang="en-US" dirty="0" smtClean="0"/>
              <a:t>Unclear what this means</a:t>
            </a:r>
          </a:p>
        </p:txBody>
      </p:sp>
    </p:spTree>
    <p:extLst>
      <p:ext uri="{BB962C8B-B14F-4D97-AF65-F5344CB8AC3E}">
        <p14:creationId xmlns:p14="http://schemas.microsoft.com/office/powerpoint/2010/main" val="3724487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 Data</a:t>
            </a:r>
            <a:r>
              <a:rPr lang="en-US" dirty="0"/>
              <a:t>: RL-CAL-ROMAP-2-PHC-SPM-V1.0</a:t>
            </a:r>
          </a:p>
        </p:txBody>
      </p:sp>
      <p:sp>
        <p:nvSpPr>
          <p:cNvPr id="3" name="TextBox 2"/>
          <p:cNvSpPr txBox="1"/>
          <p:nvPr/>
        </p:nvSpPr>
        <p:spPr>
          <a:xfrm>
            <a:off x="540774" y="806246"/>
            <a:ext cx="8390759" cy="2862322"/>
          </a:xfrm>
          <a:prstGeom prst="rect">
            <a:avLst/>
          </a:prstGeom>
          <a:noFill/>
        </p:spPr>
        <p:txBody>
          <a:bodyPr wrap="none" rtlCol="0">
            <a:spAutoFit/>
          </a:bodyPr>
          <a:lstStyle/>
          <a:p>
            <a:r>
              <a:rPr lang="en-US" dirty="0"/>
              <a:t>Data files: </a:t>
            </a:r>
            <a:r>
              <a:rPr lang="en-US" dirty="0" smtClean="0"/>
              <a:t>     spmp_fs2_*_</a:t>
            </a:r>
            <a:r>
              <a:rPr lang="en-US" dirty="0" err="1" smtClean="0"/>
              <a:t>cne.tab</a:t>
            </a:r>
            <a:endParaRPr lang="en-US" dirty="0" smtClean="0"/>
          </a:p>
          <a:p>
            <a:r>
              <a:rPr lang="en-US" dirty="0"/>
              <a:t>Specific File</a:t>
            </a:r>
            <a:r>
              <a:rPr lang="en-US" dirty="0" smtClean="0"/>
              <a:t>:  spmp_fs2_140416134159_cne.tab</a:t>
            </a:r>
          </a:p>
          <a:p>
            <a:endParaRPr lang="en-US" dirty="0"/>
          </a:p>
          <a:p>
            <a:r>
              <a:rPr lang="en-US" dirty="0" smtClean="0"/>
              <a:t>Structure: Time and instrument setting parameters repeat for 32 records. Each</a:t>
            </a:r>
          </a:p>
          <a:p>
            <a:r>
              <a:rPr lang="en-US" dirty="0" smtClean="0"/>
              <a:t>	  record contains an energy step and the sum of the counts for the </a:t>
            </a:r>
            <a:br>
              <a:rPr lang="en-US" dirty="0" smtClean="0"/>
            </a:br>
            <a:r>
              <a:rPr lang="en-US" dirty="0" smtClean="0"/>
              <a:t>	  16 elevation angle steps</a:t>
            </a:r>
            <a:r>
              <a:rPr lang="en-US" dirty="0"/>
              <a:t> </a:t>
            </a:r>
            <a:r>
              <a:rPr lang="en-US" dirty="0" smtClean="0"/>
              <a:t>as </a:t>
            </a:r>
            <a:r>
              <a:rPr lang="en-US" dirty="0"/>
              <a:t>described by </a:t>
            </a:r>
            <a:r>
              <a:rPr lang="en-US" dirty="0" err="1" smtClean="0"/>
              <a:t>romap_spm_par_ion_cne.fmt</a:t>
            </a:r>
            <a:endParaRPr lang="en-US" dirty="0" smtClean="0"/>
          </a:p>
          <a:p>
            <a:endParaRPr lang="en-US" dirty="0"/>
          </a:p>
          <a:p>
            <a:r>
              <a:rPr lang="en-US" dirty="0" smtClean="0"/>
              <a:t>Visual Scan: Count sums and overflows for all steps of both modes appear to be zero</a:t>
            </a:r>
            <a:br>
              <a:rPr lang="en-US" dirty="0" smtClean="0"/>
            </a:br>
            <a:endParaRPr lang="en-US" dirty="0"/>
          </a:p>
          <a:p>
            <a:r>
              <a:rPr lang="en-US" dirty="0" smtClean="0"/>
              <a:t>Unclear what this means</a:t>
            </a:r>
          </a:p>
        </p:txBody>
      </p:sp>
    </p:spTree>
    <p:extLst>
      <p:ext uri="{BB962C8B-B14F-4D97-AF65-F5344CB8AC3E}">
        <p14:creationId xmlns:p14="http://schemas.microsoft.com/office/powerpoint/2010/main" val="3010162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 Data</a:t>
            </a:r>
            <a:r>
              <a:rPr lang="en-US" dirty="0"/>
              <a:t>: RL-CAL-ROMAP-2-PHC-SPM-V1.0</a:t>
            </a:r>
          </a:p>
        </p:txBody>
      </p:sp>
      <p:sp>
        <p:nvSpPr>
          <p:cNvPr id="3" name="TextBox 2"/>
          <p:cNvSpPr txBox="1"/>
          <p:nvPr/>
        </p:nvSpPr>
        <p:spPr>
          <a:xfrm>
            <a:off x="540774" y="806246"/>
            <a:ext cx="8390759" cy="2862322"/>
          </a:xfrm>
          <a:prstGeom prst="rect">
            <a:avLst/>
          </a:prstGeom>
          <a:noFill/>
        </p:spPr>
        <p:txBody>
          <a:bodyPr wrap="none" rtlCol="0">
            <a:spAutoFit/>
          </a:bodyPr>
          <a:lstStyle/>
          <a:p>
            <a:r>
              <a:rPr lang="en-US" dirty="0"/>
              <a:t>Data files: </a:t>
            </a:r>
            <a:r>
              <a:rPr lang="en-US" dirty="0" smtClean="0"/>
              <a:t>     spmp_fs2_*_</a:t>
            </a:r>
            <a:r>
              <a:rPr lang="en-US" dirty="0" err="1" smtClean="0"/>
              <a:t>cra.tab</a:t>
            </a:r>
            <a:endParaRPr lang="en-US" dirty="0" smtClean="0"/>
          </a:p>
          <a:p>
            <a:r>
              <a:rPr lang="en-US" dirty="0"/>
              <a:t>Specific File</a:t>
            </a:r>
            <a:r>
              <a:rPr lang="en-US" dirty="0" smtClean="0"/>
              <a:t>:  spmp_fs2_140416134159_cra.tab</a:t>
            </a:r>
          </a:p>
          <a:p>
            <a:endParaRPr lang="en-US" dirty="0"/>
          </a:p>
          <a:p>
            <a:r>
              <a:rPr lang="en-US" dirty="0" smtClean="0"/>
              <a:t>Structure: Time and instrument setting parameters repeat for 16 records. Each</a:t>
            </a:r>
          </a:p>
          <a:p>
            <a:r>
              <a:rPr lang="en-US" dirty="0" smtClean="0"/>
              <a:t>	  record contains an elevation angle step and the sum of the currents for the </a:t>
            </a:r>
            <a:br>
              <a:rPr lang="en-US" dirty="0" smtClean="0"/>
            </a:br>
            <a:r>
              <a:rPr lang="en-US" dirty="0" smtClean="0"/>
              <a:t>	  32 or 64 energy steps</a:t>
            </a:r>
            <a:r>
              <a:rPr lang="en-US" dirty="0"/>
              <a:t> </a:t>
            </a:r>
            <a:r>
              <a:rPr lang="en-US" dirty="0" smtClean="0"/>
              <a:t>as </a:t>
            </a:r>
            <a:r>
              <a:rPr lang="en-US" dirty="0"/>
              <a:t>described by </a:t>
            </a:r>
            <a:r>
              <a:rPr lang="en-US" dirty="0" err="1" smtClean="0"/>
              <a:t>romap_spm_par_ion_cra.fmt</a:t>
            </a:r>
            <a:endParaRPr lang="en-US" dirty="0" smtClean="0"/>
          </a:p>
          <a:p>
            <a:endParaRPr lang="en-US" dirty="0"/>
          </a:p>
          <a:p>
            <a:r>
              <a:rPr lang="en-US" dirty="0" smtClean="0"/>
              <a:t>Visual Scan: Current sums and overflows for all steps appear to be zero</a:t>
            </a:r>
            <a:br>
              <a:rPr lang="en-US" dirty="0" smtClean="0"/>
            </a:br>
            <a:endParaRPr lang="en-US" dirty="0"/>
          </a:p>
          <a:p>
            <a:r>
              <a:rPr lang="en-US" dirty="0" smtClean="0"/>
              <a:t>Unclear what this means</a:t>
            </a:r>
          </a:p>
        </p:txBody>
      </p:sp>
    </p:spTree>
    <p:extLst>
      <p:ext uri="{BB962C8B-B14F-4D97-AF65-F5344CB8AC3E}">
        <p14:creationId xmlns:p14="http://schemas.microsoft.com/office/powerpoint/2010/main" val="1052434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 Data</a:t>
            </a:r>
            <a:r>
              <a:rPr lang="en-US" dirty="0"/>
              <a:t>: RL-CAL-ROMAP-2-PHC-SPM-V1.0</a:t>
            </a:r>
          </a:p>
        </p:txBody>
      </p:sp>
      <p:sp>
        <p:nvSpPr>
          <p:cNvPr id="3" name="TextBox 2"/>
          <p:cNvSpPr txBox="1"/>
          <p:nvPr/>
        </p:nvSpPr>
        <p:spPr>
          <a:xfrm>
            <a:off x="540774" y="806246"/>
            <a:ext cx="7777963" cy="2862322"/>
          </a:xfrm>
          <a:prstGeom prst="rect">
            <a:avLst/>
          </a:prstGeom>
          <a:noFill/>
        </p:spPr>
        <p:txBody>
          <a:bodyPr wrap="none" rtlCol="0">
            <a:spAutoFit/>
          </a:bodyPr>
          <a:lstStyle/>
          <a:p>
            <a:r>
              <a:rPr lang="en-US" dirty="0"/>
              <a:t>Data files: </a:t>
            </a:r>
            <a:r>
              <a:rPr lang="en-US" dirty="0" smtClean="0"/>
              <a:t>     spmp_fs2_*_</a:t>
            </a:r>
            <a:r>
              <a:rPr lang="en-US" dirty="0" err="1" smtClean="0"/>
              <a:t>cre.tab</a:t>
            </a:r>
            <a:endParaRPr lang="en-US" dirty="0" smtClean="0"/>
          </a:p>
          <a:p>
            <a:r>
              <a:rPr lang="en-US" dirty="0"/>
              <a:t>Specific File</a:t>
            </a:r>
            <a:r>
              <a:rPr lang="en-US" dirty="0" smtClean="0"/>
              <a:t>:  spmp_fs2_140416134159_cre.tab</a:t>
            </a:r>
          </a:p>
          <a:p>
            <a:endParaRPr lang="en-US" dirty="0"/>
          </a:p>
          <a:p>
            <a:r>
              <a:rPr lang="en-US" dirty="0" smtClean="0"/>
              <a:t>Structure: Time and instrument setting parameters repeat for 32 records. Each</a:t>
            </a:r>
          </a:p>
          <a:p>
            <a:r>
              <a:rPr lang="en-US" dirty="0" smtClean="0"/>
              <a:t>	  record contains an energy step and the sum of the currents for the </a:t>
            </a:r>
            <a:br>
              <a:rPr lang="en-US" dirty="0" smtClean="0"/>
            </a:br>
            <a:r>
              <a:rPr lang="en-US" dirty="0" smtClean="0"/>
              <a:t>	  16 elevation angle steps</a:t>
            </a:r>
            <a:r>
              <a:rPr lang="en-US" dirty="0"/>
              <a:t> </a:t>
            </a:r>
            <a:r>
              <a:rPr lang="en-US" dirty="0" smtClean="0"/>
              <a:t>as </a:t>
            </a:r>
            <a:r>
              <a:rPr lang="en-US" dirty="0"/>
              <a:t>described by </a:t>
            </a:r>
            <a:r>
              <a:rPr lang="en-US" dirty="0" err="1" smtClean="0"/>
              <a:t>romap_spm_par_ion_cre.fmt</a:t>
            </a:r>
            <a:endParaRPr lang="en-US" dirty="0" smtClean="0"/>
          </a:p>
          <a:p>
            <a:endParaRPr lang="en-US" dirty="0"/>
          </a:p>
          <a:p>
            <a:r>
              <a:rPr lang="en-US" dirty="0" smtClean="0"/>
              <a:t>Visual Scan: Current sums and overflows for all steps appear to be zero</a:t>
            </a:r>
            <a:br>
              <a:rPr lang="en-US" dirty="0" smtClean="0"/>
            </a:br>
            <a:endParaRPr lang="en-US" dirty="0"/>
          </a:p>
          <a:p>
            <a:r>
              <a:rPr lang="en-US" dirty="0" smtClean="0"/>
              <a:t>Unclear what this means</a:t>
            </a:r>
          </a:p>
        </p:txBody>
      </p:sp>
    </p:spTree>
    <p:extLst>
      <p:ext uri="{BB962C8B-B14F-4D97-AF65-F5344CB8AC3E}">
        <p14:creationId xmlns:p14="http://schemas.microsoft.com/office/powerpoint/2010/main" val="720907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 Data</a:t>
            </a:r>
            <a:r>
              <a:rPr lang="en-US" dirty="0"/>
              <a:t>: RL-CAL-ROMAP-2-PHC-SPM-V1.0</a:t>
            </a:r>
          </a:p>
        </p:txBody>
      </p:sp>
      <p:sp>
        <p:nvSpPr>
          <p:cNvPr id="3" name="TextBox 2"/>
          <p:cNvSpPr txBox="1"/>
          <p:nvPr/>
        </p:nvSpPr>
        <p:spPr>
          <a:xfrm>
            <a:off x="540774" y="806246"/>
            <a:ext cx="7777963" cy="2862322"/>
          </a:xfrm>
          <a:prstGeom prst="rect">
            <a:avLst/>
          </a:prstGeom>
          <a:noFill/>
        </p:spPr>
        <p:txBody>
          <a:bodyPr wrap="none" rtlCol="0">
            <a:spAutoFit/>
          </a:bodyPr>
          <a:lstStyle/>
          <a:p>
            <a:r>
              <a:rPr lang="en-US" dirty="0"/>
              <a:t>Data files: </a:t>
            </a:r>
            <a:r>
              <a:rPr lang="en-US" dirty="0" smtClean="0"/>
              <a:t>     spmr_fs2_*_</a:t>
            </a:r>
            <a:r>
              <a:rPr lang="en-US" dirty="0" err="1" smtClean="0"/>
              <a:t>cn.tab</a:t>
            </a:r>
            <a:endParaRPr lang="en-US" dirty="0" smtClean="0"/>
          </a:p>
          <a:p>
            <a:r>
              <a:rPr lang="en-US" dirty="0"/>
              <a:t>Specific File</a:t>
            </a:r>
            <a:r>
              <a:rPr lang="en-US" smtClean="0"/>
              <a:t>:  spmr_fs2_140416141351_cn.tab</a:t>
            </a:r>
            <a:endParaRPr lang="en-US" dirty="0" smtClean="0"/>
          </a:p>
          <a:p>
            <a:endParaRPr lang="en-US" dirty="0"/>
          </a:p>
          <a:p>
            <a:r>
              <a:rPr lang="en-US" dirty="0" smtClean="0"/>
              <a:t>Structure: Time and instrument setting parameters repeat for 16 records. Each</a:t>
            </a:r>
          </a:p>
          <a:p>
            <a:r>
              <a:rPr lang="en-US" dirty="0" smtClean="0"/>
              <a:t>	  record contains an energy step and the counts observed in each of </a:t>
            </a:r>
            <a:br>
              <a:rPr lang="en-US" dirty="0" smtClean="0"/>
            </a:br>
            <a:r>
              <a:rPr lang="en-US" dirty="0" smtClean="0"/>
              <a:t>	  16 elevation angle steps</a:t>
            </a:r>
            <a:r>
              <a:rPr lang="en-US" dirty="0"/>
              <a:t> </a:t>
            </a:r>
            <a:r>
              <a:rPr lang="en-US" dirty="0" smtClean="0"/>
              <a:t>as </a:t>
            </a:r>
            <a:r>
              <a:rPr lang="en-US" dirty="0"/>
              <a:t>described by </a:t>
            </a:r>
            <a:r>
              <a:rPr lang="en-US" dirty="0" err="1" smtClean="0"/>
              <a:t>romap_spm_raw_ion_cn.fmt</a:t>
            </a:r>
            <a:endParaRPr lang="en-US" dirty="0" smtClean="0"/>
          </a:p>
          <a:p>
            <a:endParaRPr lang="en-US" dirty="0"/>
          </a:p>
          <a:p>
            <a:r>
              <a:rPr lang="en-US" dirty="0" smtClean="0"/>
              <a:t>Visual Scan: Counts for all steps appear to be zero</a:t>
            </a:r>
            <a:br>
              <a:rPr lang="en-US" dirty="0" smtClean="0"/>
            </a:br>
            <a:endParaRPr lang="en-US" dirty="0"/>
          </a:p>
          <a:p>
            <a:r>
              <a:rPr lang="en-US" dirty="0" smtClean="0"/>
              <a:t>Unclear what this means</a:t>
            </a:r>
          </a:p>
        </p:txBody>
      </p:sp>
    </p:spTree>
    <p:extLst>
      <p:ext uri="{BB962C8B-B14F-4D97-AF65-F5344CB8AC3E}">
        <p14:creationId xmlns:p14="http://schemas.microsoft.com/office/powerpoint/2010/main" val="2703511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 Data</a:t>
            </a:r>
            <a:r>
              <a:rPr lang="en-US" dirty="0"/>
              <a:t>: RL-CAL-ROMAP-2-PHC-SPM-V1.0</a:t>
            </a:r>
          </a:p>
        </p:txBody>
      </p:sp>
      <p:sp>
        <p:nvSpPr>
          <p:cNvPr id="3" name="TextBox 2"/>
          <p:cNvSpPr txBox="1"/>
          <p:nvPr/>
        </p:nvSpPr>
        <p:spPr>
          <a:xfrm>
            <a:off x="540774" y="806246"/>
            <a:ext cx="7777963" cy="2862322"/>
          </a:xfrm>
          <a:prstGeom prst="rect">
            <a:avLst/>
          </a:prstGeom>
          <a:noFill/>
        </p:spPr>
        <p:txBody>
          <a:bodyPr wrap="none" rtlCol="0">
            <a:spAutoFit/>
          </a:bodyPr>
          <a:lstStyle/>
          <a:p>
            <a:r>
              <a:rPr lang="en-US" dirty="0"/>
              <a:t>Data files: </a:t>
            </a:r>
            <a:r>
              <a:rPr lang="en-US" dirty="0" smtClean="0"/>
              <a:t>     spmr_fs2_*_</a:t>
            </a:r>
            <a:r>
              <a:rPr lang="en-US" dirty="0" err="1" smtClean="0"/>
              <a:t>cr.tab</a:t>
            </a:r>
            <a:endParaRPr lang="en-US" dirty="0" smtClean="0"/>
          </a:p>
          <a:p>
            <a:r>
              <a:rPr lang="en-US" dirty="0"/>
              <a:t>Specific File</a:t>
            </a:r>
            <a:r>
              <a:rPr lang="en-US" dirty="0" smtClean="0"/>
              <a:t>:  spmr_fs2_140416141351_cr.tab</a:t>
            </a:r>
          </a:p>
          <a:p>
            <a:endParaRPr lang="en-US" dirty="0"/>
          </a:p>
          <a:p>
            <a:r>
              <a:rPr lang="en-US" dirty="0" smtClean="0"/>
              <a:t>Structure: Time and instrument setting parameters repeat for 16 records. Each</a:t>
            </a:r>
          </a:p>
          <a:p>
            <a:r>
              <a:rPr lang="en-US" dirty="0" smtClean="0"/>
              <a:t>	  record contains an energy step and the current observed in each of </a:t>
            </a:r>
            <a:br>
              <a:rPr lang="en-US" dirty="0" smtClean="0"/>
            </a:br>
            <a:r>
              <a:rPr lang="en-US" dirty="0" smtClean="0"/>
              <a:t>	  16 elevation angle steps</a:t>
            </a:r>
            <a:r>
              <a:rPr lang="en-US" dirty="0"/>
              <a:t> </a:t>
            </a:r>
            <a:r>
              <a:rPr lang="en-US" dirty="0" smtClean="0"/>
              <a:t>as </a:t>
            </a:r>
            <a:r>
              <a:rPr lang="en-US" dirty="0"/>
              <a:t>described by </a:t>
            </a:r>
            <a:r>
              <a:rPr lang="en-US" dirty="0" err="1" smtClean="0"/>
              <a:t>romap_spm_raw_ion_cn.fmt</a:t>
            </a:r>
            <a:endParaRPr lang="en-US" dirty="0" smtClean="0"/>
          </a:p>
          <a:p>
            <a:endParaRPr lang="en-US" dirty="0"/>
          </a:p>
          <a:p>
            <a:r>
              <a:rPr lang="en-US" dirty="0" smtClean="0"/>
              <a:t>Visual Scan: Currents for all steps appear to be zero</a:t>
            </a:r>
            <a:br>
              <a:rPr lang="en-US" dirty="0" smtClean="0"/>
            </a:br>
            <a:endParaRPr lang="en-US" dirty="0"/>
          </a:p>
          <a:p>
            <a:r>
              <a:rPr lang="en-US" dirty="0" smtClean="0"/>
              <a:t>Unclear what this means</a:t>
            </a:r>
          </a:p>
        </p:txBody>
      </p:sp>
    </p:spTree>
    <p:extLst>
      <p:ext uri="{BB962C8B-B14F-4D97-AF65-F5344CB8AC3E}">
        <p14:creationId xmlns:p14="http://schemas.microsoft.com/office/powerpoint/2010/main" val="3097240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HSK Data</a:t>
            </a:r>
            <a:r>
              <a:rPr lang="en-US" dirty="0"/>
              <a:t>: </a:t>
            </a:r>
            <a:r>
              <a:rPr lang="en-US" dirty="0" smtClean="0"/>
              <a:t>RL-CAL-ROMAP-2-PHC-SPM-V1.0</a:t>
            </a:r>
            <a:endParaRPr lang="en-US" dirty="0"/>
          </a:p>
        </p:txBody>
      </p:sp>
      <p:sp>
        <p:nvSpPr>
          <p:cNvPr id="6" name="TextBox 5"/>
          <p:cNvSpPr txBox="1"/>
          <p:nvPr/>
        </p:nvSpPr>
        <p:spPr>
          <a:xfrm>
            <a:off x="492070" y="5305398"/>
            <a:ext cx="7717113" cy="923330"/>
          </a:xfrm>
          <a:prstGeom prst="rect">
            <a:avLst/>
          </a:prstGeom>
          <a:noFill/>
        </p:spPr>
        <p:txBody>
          <a:bodyPr wrap="none" rtlCol="0">
            <a:spAutoFit/>
          </a:bodyPr>
          <a:lstStyle/>
          <a:p>
            <a:r>
              <a:rPr lang="en-US" dirty="0" smtClean="0"/>
              <a:t>Plot generated from data file by </a:t>
            </a:r>
            <a:r>
              <a:rPr lang="en-US" dirty="0"/>
              <a:t>reading label rhk_fh2_140417025040_00169.lbl</a:t>
            </a:r>
            <a:endParaRPr lang="en-US" dirty="0" smtClean="0"/>
          </a:p>
          <a:p>
            <a:r>
              <a:rPr lang="en-US" dirty="0"/>
              <a:t>a</a:t>
            </a:r>
            <a:r>
              <a:rPr lang="en-US" dirty="0" smtClean="0"/>
              <a:t>nd </a:t>
            </a:r>
            <a:r>
              <a:rPr lang="en-US" dirty="0"/>
              <a:t>format file </a:t>
            </a:r>
            <a:r>
              <a:rPr lang="en-US" dirty="0" err="1"/>
              <a:t>romap_rawhk.fmt</a:t>
            </a:r>
            <a:r>
              <a:rPr lang="en-US" dirty="0"/>
              <a:t> </a:t>
            </a:r>
            <a:r>
              <a:rPr lang="en-US" dirty="0" smtClean="0"/>
              <a:t>(labels valid)</a:t>
            </a:r>
          </a:p>
          <a:p>
            <a:endParaRPr lang="en-US" dirty="0"/>
          </a:p>
        </p:txBody>
      </p:sp>
      <p:pic>
        <p:nvPicPr>
          <p:cNvPr id="4" name="Picture 3"/>
          <p:cNvPicPr>
            <a:picLocks noChangeAspect="1"/>
          </p:cNvPicPr>
          <p:nvPr/>
        </p:nvPicPr>
        <p:blipFill>
          <a:blip r:embed="rId2"/>
          <a:stretch>
            <a:fillRect/>
          </a:stretch>
        </p:blipFill>
        <p:spPr>
          <a:xfrm>
            <a:off x="391274" y="795051"/>
            <a:ext cx="7918704" cy="4311982"/>
          </a:xfrm>
          <a:prstGeom prst="rect">
            <a:avLst/>
          </a:prstGeom>
        </p:spPr>
      </p:pic>
    </p:spTree>
    <p:extLst>
      <p:ext uri="{BB962C8B-B14F-4D97-AF65-F5344CB8AC3E}">
        <p14:creationId xmlns:p14="http://schemas.microsoft.com/office/powerpoint/2010/main" val="3115406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rl-cal-romap-3-phc-spm-v1.0</a:t>
            </a:r>
          </a:p>
        </p:txBody>
      </p:sp>
      <p:sp>
        <p:nvSpPr>
          <p:cNvPr id="3" name="Content Placeholder 2"/>
          <p:cNvSpPr>
            <a:spLocks noGrp="1"/>
          </p:cNvSpPr>
          <p:nvPr>
            <p:ph idx="1"/>
          </p:nvPr>
        </p:nvSpPr>
        <p:spPr/>
        <p:txBody>
          <a:bodyPr/>
          <a:lstStyle/>
          <a:p>
            <a:r>
              <a:rPr lang="en-US" dirty="0" smtClean="0"/>
              <a:t>Files all have the identical structure to those </a:t>
            </a:r>
            <a:r>
              <a:rPr lang="en-US" dirty="0"/>
              <a:t>just described in </a:t>
            </a:r>
            <a:r>
              <a:rPr lang="en-US" dirty="0" smtClean="0"/>
              <a:t/>
            </a:r>
            <a:br>
              <a:rPr lang="en-US" dirty="0" smtClean="0"/>
            </a:br>
            <a:r>
              <a:rPr lang="en-US" dirty="0" smtClean="0"/>
              <a:t>rl-cal-romap-2-phc-spm-v1.0 except that the units have gone from DN (ADC_UNITS)  to:</a:t>
            </a:r>
          </a:p>
          <a:p>
            <a:r>
              <a:rPr lang="en-US" dirty="0" smtClean="0"/>
              <a:t>Energy: eV;</a:t>
            </a:r>
          </a:p>
          <a:p>
            <a:r>
              <a:rPr lang="en-US" dirty="0" smtClean="0"/>
              <a:t>Current: µA;</a:t>
            </a:r>
          </a:p>
          <a:p>
            <a:r>
              <a:rPr lang="en-US" dirty="0" smtClean="0"/>
              <a:t>Counts: cm</a:t>
            </a:r>
            <a:r>
              <a:rPr lang="en-US" baseline="30000" dirty="0" smtClean="0"/>
              <a:t>-2 </a:t>
            </a:r>
            <a:r>
              <a:rPr lang="en-US" dirty="0" smtClean="0"/>
              <a:t>s</a:t>
            </a:r>
            <a:r>
              <a:rPr lang="en-US" baseline="30000" dirty="0" smtClean="0"/>
              <a:t>-1;</a:t>
            </a:r>
          </a:p>
          <a:p>
            <a:pPr marL="0" indent="0">
              <a:buNone/>
            </a:pPr>
            <a:endParaRPr lang="en-US" baseline="30000" dirty="0" smtClean="0"/>
          </a:p>
          <a:p>
            <a:pPr marL="0" indent="0">
              <a:buNone/>
            </a:pPr>
            <a:endParaRPr lang="en-US" baseline="30000" dirty="0"/>
          </a:p>
          <a:p>
            <a:pPr marL="0" indent="0">
              <a:buNone/>
            </a:pPr>
            <a:r>
              <a:rPr lang="en-US" dirty="0" smtClean="0"/>
              <a:t>Files all appear nominal, clear evidence of solar winds(cold, low energy beam) is present</a:t>
            </a:r>
            <a:endParaRPr lang="en-US" dirty="0"/>
          </a:p>
        </p:txBody>
      </p:sp>
    </p:spTree>
    <p:extLst>
      <p:ext uri="{BB962C8B-B14F-4D97-AF65-F5344CB8AC3E}">
        <p14:creationId xmlns:p14="http://schemas.microsoft.com/office/powerpoint/2010/main" val="3851630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Bounce phase data</a:t>
            </a:r>
            <a:endParaRPr lang="en-US" dirty="0"/>
          </a:p>
        </p:txBody>
      </p:sp>
      <p:sp>
        <p:nvSpPr>
          <p:cNvPr id="3" name="Content Placeholder 2"/>
          <p:cNvSpPr>
            <a:spLocks noGrp="1"/>
          </p:cNvSpPr>
          <p:nvPr>
            <p:ph idx="1"/>
          </p:nvPr>
        </p:nvSpPr>
        <p:spPr/>
        <p:txBody>
          <a:bodyPr/>
          <a:lstStyle/>
          <a:p>
            <a:r>
              <a:rPr lang="en-US" dirty="0" smtClean="0"/>
              <a:t>rl-cal-romap-2-rbd-spm-v1.0</a:t>
            </a:r>
          </a:p>
          <a:p>
            <a:r>
              <a:rPr lang="en-US" dirty="0" smtClean="0"/>
              <a:t>rl-cal-romap-3-rbd-spm-v1.0</a:t>
            </a:r>
          </a:p>
          <a:p>
            <a:endParaRPr lang="en-US" dirty="0"/>
          </a:p>
          <a:p>
            <a:r>
              <a:rPr lang="en-US" dirty="0" smtClean="0"/>
              <a:t>Data files have the same structure as previously described.</a:t>
            </a:r>
          </a:p>
          <a:p>
            <a:r>
              <a:rPr lang="en-US" dirty="0" smtClean="0"/>
              <a:t>spmf_fsX_141112155956.tab – Faraday cup currents are nearly constant</a:t>
            </a:r>
          </a:p>
          <a:p>
            <a:r>
              <a:rPr lang="en-US" dirty="0" smtClean="0"/>
              <a:t>spme_fsX_141112155956.tab - </a:t>
            </a:r>
            <a:r>
              <a:rPr lang="en-US" dirty="0"/>
              <a:t>Much higher density, hotter, electron distribution than the solar wind data of the PHC mission phase</a:t>
            </a:r>
            <a:r>
              <a:rPr lang="en-US" dirty="0" smtClean="0"/>
              <a:t>.</a:t>
            </a:r>
          </a:p>
          <a:p>
            <a:r>
              <a:rPr lang="en-US" dirty="0" err="1" smtClean="0"/>
              <a:t>spmr_fsX</a:t>
            </a:r>
            <a:r>
              <a:rPr lang="en-US" dirty="0" smtClean="0"/>
              <a:t>_*_</a:t>
            </a:r>
            <a:r>
              <a:rPr lang="en-US" dirty="0" err="1" smtClean="0"/>
              <a:t>cn.tab</a:t>
            </a:r>
            <a:r>
              <a:rPr lang="en-US" dirty="0" smtClean="0"/>
              <a:t> – intermittent </a:t>
            </a:r>
            <a:r>
              <a:rPr lang="en-US" dirty="0" err="1" smtClean="0"/>
              <a:t>omni</a:t>
            </a:r>
            <a:r>
              <a:rPr lang="en-US" dirty="0" smtClean="0"/>
              <a:t>-directional bursts at discrete energies</a:t>
            </a:r>
          </a:p>
          <a:p>
            <a:r>
              <a:rPr lang="en-US" dirty="0" err="1" smtClean="0"/>
              <a:t>spmp_fsX</a:t>
            </a:r>
            <a:r>
              <a:rPr lang="en-US" dirty="0" smtClean="0"/>
              <a:t>_*_</a:t>
            </a:r>
            <a:r>
              <a:rPr lang="en-US" dirty="0" err="1" smtClean="0"/>
              <a:t>cne</a:t>
            </a:r>
            <a:r>
              <a:rPr lang="en-US" dirty="0" smtClean="0"/>
              <a:t>/</a:t>
            </a:r>
            <a:r>
              <a:rPr lang="en-US" dirty="0" err="1" smtClean="0"/>
              <a:t>cna.tab</a:t>
            </a:r>
            <a:r>
              <a:rPr lang="en-US" dirty="0" smtClean="0"/>
              <a:t> – both match expectations based on energy (</a:t>
            </a:r>
            <a:r>
              <a:rPr lang="en-US" dirty="0" err="1" smtClean="0"/>
              <a:t>cne</a:t>
            </a:r>
            <a:r>
              <a:rPr lang="en-US" dirty="0" smtClean="0"/>
              <a:t>) and directional (</a:t>
            </a:r>
            <a:r>
              <a:rPr lang="en-US" dirty="0" err="1" smtClean="0"/>
              <a:t>cna</a:t>
            </a:r>
            <a:r>
              <a:rPr lang="en-US" dirty="0" smtClean="0"/>
              <a:t>) characteristics of the “</a:t>
            </a:r>
            <a:r>
              <a:rPr lang="en-US" dirty="0" err="1" smtClean="0"/>
              <a:t>cn</a:t>
            </a:r>
            <a:r>
              <a:rPr lang="en-US" dirty="0" smtClean="0"/>
              <a:t>” files. </a:t>
            </a:r>
            <a:endParaRPr lang="en-US" dirty="0"/>
          </a:p>
          <a:p>
            <a:endParaRPr lang="en-US" dirty="0"/>
          </a:p>
          <a:p>
            <a:endParaRPr lang="en-US" dirty="0" smtClean="0"/>
          </a:p>
        </p:txBody>
      </p:sp>
    </p:spTree>
    <p:extLst>
      <p:ext uri="{BB962C8B-B14F-4D97-AF65-F5344CB8AC3E}">
        <p14:creationId xmlns:p14="http://schemas.microsoft.com/office/powerpoint/2010/main" val="2039705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All of the rl-XXX-romap-X-XXX-spm-v1.0 review volumes share a large number of common files:</a:t>
            </a:r>
            <a:br>
              <a:rPr lang="en-US" dirty="0" smtClean="0"/>
            </a:br>
            <a:r>
              <a:rPr lang="en-US" dirty="0" smtClean="0"/>
              <a:t>	catalog files, documents, required files (Xxinfo.TXT), etc.</a:t>
            </a:r>
            <a:br>
              <a:rPr lang="en-US" dirty="0" smtClean="0"/>
            </a:br>
            <a:r>
              <a:rPr lang="en-US" dirty="0" smtClean="0"/>
              <a:t>rather than repeating comments on those files in this presentation, those comments </a:t>
            </a:r>
            <a:r>
              <a:rPr lang="en-US" dirty="0"/>
              <a:t>were provided in </a:t>
            </a:r>
            <a:r>
              <a:rPr lang="en-US" dirty="0" smtClean="0"/>
              <a:t>Rosetta_Lander_common.pptx</a:t>
            </a:r>
          </a:p>
          <a:p>
            <a:r>
              <a:rPr lang="en-US" dirty="0" smtClean="0"/>
              <a:t>Furthermore, the format files for all of the raw lander mag data are identical so I will discuss them only once</a:t>
            </a:r>
          </a:p>
          <a:p>
            <a:r>
              <a:rPr lang="en-US" dirty="0" smtClean="0"/>
              <a:t>Dataset catalog files</a:t>
            </a:r>
          </a:p>
          <a:p>
            <a:pPr lvl="1"/>
            <a:r>
              <a:rPr lang="en-US" dirty="0" smtClean="0"/>
              <a:t>All of these files are extremely sparse, with their only really useful information being the start/stop time and citation </a:t>
            </a:r>
            <a:r>
              <a:rPr lang="en-US" dirty="0" smtClean="0"/>
              <a:t>descriptions</a:t>
            </a:r>
          </a:p>
          <a:p>
            <a:pPr lvl="2"/>
            <a:r>
              <a:rPr lang="en-US" dirty="0" smtClean="0">
                <a:solidFill>
                  <a:srgbClr val="FF0000"/>
                </a:solidFill>
              </a:rPr>
              <a:t>RID: Update all dataset.cat files to at least describe the data at a high level and allow users to determine if they are usable for science or if another data set should be used instead. Many of the data fills are very sparse (mostly filled with zeros). This should be stated and explained in these catalog descriptions.</a:t>
            </a:r>
            <a:endParaRPr lang="en-US" dirty="0" smtClean="0">
              <a:solidFill>
                <a:srgbClr val="FF0000"/>
              </a:solidFill>
            </a:endParaRPr>
          </a:p>
          <a:p>
            <a:pPr lvl="1"/>
            <a:r>
              <a:rPr lang="en-US" dirty="0" smtClean="0"/>
              <a:t>It might be helpful to at least direct the user to other more useful files on the volumes like the EACID and calibration description</a:t>
            </a:r>
          </a:p>
          <a:p>
            <a:endParaRPr lang="en-US" dirty="0"/>
          </a:p>
        </p:txBody>
      </p:sp>
    </p:spTree>
    <p:extLst>
      <p:ext uri="{BB962C8B-B14F-4D97-AF65-F5344CB8AC3E}">
        <p14:creationId xmlns:p14="http://schemas.microsoft.com/office/powerpoint/2010/main" val="694426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science phase data</a:t>
            </a:r>
            <a:endParaRPr lang="en-US" dirty="0"/>
          </a:p>
        </p:txBody>
      </p:sp>
      <p:sp>
        <p:nvSpPr>
          <p:cNvPr id="3" name="Content Placeholder 2"/>
          <p:cNvSpPr>
            <a:spLocks noGrp="1"/>
          </p:cNvSpPr>
          <p:nvPr>
            <p:ph idx="1"/>
          </p:nvPr>
        </p:nvSpPr>
        <p:spPr/>
        <p:txBody>
          <a:bodyPr/>
          <a:lstStyle/>
          <a:p>
            <a:r>
              <a:rPr lang="en-US" dirty="0" smtClean="0"/>
              <a:t>rl-cal-romap-2-fss-spm-v1.0</a:t>
            </a:r>
          </a:p>
          <a:p>
            <a:r>
              <a:rPr lang="en-US" dirty="0" smtClean="0"/>
              <a:t>rl-cal-romap-3-fss-spm-v1.0</a:t>
            </a:r>
          </a:p>
          <a:p>
            <a:endParaRPr lang="en-US" dirty="0"/>
          </a:p>
          <a:p>
            <a:r>
              <a:rPr lang="en-US" dirty="0" smtClean="0"/>
              <a:t>Data files have the same structure as previously described.</a:t>
            </a:r>
          </a:p>
          <a:p>
            <a:r>
              <a:rPr lang="en-US" dirty="0" smtClean="0"/>
              <a:t>spmf_fs3_*.tab – Faraday cup currents are nearly constant with energy</a:t>
            </a:r>
          </a:p>
          <a:p>
            <a:r>
              <a:rPr lang="en-US" dirty="0" smtClean="0"/>
              <a:t>spme_fs3_*.tab – Very sparse counts with nearly random energies</a:t>
            </a:r>
          </a:p>
          <a:p>
            <a:r>
              <a:rPr lang="en-US" dirty="0"/>
              <a:t>spmr_fs3_141112173213_cr.tab </a:t>
            </a:r>
            <a:r>
              <a:rPr lang="en-US" dirty="0" smtClean="0"/>
              <a:t>- </a:t>
            </a:r>
            <a:r>
              <a:rPr lang="en-US" dirty="0"/>
              <a:t>Faraday cup currents are nearly constant with </a:t>
            </a:r>
            <a:r>
              <a:rPr lang="en-US" dirty="0" smtClean="0"/>
              <a:t>both energy and elevation</a:t>
            </a:r>
          </a:p>
          <a:p>
            <a:r>
              <a:rPr lang="en-US" dirty="0" smtClean="0"/>
              <a:t>spmr_fs3_141112173213_cn.tab </a:t>
            </a:r>
            <a:r>
              <a:rPr lang="en-US" dirty="0"/>
              <a:t>Very sparse counts with nearly random </a:t>
            </a:r>
            <a:r>
              <a:rPr lang="en-US" dirty="0" smtClean="0"/>
              <a:t>energies and elevations</a:t>
            </a:r>
          </a:p>
          <a:p>
            <a:r>
              <a:rPr lang="en-US" dirty="0" smtClean="0"/>
              <a:t>spme_fs3_*_</a:t>
            </a:r>
            <a:r>
              <a:rPr lang="en-US" dirty="0" err="1" smtClean="0"/>
              <a:t>cne</a:t>
            </a:r>
            <a:r>
              <a:rPr lang="en-US" dirty="0" smtClean="0"/>
              <a:t>/</a:t>
            </a:r>
            <a:r>
              <a:rPr lang="en-US" dirty="0" err="1" smtClean="0"/>
              <a:t>cna.tab</a:t>
            </a:r>
            <a:r>
              <a:rPr lang="en-US" dirty="0" smtClean="0"/>
              <a:t> – both match expectations based on energy (</a:t>
            </a:r>
            <a:r>
              <a:rPr lang="en-US" dirty="0" err="1" smtClean="0"/>
              <a:t>cne</a:t>
            </a:r>
            <a:r>
              <a:rPr lang="en-US" dirty="0" smtClean="0"/>
              <a:t>) and directional (</a:t>
            </a:r>
            <a:r>
              <a:rPr lang="en-US" dirty="0" err="1" smtClean="0"/>
              <a:t>cna</a:t>
            </a:r>
            <a:r>
              <a:rPr lang="en-US" dirty="0" smtClean="0"/>
              <a:t>) characteristics of the “</a:t>
            </a:r>
            <a:r>
              <a:rPr lang="en-US" dirty="0" err="1" smtClean="0"/>
              <a:t>cn</a:t>
            </a:r>
            <a:r>
              <a:rPr lang="en-US" dirty="0" smtClean="0"/>
              <a:t>” files. </a:t>
            </a:r>
          </a:p>
          <a:p>
            <a:r>
              <a:rPr lang="en-US" dirty="0"/>
              <a:t>spme_fs3_*_</a:t>
            </a:r>
            <a:r>
              <a:rPr lang="en-US" dirty="0" err="1" smtClean="0"/>
              <a:t>cre</a:t>
            </a:r>
            <a:r>
              <a:rPr lang="en-US" dirty="0" smtClean="0"/>
              <a:t>/</a:t>
            </a:r>
            <a:r>
              <a:rPr lang="en-US" dirty="0" err="1" smtClean="0"/>
              <a:t>cra.tab</a:t>
            </a:r>
            <a:r>
              <a:rPr lang="en-US" dirty="0" smtClean="0"/>
              <a:t> </a:t>
            </a:r>
            <a:r>
              <a:rPr lang="en-US" dirty="0"/>
              <a:t>– both match expectations based on energy (</a:t>
            </a:r>
            <a:r>
              <a:rPr lang="en-US" dirty="0" err="1" smtClean="0"/>
              <a:t>cre</a:t>
            </a:r>
            <a:r>
              <a:rPr lang="en-US" dirty="0"/>
              <a:t>) and directional (</a:t>
            </a:r>
            <a:r>
              <a:rPr lang="en-US" dirty="0" err="1" smtClean="0"/>
              <a:t>cra</a:t>
            </a:r>
            <a:r>
              <a:rPr lang="en-US" dirty="0"/>
              <a:t>) characteristics of the “</a:t>
            </a:r>
            <a:r>
              <a:rPr lang="en-US" dirty="0" err="1" smtClean="0"/>
              <a:t>cr</a:t>
            </a:r>
            <a:r>
              <a:rPr lang="en-US" dirty="0" smtClean="0"/>
              <a:t>” </a:t>
            </a:r>
            <a:r>
              <a:rPr lang="en-US" dirty="0"/>
              <a:t>files. </a:t>
            </a:r>
          </a:p>
          <a:p>
            <a:endParaRPr lang="en-US" dirty="0"/>
          </a:p>
          <a:p>
            <a:endParaRPr lang="en-US" dirty="0"/>
          </a:p>
        </p:txBody>
      </p:sp>
    </p:spTree>
    <p:extLst>
      <p:ext uri="{BB962C8B-B14F-4D97-AF65-F5344CB8AC3E}">
        <p14:creationId xmlns:p14="http://schemas.microsoft.com/office/powerpoint/2010/main" val="2750786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All of the files in each data set are properly described by their labels allowing the user to read and interpret the data</a:t>
            </a:r>
          </a:p>
          <a:p>
            <a:r>
              <a:rPr lang="en-US" dirty="0" smtClean="0"/>
              <a:t>The data set  catalog files are very sparse. </a:t>
            </a:r>
          </a:p>
          <a:p>
            <a:r>
              <a:rPr lang="en-US" dirty="0" smtClean="0"/>
              <a:t>The data format is difficult to work with (no off the shelf tools to read/display/analyze). Users will all likely have to develop their own tools to either reformat the data or analyze it as it is. </a:t>
            </a:r>
          </a:p>
          <a:p>
            <a:r>
              <a:rPr lang="en-US" dirty="0" smtClean="0"/>
              <a:t>RIDs</a:t>
            </a:r>
            <a:endParaRPr lang="en-US" dirty="0" smtClean="0"/>
          </a:p>
          <a:p>
            <a:pPr marL="914400" lvl="1" indent="-457200">
              <a:buFont typeface="+mj-lt"/>
              <a:buAutoNum type="arabicPeriod"/>
            </a:pPr>
            <a:r>
              <a:rPr lang="en-US" dirty="0"/>
              <a:t>RID: Update all dataset.cat files to at least describe the data at a high level and allow users to determine if they are usable for science or if another data set should be used instead. Many of the data fills are very sparse (mostly filled with zeros). This should be stated and explained in these catalog descriptions</a:t>
            </a:r>
            <a:r>
              <a:rPr lang="en-US" dirty="0" smtClean="0"/>
              <a:t>.</a:t>
            </a:r>
            <a:endParaRPr lang="en-US" dirty="0"/>
          </a:p>
          <a:p>
            <a:pPr marL="457200" lvl="1" indent="0">
              <a:buNone/>
            </a:pPr>
            <a:endParaRPr lang="en-US" dirty="0"/>
          </a:p>
        </p:txBody>
      </p:sp>
    </p:spTree>
    <p:extLst>
      <p:ext uri="{BB962C8B-B14F-4D97-AF65-F5344CB8AC3E}">
        <p14:creationId xmlns:p14="http://schemas.microsoft.com/office/powerpoint/2010/main" val="2754657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 Directories</a:t>
            </a:r>
            <a:endParaRPr lang="en-US" dirty="0"/>
          </a:p>
        </p:txBody>
      </p:sp>
      <p:sp>
        <p:nvSpPr>
          <p:cNvPr id="3" name="Content Placeholder 2"/>
          <p:cNvSpPr>
            <a:spLocks noGrp="1"/>
          </p:cNvSpPr>
          <p:nvPr>
            <p:ph idx="1"/>
          </p:nvPr>
        </p:nvSpPr>
        <p:spPr/>
        <p:txBody>
          <a:bodyPr>
            <a:normAutofit/>
          </a:bodyPr>
          <a:lstStyle/>
          <a:p>
            <a:pPr>
              <a:buClr>
                <a:srgbClr val="92D050"/>
              </a:buClr>
              <a:buFont typeface="Wingdings" panose="05000000000000000000" pitchFamily="2" charset="2"/>
              <a:buChar char="ü"/>
            </a:pPr>
            <a:r>
              <a:rPr lang="en-US" dirty="0"/>
              <a:t>c</a:t>
            </a:r>
            <a:r>
              <a:rPr lang="en-US" dirty="0" smtClean="0"/>
              <a:t>atinfo.txt</a:t>
            </a:r>
          </a:p>
          <a:p>
            <a:pPr>
              <a:buClr>
                <a:srgbClr val="92D050"/>
              </a:buClr>
              <a:buFont typeface="Wingdings" panose="05000000000000000000" pitchFamily="2" charset="2"/>
              <a:buChar char="ü"/>
            </a:pPr>
            <a:r>
              <a:rPr lang="en-US" dirty="0" smtClean="0"/>
              <a:t>mission.cat (fix various typos/misspelled words)</a:t>
            </a:r>
          </a:p>
          <a:p>
            <a:pPr>
              <a:buClr>
                <a:srgbClr val="92D050"/>
              </a:buClr>
              <a:buFont typeface="Wingdings" panose="05000000000000000000" pitchFamily="2" charset="2"/>
              <a:buChar char="ü"/>
            </a:pPr>
            <a:r>
              <a:rPr lang="en-US" dirty="0" smtClean="0"/>
              <a:t>insthost.cat </a:t>
            </a:r>
            <a:r>
              <a:rPr lang="en-US" dirty="0"/>
              <a:t>(fix various typos/misspelled words</a:t>
            </a:r>
            <a:r>
              <a:rPr lang="en-US" dirty="0" smtClean="0"/>
              <a:t>)</a:t>
            </a:r>
          </a:p>
          <a:p>
            <a:pPr>
              <a:buClr>
                <a:srgbClr val="92D050"/>
              </a:buClr>
              <a:buFont typeface="Wingdings" panose="05000000000000000000" pitchFamily="2" charset="2"/>
              <a:buChar char="ü"/>
            </a:pPr>
            <a:r>
              <a:rPr lang="en-US" dirty="0" smtClean="0"/>
              <a:t>person.cat</a:t>
            </a:r>
          </a:p>
          <a:p>
            <a:pPr>
              <a:buClr>
                <a:srgbClr val="92D050"/>
              </a:buClr>
              <a:buFont typeface="Wingdings" panose="05000000000000000000" pitchFamily="2" charset="2"/>
              <a:buChar char="ü"/>
            </a:pPr>
            <a:r>
              <a:rPr lang="en-US" dirty="0"/>
              <a:t>r</a:t>
            </a:r>
            <a:r>
              <a:rPr lang="en-US" dirty="0" smtClean="0"/>
              <a:t>ef.cat</a:t>
            </a:r>
          </a:p>
          <a:p>
            <a:pPr>
              <a:buClr>
                <a:srgbClr val="92D050"/>
              </a:buClr>
              <a:buFont typeface="Wingdings" panose="05000000000000000000" pitchFamily="2" charset="2"/>
              <a:buChar char="ü"/>
            </a:pPr>
            <a:r>
              <a:rPr lang="en-US" dirty="0" smtClean="0"/>
              <a:t>software.cat</a:t>
            </a:r>
          </a:p>
          <a:p>
            <a:pPr>
              <a:buClr>
                <a:srgbClr val="92D050"/>
              </a:buClr>
              <a:buFont typeface="Wingdings" panose="05000000000000000000" pitchFamily="2" charset="2"/>
              <a:buChar char="ü"/>
            </a:pPr>
            <a:r>
              <a:rPr lang="en-US" dirty="0" smtClean="0"/>
              <a:t>inst.cat</a:t>
            </a:r>
          </a:p>
          <a:p>
            <a:pPr>
              <a:buClr>
                <a:srgbClr val="92D050"/>
              </a:buClr>
              <a:buFont typeface="Wingdings" panose="05000000000000000000" pitchFamily="2" charset="2"/>
              <a:buChar char="ü"/>
            </a:pPr>
            <a:r>
              <a:rPr lang="en-US" dirty="0" smtClean="0"/>
              <a:t>dataset.cat </a:t>
            </a:r>
            <a:r>
              <a:rPr lang="en-US" dirty="0"/>
              <a:t>- </a:t>
            </a:r>
            <a:r>
              <a:rPr lang="en-US" dirty="0" smtClean="0"/>
              <a:t>rl-cal-romap-2-phc-spm-v1.0 (sparse)</a:t>
            </a:r>
          </a:p>
          <a:p>
            <a:pPr>
              <a:buClr>
                <a:srgbClr val="92D050"/>
              </a:buClr>
              <a:buFont typeface="Wingdings" panose="05000000000000000000" pitchFamily="2" charset="2"/>
              <a:buChar char="ü"/>
            </a:pPr>
            <a:r>
              <a:rPr lang="en-US" dirty="0"/>
              <a:t>dataset.cat - </a:t>
            </a:r>
            <a:r>
              <a:rPr lang="en-US" dirty="0" smtClean="0"/>
              <a:t>rl-cal-romap-3-phc-spm-v1.0 </a:t>
            </a:r>
            <a:r>
              <a:rPr lang="en-US" dirty="0"/>
              <a:t>(sparse)</a:t>
            </a:r>
          </a:p>
          <a:p>
            <a:pPr>
              <a:buClr>
                <a:srgbClr val="92D050"/>
              </a:buClr>
              <a:buFont typeface="Wingdings" panose="05000000000000000000" pitchFamily="2" charset="2"/>
              <a:buChar char="ü"/>
            </a:pPr>
            <a:r>
              <a:rPr lang="en-US" dirty="0"/>
              <a:t>dataset.cat - </a:t>
            </a:r>
            <a:r>
              <a:rPr lang="en-US" dirty="0" smtClean="0"/>
              <a:t>rl-cal-romap-2-fss-spm-v1.0 </a:t>
            </a:r>
            <a:r>
              <a:rPr lang="en-US" dirty="0"/>
              <a:t>(sparse)</a:t>
            </a:r>
            <a:endParaRPr lang="en-US" dirty="0" smtClean="0"/>
          </a:p>
          <a:p>
            <a:pPr>
              <a:buClr>
                <a:srgbClr val="92D050"/>
              </a:buClr>
              <a:buFont typeface="Wingdings" panose="05000000000000000000" pitchFamily="2" charset="2"/>
              <a:buChar char="ü"/>
            </a:pPr>
            <a:r>
              <a:rPr lang="en-US" dirty="0"/>
              <a:t>dataset.cat - </a:t>
            </a:r>
            <a:r>
              <a:rPr lang="en-US" dirty="0" smtClean="0"/>
              <a:t>rl-cal-romap-3-fss-spm-v1.0 </a:t>
            </a:r>
            <a:r>
              <a:rPr lang="en-US" dirty="0"/>
              <a:t>(sparse)</a:t>
            </a:r>
          </a:p>
          <a:p>
            <a:pPr>
              <a:buClr>
                <a:srgbClr val="92D050"/>
              </a:buClr>
              <a:buFont typeface="Wingdings" panose="05000000000000000000" pitchFamily="2" charset="2"/>
              <a:buChar char="ü"/>
            </a:pPr>
            <a:r>
              <a:rPr lang="en-US" dirty="0"/>
              <a:t>dataset.cat - </a:t>
            </a:r>
            <a:r>
              <a:rPr lang="en-US" dirty="0" smtClean="0"/>
              <a:t>rl-cal-romap-2-rbd-spm-v1.0 </a:t>
            </a:r>
            <a:r>
              <a:rPr lang="en-US" dirty="0"/>
              <a:t>(sparse)</a:t>
            </a:r>
            <a:endParaRPr lang="en-US" dirty="0" smtClean="0"/>
          </a:p>
          <a:p>
            <a:pPr>
              <a:buClr>
                <a:srgbClr val="92D050"/>
              </a:buClr>
              <a:buFont typeface="Wingdings" panose="05000000000000000000" pitchFamily="2" charset="2"/>
              <a:buChar char="ü"/>
            </a:pPr>
            <a:r>
              <a:rPr lang="en-US" dirty="0"/>
              <a:t>dataset.cat - </a:t>
            </a:r>
            <a:r>
              <a:rPr lang="en-US" dirty="0" smtClean="0"/>
              <a:t>rl-cal-romap-3-rbd-spm-v1.0 </a:t>
            </a:r>
            <a:r>
              <a:rPr lang="en-US" dirty="0"/>
              <a:t>(sparse)</a:t>
            </a:r>
            <a:endParaRPr lang="en-US" dirty="0" smtClean="0"/>
          </a:p>
        </p:txBody>
      </p:sp>
    </p:spTree>
    <p:extLst>
      <p:ext uri="{BB962C8B-B14F-4D97-AF65-F5344CB8AC3E}">
        <p14:creationId xmlns:p14="http://schemas.microsoft.com/office/powerpoint/2010/main" val="2720840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Directories</a:t>
            </a:r>
            <a:endParaRPr lang="en-US" dirty="0"/>
          </a:p>
        </p:txBody>
      </p:sp>
      <p:sp>
        <p:nvSpPr>
          <p:cNvPr id="3" name="Content Placeholder 2"/>
          <p:cNvSpPr>
            <a:spLocks noGrp="1"/>
          </p:cNvSpPr>
          <p:nvPr>
            <p:ph idx="1"/>
          </p:nvPr>
        </p:nvSpPr>
        <p:spPr/>
        <p:txBody>
          <a:bodyPr>
            <a:normAutofit/>
          </a:bodyPr>
          <a:lstStyle/>
          <a:p>
            <a:pPr>
              <a:buClr>
                <a:srgbClr val="92D050"/>
              </a:buClr>
              <a:buFont typeface="Wingdings" panose="05000000000000000000" pitchFamily="2" charset="2"/>
              <a:buChar char="ü"/>
            </a:pPr>
            <a:r>
              <a:rPr lang="en-US" dirty="0" smtClean="0"/>
              <a:t>Docinfo.txt</a:t>
            </a:r>
          </a:p>
          <a:p>
            <a:pPr>
              <a:buClr>
                <a:srgbClr val="92D050"/>
              </a:buClr>
              <a:buFont typeface="Wingdings" panose="05000000000000000000" pitchFamily="2" charset="2"/>
              <a:buChar char="ü"/>
            </a:pPr>
            <a:r>
              <a:rPr lang="en-US" dirty="0" smtClean="0"/>
              <a:t>eaicd_romap.pdf (.</a:t>
            </a:r>
            <a:r>
              <a:rPr lang="en-US" dirty="0" err="1" smtClean="0"/>
              <a:t>lbl</a:t>
            </a:r>
            <a:r>
              <a:rPr lang="en-US" dirty="0" smtClean="0"/>
              <a:t>)</a:t>
            </a:r>
          </a:p>
          <a:p>
            <a:pPr>
              <a:buClr>
                <a:srgbClr val="92D050"/>
              </a:buClr>
              <a:buFont typeface="Wingdings" panose="05000000000000000000" pitchFamily="2" charset="2"/>
              <a:buChar char="ü"/>
            </a:pPr>
            <a:r>
              <a:rPr lang="en-US" dirty="0" smtClean="0"/>
              <a:t>rl_romap_logbook.txt (.</a:t>
            </a:r>
            <a:r>
              <a:rPr lang="en-US" dirty="0" err="1" smtClean="0"/>
              <a:t>lbl</a:t>
            </a:r>
            <a:r>
              <a:rPr lang="en-US" dirty="0" smtClean="0"/>
              <a:t>)</a:t>
            </a:r>
          </a:p>
          <a:p>
            <a:pPr>
              <a:buClr>
                <a:srgbClr val="92D050"/>
              </a:buClr>
              <a:buFont typeface="Wingdings" panose="05000000000000000000" pitchFamily="2" charset="2"/>
              <a:buChar char="ü"/>
            </a:pPr>
            <a:r>
              <a:rPr lang="en-US" dirty="0" smtClean="0"/>
              <a:t>ro-lro-dp-300002-ua.pdf (.</a:t>
            </a:r>
            <a:r>
              <a:rPr lang="en-US" dirty="0" err="1" smtClean="0"/>
              <a:t>lbl</a:t>
            </a:r>
            <a:r>
              <a:rPr lang="en-US" dirty="0" smtClean="0"/>
              <a:t>)</a:t>
            </a:r>
          </a:p>
          <a:p>
            <a:pPr>
              <a:buClr>
                <a:srgbClr val="92D050"/>
              </a:buClr>
              <a:buFont typeface="Wingdings" panose="05000000000000000000" pitchFamily="2" charset="2"/>
              <a:buChar char="ü"/>
            </a:pPr>
            <a:r>
              <a:rPr lang="en-US" dirty="0" smtClean="0"/>
              <a:t>romap_calibration_desc.txt (.</a:t>
            </a:r>
            <a:r>
              <a:rPr lang="en-US" dirty="0" err="1" smtClean="0"/>
              <a:t>lbl</a:t>
            </a:r>
            <a:r>
              <a:rPr lang="en-US" dirty="0" smtClean="0"/>
              <a:t>) – deficiencies previously discussed</a:t>
            </a:r>
          </a:p>
        </p:txBody>
      </p:sp>
    </p:spTree>
    <p:extLst>
      <p:ext uri="{BB962C8B-B14F-4D97-AF65-F5344CB8AC3E}">
        <p14:creationId xmlns:p14="http://schemas.microsoft.com/office/powerpoint/2010/main" val="2000594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 files</a:t>
            </a:r>
            <a:endParaRPr lang="en-US" dirty="0"/>
          </a:p>
        </p:txBody>
      </p:sp>
      <p:sp>
        <p:nvSpPr>
          <p:cNvPr id="3" name="Content Placeholder 2"/>
          <p:cNvSpPr>
            <a:spLocks noGrp="1"/>
          </p:cNvSpPr>
          <p:nvPr>
            <p:ph idx="1"/>
          </p:nvPr>
        </p:nvSpPr>
        <p:spPr/>
        <p:txBody>
          <a:bodyPr/>
          <a:lstStyle/>
          <a:p>
            <a:pPr>
              <a:buClr>
                <a:srgbClr val="00B050"/>
              </a:buClr>
              <a:buFont typeface="Wingdings" panose="05000000000000000000" pitchFamily="2" charset="2"/>
              <a:buChar char="ü"/>
            </a:pPr>
            <a:r>
              <a:rPr lang="en-US" dirty="0" smtClean="0"/>
              <a:t> indxinfo.txt  - Add a discussion of the checksum files and their usage (MD5 tools), in particular, that they reference files from the root of the volume and not relative to the INDEX directory where the files are located.  </a:t>
            </a:r>
          </a:p>
          <a:p>
            <a:pPr>
              <a:buClr>
                <a:srgbClr val="00B050"/>
              </a:buClr>
              <a:buFont typeface="Wingdings" panose="05000000000000000000" pitchFamily="2" charset="2"/>
              <a:buChar char="ü"/>
            </a:pPr>
            <a:r>
              <a:rPr lang="en-US" dirty="0" err="1" smtClean="0"/>
              <a:t>index.tab</a:t>
            </a:r>
            <a:r>
              <a:rPr lang="en-US" dirty="0" smtClean="0"/>
              <a:t> (</a:t>
            </a:r>
            <a:r>
              <a:rPr lang="en-US" dirty="0" err="1" smtClean="0"/>
              <a:t>lbl</a:t>
            </a:r>
            <a:r>
              <a:rPr lang="en-US" dirty="0" smtClean="0"/>
              <a:t>)</a:t>
            </a:r>
          </a:p>
          <a:p>
            <a:pPr>
              <a:buClr>
                <a:srgbClr val="00B050"/>
              </a:buClr>
              <a:buFont typeface="Wingdings" panose="05000000000000000000" pitchFamily="2" charset="2"/>
              <a:buChar char="ü"/>
            </a:pPr>
            <a:r>
              <a:rPr lang="en-US" dirty="0" err="1" smtClean="0"/>
              <a:t>checksum.tab</a:t>
            </a:r>
            <a:r>
              <a:rPr lang="en-US" dirty="0" smtClean="0"/>
              <a:t> (</a:t>
            </a:r>
            <a:r>
              <a:rPr lang="en-US" dirty="0" err="1" smtClean="0"/>
              <a:t>lbl</a:t>
            </a:r>
            <a:r>
              <a:rPr lang="en-US" dirty="0" smtClean="0"/>
              <a:t>)</a:t>
            </a:r>
          </a:p>
          <a:p>
            <a:pPr>
              <a:buClr>
                <a:srgbClr val="00B050"/>
              </a:buClr>
              <a:buFont typeface="Wingdings" panose="05000000000000000000" pitchFamily="2" charset="2"/>
              <a:buChar char="ü"/>
            </a:pPr>
            <a:endParaRPr lang="en-US" dirty="0" smtClean="0"/>
          </a:p>
          <a:p>
            <a:pPr marL="0" indent="0">
              <a:buClr>
                <a:srgbClr val="00B050"/>
              </a:buClr>
              <a:buNone/>
            </a:pPr>
            <a:endParaRPr lang="en-US" dirty="0"/>
          </a:p>
        </p:txBody>
      </p:sp>
    </p:spTree>
    <p:extLst>
      <p:ext uri="{BB962C8B-B14F-4D97-AF65-F5344CB8AC3E}">
        <p14:creationId xmlns:p14="http://schemas.microsoft.com/office/powerpoint/2010/main" val="2908243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a:t>
            </a:r>
            <a:endParaRPr lang="en-US" dirty="0"/>
          </a:p>
        </p:txBody>
      </p:sp>
      <p:sp>
        <p:nvSpPr>
          <p:cNvPr id="3" name="Content Placeholder 2"/>
          <p:cNvSpPr>
            <a:spLocks noGrp="1"/>
          </p:cNvSpPr>
          <p:nvPr>
            <p:ph idx="1"/>
          </p:nvPr>
        </p:nvSpPr>
        <p:spPr/>
        <p:txBody>
          <a:bodyPr/>
          <a:lstStyle/>
          <a:p>
            <a:pPr>
              <a:buClr>
                <a:srgbClr val="00B050"/>
              </a:buClr>
              <a:buFont typeface="Wingdings" panose="05000000000000000000" pitchFamily="2" charset="2"/>
              <a:buChar char="ü"/>
            </a:pPr>
            <a:r>
              <a:rPr lang="en-US" dirty="0" smtClean="0"/>
              <a:t>labinfo.txt</a:t>
            </a:r>
          </a:p>
          <a:p>
            <a:pPr>
              <a:buClr>
                <a:srgbClr val="00B050"/>
              </a:buClr>
              <a:buFont typeface="Wingdings" panose="05000000000000000000" pitchFamily="2" charset="2"/>
              <a:buChar char="ü"/>
            </a:pPr>
            <a:r>
              <a:rPr lang="en-US" dirty="0" err="1"/>
              <a:t>romap_rawhk.fmt</a:t>
            </a:r>
            <a:endParaRPr lang="en-US" dirty="0" smtClean="0"/>
          </a:p>
          <a:p>
            <a:pPr>
              <a:buClr>
                <a:srgbClr val="00B050"/>
              </a:buClr>
              <a:buFont typeface="Wingdings" panose="05000000000000000000" pitchFamily="2" charset="2"/>
              <a:buChar char="ü"/>
            </a:pPr>
            <a:r>
              <a:rPr lang="en-US" dirty="0" err="1" smtClean="0"/>
              <a:t>romap_spm_elec.fmt</a:t>
            </a:r>
            <a:endParaRPr lang="en-US" dirty="0" smtClean="0"/>
          </a:p>
          <a:p>
            <a:pPr>
              <a:buClr>
                <a:srgbClr val="00B050"/>
              </a:buClr>
              <a:buFont typeface="Wingdings" panose="05000000000000000000" pitchFamily="2" charset="2"/>
              <a:buChar char="ü"/>
            </a:pPr>
            <a:r>
              <a:rPr lang="en-US" dirty="0" err="1" smtClean="0"/>
              <a:t>romap_spm_fc.fmt</a:t>
            </a:r>
            <a:endParaRPr lang="en-US" dirty="0" smtClean="0"/>
          </a:p>
          <a:p>
            <a:pPr>
              <a:buClr>
                <a:srgbClr val="00B050"/>
              </a:buClr>
              <a:buFont typeface="Wingdings" panose="05000000000000000000" pitchFamily="2" charset="2"/>
              <a:buChar char="ü"/>
            </a:pPr>
            <a:r>
              <a:rPr lang="en-US" dirty="0" err="1" smtClean="0"/>
              <a:t>romap_spm_par_ion_cna.fmt</a:t>
            </a:r>
            <a:endParaRPr lang="en-US" dirty="0" smtClean="0"/>
          </a:p>
          <a:p>
            <a:pPr>
              <a:buClr>
                <a:srgbClr val="00B050"/>
              </a:buClr>
              <a:buFont typeface="Wingdings" panose="05000000000000000000" pitchFamily="2" charset="2"/>
              <a:buChar char="ü"/>
            </a:pPr>
            <a:r>
              <a:rPr lang="en-US" dirty="0" err="1" smtClean="0"/>
              <a:t>romap_spm_par_ion_cne.fmt</a:t>
            </a:r>
            <a:endParaRPr lang="en-US" dirty="0" smtClean="0"/>
          </a:p>
          <a:p>
            <a:pPr>
              <a:buClr>
                <a:srgbClr val="00B050"/>
              </a:buClr>
              <a:buFont typeface="Wingdings" panose="05000000000000000000" pitchFamily="2" charset="2"/>
              <a:buChar char="ü"/>
            </a:pPr>
            <a:r>
              <a:rPr lang="en-US" dirty="0" err="1" smtClean="0"/>
              <a:t>romap_spm_par_ion_cra.fmt</a:t>
            </a:r>
            <a:endParaRPr lang="en-US" dirty="0" smtClean="0"/>
          </a:p>
          <a:p>
            <a:pPr>
              <a:buClr>
                <a:srgbClr val="00B050"/>
              </a:buClr>
              <a:buFont typeface="Wingdings" panose="05000000000000000000" pitchFamily="2" charset="2"/>
              <a:buChar char="ü"/>
            </a:pPr>
            <a:r>
              <a:rPr lang="en-US" dirty="0" err="1" smtClean="0"/>
              <a:t>romap_spm_par_ion_cre.fmt</a:t>
            </a:r>
            <a:endParaRPr lang="en-US" dirty="0" smtClean="0"/>
          </a:p>
          <a:p>
            <a:pPr>
              <a:buClr>
                <a:srgbClr val="00B050"/>
              </a:buClr>
              <a:buFont typeface="Wingdings" panose="05000000000000000000" pitchFamily="2" charset="2"/>
              <a:buChar char="ü"/>
            </a:pPr>
            <a:r>
              <a:rPr lang="en-US" dirty="0" err="1" smtClean="0"/>
              <a:t>romap_spm_raw_ion_cn.fmt</a:t>
            </a:r>
            <a:endParaRPr lang="en-US" dirty="0" smtClean="0"/>
          </a:p>
          <a:p>
            <a:pPr>
              <a:buClr>
                <a:srgbClr val="00B050"/>
              </a:buClr>
              <a:buFont typeface="Wingdings" panose="05000000000000000000" pitchFamily="2" charset="2"/>
              <a:buChar char="ü"/>
            </a:pPr>
            <a:r>
              <a:rPr lang="en-US" dirty="0" err="1" smtClean="0"/>
              <a:t>romap_spm_raw_ion_cr.fmt</a:t>
            </a:r>
            <a:endParaRPr lang="en-US" dirty="0" smtClean="0"/>
          </a:p>
        </p:txBody>
      </p:sp>
    </p:spTree>
    <p:extLst>
      <p:ext uri="{BB962C8B-B14F-4D97-AF65-F5344CB8AC3E}">
        <p14:creationId xmlns:p14="http://schemas.microsoft.com/office/powerpoint/2010/main" val="3838874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sets</a:t>
            </a:r>
            <a:endParaRPr lang="en-US" dirty="0"/>
          </a:p>
        </p:txBody>
      </p:sp>
      <p:sp>
        <p:nvSpPr>
          <p:cNvPr id="3" name="Content Placeholder 2"/>
          <p:cNvSpPr>
            <a:spLocks noGrp="1"/>
          </p:cNvSpPr>
          <p:nvPr>
            <p:ph idx="1"/>
          </p:nvPr>
        </p:nvSpPr>
        <p:spPr>
          <a:xfrm>
            <a:off x="628650" y="728420"/>
            <a:ext cx="7886700" cy="5909293"/>
          </a:xfrm>
        </p:spPr>
        <p:txBody>
          <a:bodyPr>
            <a:normAutofit fontScale="92500" lnSpcReduction="10000"/>
          </a:bodyPr>
          <a:lstStyle/>
          <a:p>
            <a:pPr>
              <a:buClr>
                <a:srgbClr val="00B050"/>
              </a:buClr>
              <a:buFont typeface="Wingdings" panose="05000000000000000000" pitchFamily="2" charset="2"/>
              <a:buChar char="ü"/>
            </a:pPr>
            <a:r>
              <a:rPr lang="en-US" dirty="0"/>
              <a:t> </a:t>
            </a:r>
            <a:r>
              <a:rPr lang="en-US" dirty="0" smtClean="0"/>
              <a:t>rl-cal-romap-2-phc-spm-v1.0</a:t>
            </a:r>
          </a:p>
          <a:p>
            <a:pPr>
              <a:buClr>
                <a:srgbClr val="00B050"/>
              </a:buClr>
              <a:buFont typeface="Wingdings" panose="05000000000000000000" pitchFamily="2" charset="2"/>
              <a:buChar char="ü"/>
            </a:pPr>
            <a:r>
              <a:rPr lang="en-US" dirty="0" smtClean="0"/>
              <a:t>rl-cal-romap-3-phc-spm-v1.0</a:t>
            </a:r>
          </a:p>
          <a:p>
            <a:pPr>
              <a:buClr>
                <a:srgbClr val="00B050"/>
              </a:buClr>
              <a:buFont typeface="Wingdings" panose="05000000000000000000" pitchFamily="2" charset="2"/>
              <a:buChar char="ü"/>
            </a:pPr>
            <a:r>
              <a:rPr lang="en-US" dirty="0" smtClean="0"/>
              <a:t>rl-c-romap-2-fss-spm-v1.0</a:t>
            </a:r>
          </a:p>
          <a:p>
            <a:pPr>
              <a:buClr>
                <a:srgbClr val="00B050"/>
              </a:buClr>
              <a:buFont typeface="Wingdings" panose="05000000000000000000" pitchFamily="2" charset="2"/>
              <a:buChar char="ü"/>
            </a:pPr>
            <a:r>
              <a:rPr lang="en-US" dirty="0" smtClean="0"/>
              <a:t>rl-c-romap-2-rbd-spm-v1.0</a:t>
            </a:r>
          </a:p>
          <a:p>
            <a:pPr>
              <a:buClr>
                <a:srgbClr val="00B050"/>
              </a:buClr>
              <a:buFont typeface="Wingdings" panose="05000000000000000000" pitchFamily="2" charset="2"/>
              <a:buChar char="ü"/>
            </a:pPr>
            <a:r>
              <a:rPr lang="en-US" dirty="0" smtClean="0"/>
              <a:t>rl-c-romap-3-fss-spm-v1.0</a:t>
            </a:r>
          </a:p>
          <a:p>
            <a:pPr>
              <a:buClr>
                <a:srgbClr val="00B050"/>
              </a:buClr>
              <a:buFont typeface="Wingdings" panose="05000000000000000000" pitchFamily="2" charset="2"/>
              <a:buChar char="ü"/>
            </a:pPr>
            <a:r>
              <a:rPr lang="en-US" dirty="0" smtClean="0"/>
              <a:t>rl-c-romap-3-rbd-spm-v1.0</a:t>
            </a:r>
          </a:p>
          <a:p>
            <a:pPr>
              <a:buClr>
                <a:srgbClr val="00B050"/>
              </a:buClr>
              <a:buFont typeface="Wingdings" panose="05000000000000000000" pitchFamily="2" charset="2"/>
              <a:buChar char="ü"/>
            </a:pPr>
            <a:endParaRPr lang="en-US" dirty="0"/>
          </a:p>
          <a:p>
            <a:pPr marL="0" indent="0">
              <a:buClr>
                <a:srgbClr val="00B050"/>
              </a:buClr>
              <a:buNone/>
            </a:pPr>
            <a:r>
              <a:rPr lang="en-US" dirty="0" smtClean="0"/>
              <a:t>All of the data sets are in a difficult format to work with. None of the </a:t>
            </a:r>
            <a:br>
              <a:rPr lang="en-US" dirty="0" smtClean="0"/>
            </a:br>
            <a:r>
              <a:rPr lang="en-US" dirty="0" smtClean="0"/>
              <a:t>tools that I have can easily read, display, or analyze the data as they are currently formatted.</a:t>
            </a:r>
            <a:r>
              <a:rPr lang="en-US" dirty="0"/>
              <a:t> </a:t>
            </a:r>
            <a:r>
              <a:rPr lang="en-US" dirty="0" smtClean="0"/>
              <a:t> Data are stored in simple ASCII tables that have flattened the intrinsically multi-dimensional data.</a:t>
            </a:r>
          </a:p>
          <a:p>
            <a:pPr marL="457200" lvl="1" indent="0">
              <a:buClr>
                <a:srgbClr val="00B050"/>
              </a:buClr>
              <a:buNone/>
            </a:pPr>
            <a:r>
              <a:rPr lang="en-US" dirty="0" smtClean="0"/>
              <a:t>For this review, data have been validated by visual inspection of the individual ASCII tables. In general, data appear nominal but there could be subtle issues that are missed by inspection</a:t>
            </a:r>
          </a:p>
          <a:p>
            <a:pPr marL="457200" lvl="1" indent="0">
              <a:buClr>
                <a:srgbClr val="00B050"/>
              </a:buClr>
              <a:buNone/>
            </a:pPr>
            <a:endParaRPr lang="en-US" dirty="0"/>
          </a:p>
          <a:p>
            <a:pPr marL="457200" lvl="1" indent="0">
              <a:buClr>
                <a:srgbClr val="00B050"/>
              </a:buClr>
              <a:buNone/>
            </a:pPr>
            <a:r>
              <a:rPr lang="en-US" dirty="0" smtClean="0"/>
              <a:t>Since the data will require either custom software or reformatting for analysis, I recommend adding browse plots to the archive volumes. This will allow users to verify that their tools are reproducing instrument team results</a:t>
            </a:r>
          </a:p>
        </p:txBody>
      </p:sp>
    </p:spTree>
    <p:extLst>
      <p:ext uri="{BB962C8B-B14F-4D97-AF65-F5344CB8AC3E}">
        <p14:creationId xmlns:p14="http://schemas.microsoft.com/office/powerpoint/2010/main" val="2202793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RL-CAL-ROMAP-2-PHC-SPM-V1.0</a:t>
            </a:r>
          </a:p>
        </p:txBody>
      </p:sp>
      <p:sp>
        <p:nvSpPr>
          <p:cNvPr id="3" name="Content Placeholder 2"/>
          <p:cNvSpPr>
            <a:spLocks noGrp="1"/>
          </p:cNvSpPr>
          <p:nvPr>
            <p:ph idx="1"/>
          </p:nvPr>
        </p:nvSpPr>
        <p:spPr/>
        <p:txBody>
          <a:bodyPr/>
          <a:lstStyle/>
          <a:p>
            <a:r>
              <a:rPr lang="en-US" dirty="0" smtClean="0"/>
              <a:t>Eight types of data files in this data set</a:t>
            </a:r>
            <a:endParaRPr lang="en-US" dirty="0"/>
          </a:p>
        </p:txBody>
      </p:sp>
    </p:spTree>
    <p:extLst>
      <p:ext uri="{BB962C8B-B14F-4D97-AF65-F5344CB8AC3E}">
        <p14:creationId xmlns:p14="http://schemas.microsoft.com/office/powerpoint/2010/main" val="3600129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Data</a:t>
            </a:r>
            <a:r>
              <a:rPr lang="en-US" dirty="0"/>
              <a:t>: RL-CAL-ROMAP-2-PHC-SPM-V1.0</a:t>
            </a:r>
          </a:p>
        </p:txBody>
      </p:sp>
      <p:sp>
        <p:nvSpPr>
          <p:cNvPr id="3" name="TextBox 2"/>
          <p:cNvSpPr txBox="1"/>
          <p:nvPr/>
        </p:nvSpPr>
        <p:spPr>
          <a:xfrm>
            <a:off x="540774" y="806246"/>
            <a:ext cx="7840608" cy="3970318"/>
          </a:xfrm>
          <a:prstGeom prst="rect">
            <a:avLst/>
          </a:prstGeom>
          <a:noFill/>
        </p:spPr>
        <p:txBody>
          <a:bodyPr wrap="none" rtlCol="0">
            <a:spAutoFit/>
          </a:bodyPr>
          <a:lstStyle/>
          <a:p>
            <a:r>
              <a:rPr lang="en-US" dirty="0"/>
              <a:t>Data files: </a:t>
            </a:r>
            <a:r>
              <a:rPr lang="en-US" dirty="0" smtClean="0"/>
              <a:t>     spme_fs2_*.tab</a:t>
            </a:r>
          </a:p>
          <a:p>
            <a:r>
              <a:rPr lang="en-US" dirty="0"/>
              <a:t>Specific File</a:t>
            </a:r>
            <a:r>
              <a:rPr lang="en-US" dirty="0" smtClean="0"/>
              <a:t>:  spme_fs2_140416134159.tab</a:t>
            </a:r>
          </a:p>
          <a:p>
            <a:endParaRPr lang="en-US" dirty="0"/>
          </a:p>
          <a:p>
            <a:r>
              <a:rPr lang="en-US" dirty="0" smtClean="0"/>
              <a:t>Structure: Time and instrument setting parameters repeat for 32 records. Each</a:t>
            </a:r>
          </a:p>
          <a:p>
            <a:r>
              <a:rPr lang="en-US" dirty="0" smtClean="0"/>
              <a:t>	  record contains an energy step and an electron counts for that step</a:t>
            </a:r>
            <a:br>
              <a:rPr lang="en-US" dirty="0" smtClean="0"/>
            </a:br>
            <a:r>
              <a:rPr lang="en-US" dirty="0" smtClean="0"/>
              <a:t>	  </a:t>
            </a:r>
            <a:r>
              <a:rPr lang="en-US" dirty="0"/>
              <a:t>as described by </a:t>
            </a:r>
            <a:r>
              <a:rPr lang="en-US" dirty="0" err="1" smtClean="0"/>
              <a:t>romap_spm_elec.fmt</a:t>
            </a:r>
            <a:endParaRPr lang="en-US" dirty="0" smtClean="0"/>
          </a:p>
          <a:p>
            <a:endParaRPr lang="en-US" dirty="0"/>
          </a:p>
          <a:p>
            <a:r>
              <a:rPr lang="en-US" dirty="0" smtClean="0"/>
              <a:t>Visual Scan: Counts are most zero except for a small (3-5) number of energy steps</a:t>
            </a:r>
            <a:br>
              <a:rPr lang="en-US" dirty="0" smtClean="0"/>
            </a:br>
            <a:r>
              <a:rPr lang="en-US" dirty="0" smtClean="0"/>
              <a:t>	     centered on step 10 or 11.</a:t>
            </a:r>
          </a:p>
          <a:p>
            <a:endParaRPr lang="en-US" dirty="0"/>
          </a:p>
          <a:p>
            <a:r>
              <a:rPr lang="en-US" dirty="0" smtClean="0"/>
              <a:t>	      Appears to be a relatively cold beam of electrons at a fairly constant </a:t>
            </a:r>
          </a:p>
          <a:p>
            <a:r>
              <a:rPr lang="en-US" dirty="0"/>
              <a:t>	 </a:t>
            </a:r>
            <a:r>
              <a:rPr lang="en-US" dirty="0" smtClean="0"/>
              <a:t>     energy</a:t>
            </a:r>
          </a:p>
          <a:p>
            <a:endParaRPr lang="en-US" dirty="0"/>
          </a:p>
          <a:p>
            <a:r>
              <a:rPr lang="en-US" dirty="0" smtClean="0"/>
              <a:t>Data appear nominal</a:t>
            </a:r>
          </a:p>
        </p:txBody>
      </p:sp>
    </p:spTree>
    <p:extLst>
      <p:ext uri="{BB962C8B-B14F-4D97-AF65-F5344CB8AC3E}">
        <p14:creationId xmlns:p14="http://schemas.microsoft.com/office/powerpoint/2010/main" val="8720414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1929</TotalTime>
  <Words>781</Words>
  <Application>Microsoft Office PowerPoint</Application>
  <PresentationFormat>On-screen Show (4:3)</PresentationFormat>
  <Paragraphs>172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vt:lpstr>
      <vt:lpstr>Office Theme</vt:lpstr>
      <vt:lpstr>Rosetta Lander SPM Data Review Comments   rl-cal-romap-2-phc-spm-v1.0 rl-cal-romap-3-phc-spm-v1.0  rl-cal-romap-2-fss-spm-v1.0  rl-cal-romap-3-fss-spm-v1.0 rl-cal-romap-2-rbd-spm-v1.0 rl-cal-romap-3-rbd-spm-v1.0 </vt:lpstr>
      <vt:lpstr>Overview</vt:lpstr>
      <vt:lpstr>Catalog Directories</vt:lpstr>
      <vt:lpstr>Document Directories</vt:lpstr>
      <vt:lpstr>INDEX files</vt:lpstr>
      <vt:lpstr>LABEL</vt:lpstr>
      <vt:lpstr>Data sets</vt:lpstr>
      <vt:lpstr>RL-CAL-ROMAP-2-PHC-SPM-V1.0</vt:lpstr>
      <vt:lpstr>Data: RL-CAL-ROMAP-2-PHC-SPM-V1.0</vt:lpstr>
      <vt:lpstr>SC Data: RL-CAL-ROMAP-2-PHC-SPM-V1.0</vt:lpstr>
      <vt:lpstr>SC Data: RL-CAL-ROMAP-2-PHC-SPM-V1.0</vt:lpstr>
      <vt:lpstr>SC Data: RL-CAL-ROMAP-2-PHC-SPM-V1.0</vt:lpstr>
      <vt:lpstr>SC Data: RL-CAL-ROMAP-2-PHC-SPM-V1.0</vt:lpstr>
      <vt:lpstr>SC Data: RL-CAL-ROMAP-2-PHC-SPM-V1.0</vt:lpstr>
      <vt:lpstr>SC Data: RL-CAL-ROMAP-2-PHC-SPM-V1.0</vt:lpstr>
      <vt:lpstr>SC Data: RL-CAL-ROMAP-2-PHC-SPM-V1.0</vt:lpstr>
      <vt:lpstr>HSK Data: RL-CAL-ROMAP-2-PHC-SPM-V1.0</vt:lpstr>
      <vt:lpstr>rl-cal-romap-3-phc-spm-v1.0</vt:lpstr>
      <vt:lpstr>Bounce phase data</vt:lpstr>
      <vt:lpstr>First science phase data</vt:lpstr>
      <vt:lpstr>Summary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Rosetta rl-cal-romap-2-XXX-mag-v1.0 review comments</dc:title>
  <dc:creator>sjoy</dc:creator>
  <cp:lastModifiedBy>sjoy</cp:lastModifiedBy>
  <cp:revision>93</cp:revision>
  <dcterms:created xsi:type="dcterms:W3CDTF">2016-02-06T19:43:57Z</dcterms:created>
  <dcterms:modified xsi:type="dcterms:W3CDTF">2016-02-18T00:03:17Z</dcterms:modified>
</cp:coreProperties>
</file>