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80" r:id="rId7"/>
    <p:sldId id="279" r:id="rId8"/>
    <p:sldId id="267"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41" d="100"/>
          <a:sy n="141" d="100"/>
        </p:scale>
        <p:origin x="1358" y="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05848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8973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122195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17154"/>
            <a:ext cx="7886700" cy="479532"/>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28650" y="728420"/>
            <a:ext cx="7886700" cy="5448543"/>
          </a:xfrm>
        </p:spPr>
        <p:txBody>
          <a:bodyPr/>
          <a:lstStyle>
            <a:lvl1pPr>
              <a:defRPr sz="20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30081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5224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450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8B37DA-30AB-4B14-8DF4-331F792F6580}"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88000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8B37DA-30AB-4B14-8DF4-331F792F6580}"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240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B37DA-30AB-4B14-8DF4-331F792F6580}"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67634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4941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25081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B37DA-30AB-4B14-8DF4-331F792F6580}" type="datetimeFigureOut">
              <a:rPr lang="en-US" smtClean="0"/>
              <a:t>2/17/2016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DE21-7E3B-4D41-B12B-914BC417C60E}" type="slidenum">
              <a:rPr lang="en-US" smtClean="0"/>
              <a:t>‹#›</a:t>
            </a:fld>
            <a:endParaRPr lang="en-US"/>
          </a:p>
        </p:txBody>
      </p:sp>
    </p:spTree>
    <p:extLst>
      <p:ext uri="{BB962C8B-B14F-4D97-AF65-F5344CB8AC3E}">
        <p14:creationId xmlns:p14="http://schemas.microsoft.com/office/powerpoint/2010/main" val="2009246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Rosetta Orbiter RPCLAP  Archive Comments</a:t>
            </a:r>
            <a:br>
              <a:rPr lang="en-US" dirty="0" smtClean="0"/>
            </a:br>
            <a:r>
              <a:rPr lang="en-US" dirty="0"/>
              <a:t/>
            </a:r>
            <a:br>
              <a:rPr lang="en-US" dirty="0"/>
            </a:br>
            <a:r>
              <a:rPr lang="en-US" dirty="0" smtClean="0"/>
              <a:t>ro-c-rpclap-2-esc1-v1.0</a:t>
            </a:r>
            <a:r>
              <a:rPr lang="en-US" dirty="0"/>
              <a:t/>
            </a:r>
            <a:br>
              <a:rPr lang="en-US" dirty="0"/>
            </a:br>
            <a:r>
              <a:rPr lang="en-US" dirty="0" smtClean="0"/>
              <a:t>ro-c-rpclap-3-esc1-v1.0</a:t>
            </a:r>
            <a:r>
              <a:rPr lang="en-US" dirty="0"/>
              <a:t/>
            </a:r>
            <a:br>
              <a:rPr lang="en-US" dirty="0"/>
            </a:br>
            <a:r>
              <a:rPr lang="en-US" dirty="0" smtClean="0"/>
              <a:t>ro-c-rpclap-2-prl-v1.0</a:t>
            </a:r>
            <a:r>
              <a:rPr lang="en-US" dirty="0"/>
              <a:t/>
            </a:r>
            <a:br>
              <a:rPr lang="en-US" dirty="0"/>
            </a:br>
            <a:r>
              <a:rPr lang="en-US" dirty="0" smtClean="0"/>
              <a:t>ro-c-rpclap-3-prl-v1.0</a:t>
            </a:r>
            <a:endParaRPr lang="en-US" dirty="0"/>
          </a:p>
        </p:txBody>
      </p:sp>
      <p:sp>
        <p:nvSpPr>
          <p:cNvPr id="3" name="Subtitle 2"/>
          <p:cNvSpPr>
            <a:spLocks noGrp="1"/>
          </p:cNvSpPr>
          <p:nvPr>
            <p:ph type="subTitle" idx="1"/>
          </p:nvPr>
        </p:nvSpPr>
        <p:spPr/>
        <p:txBody>
          <a:bodyPr/>
          <a:lstStyle/>
          <a:p>
            <a:r>
              <a:rPr lang="en-US" dirty="0" smtClean="0"/>
              <a:t>S. Joy</a:t>
            </a:r>
            <a:endParaRPr lang="en-US" dirty="0"/>
          </a:p>
        </p:txBody>
      </p:sp>
    </p:spTree>
    <p:extLst>
      <p:ext uri="{BB962C8B-B14F-4D97-AF65-F5344CB8AC3E}">
        <p14:creationId xmlns:p14="http://schemas.microsoft.com/office/powerpoint/2010/main" val="3469383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All of the </a:t>
            </a:r>
            <a:r>
              <a:rPr lang="en-US" dirty="0" err="1" smtClean="0"/>
              <a:t>ro</a:t>
            </a:r>
            <a:r>
              <a:rPr lang="en-US" dirty="0" smtClean="0"/>
              <a:t>-c-</a:t>
            </a:r>
            <a:r>
              <a:rPr lang="en-US" dirty="0" err="1" smtClean="0"/>
              <a:t>rpclap</a:t>
            </a:r>
            <a:r>
              <a:rPr lang="en-US" dirty="0" smtClean="0"/>
              <a:t>* review volumes share a large number of common files:</a:t>
            </a:r>
            <a:br>
              <a:rPr lang="en-US" dirty="0" smtClean="0"/>
            </a:br>
            <a:r>
              <a:rPr lang="en-US" dirty="0" smtClean="0"/>
              <a:t>	catalog files, documents, required files (Xxinfo.TXT), etc.</a:t>
            </a:r>
            <a:br>
              <a:rPr lang="en-US" dirty="0" smtClean="0"/>
            </a:br>
            <a:r>
              <a:rPr lang="en-US" dirty="0" smtClean="0"/>
              <a:t>rather than repeating comments on those files in every presentation my comments are all included here </a:t>
            </a:r>
          </a:p>
          <a:p>
            <a:endParaRPr lang="en-US" dirty="0"/>
          </a:p>
          <a:p>
            <a:r>
              <a:rPr lang="en-US" dirty="0" smtClean="0"/>
              <a:t>Most of the common files have been previously reviewed so there is an expectation that the files would be in pretty good shape. </a:t>
            </a:r>
            <a:endParaRPr lang="en-US" dirty="0"/>
          </a:p>
        </p:txBody>
      </p:sp>
    </p:spTree>
    <p:extLst>
      <p:ext uri="{BB962C8B-B14F-4D97-AF65-F5344CB8AC3E}">
        <p14:creationId xmlns:p14="http://schemas.microsoft.com/office/powerpoint/2010/main" val="69442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Directory Files</a:t>
            </a:r>
            <a:endParaRPr lang="en-US" dirty="0"/>
          </a:p>
        </p:txBody>
      </p:sp>
      <p:sp>
        <p:nvSpPr>
          <p:cNvPr id="3" name="Content Placeholder 2"/>
          <p:cNvSpPr>
            <a:spLocks noGrp="1"/>
          </p:cNvSpPr>
          <p:nvPr>
            <p:ph idx="1"/>
          </p:nvPr>
        </p:nvSpPr>
        <p:spPr/>
        <p:txBody>
          <a:bodyPr>
            <a:normAutofit/>
          </a:bodyPr>
          <a:lstStyle/>
          <a:p>
            <a:pPr>
              <a:buClr>
                <a:srgbClr val="92D050"/>
              </a:buClr>
              <a:buFont typeface="Wingdings" panose="05000000000000000000" pitchFamily="2" charset="2"/>
              <a:buChar char="ü"/>
            </a:pPr>
            <a:r>
              <a:rPr lang="en-US" dirty="0" smtClean="0"/>
              <a:t>ro-c-rpclap-2-esc1-v1.0</a:t>
            </a:r>
          </a:p>
          <a:p>
            <a:pPr marL="457200" lvl="1" indent="0">
              <a:buClr>
                <a:srgbClr val="92D050"/>
              </a:buClr>
              <a:buNone/>
            </a:pPr>
            <a:r>
              <a:rPr lang="en-US" dirty="0" smtClean="0"/>
              <a:t>aareadme.txt</a:t>
            </a:r>
            <a:r>
              <a:rPr lang="en-US" dirty="0"/>
              <a:t> </a:t>
            </a:r>
            <a:r>
              <a:rPr lang="en-US" dirty="0" smtClean="0"/>
              <a:t>and voldesc.cat  present and acceptable</a:t>
            </a:r>
          </a:p>
          <a:p>
            <a:pPr>
              <a:buClr>
                <a:srgbClr val="92D050"/>
              </a:buClr>
              <a:buFont typeface="Wingdings" panose="05000000000000000000" pitchFamily="2" charset="2"/>
              <a:buChar char="ü"/>
            </a:pPr>
            <a:r>
              <a:rPr lang="en-US" dirty="0" smtClean="0"/>
              <a:t>ro-c-rpclap-3-esc1-v1.0</a:t>
            </a:r>
          </a:p>
          <a:p>
            <a:pPr marL="457200" lvl="1" indent="0">
              <a:buClr>
                <a:srgbClr val="92D050"/>
              </a:buClr>
              <a:buNone/>
            </a:pPr>
            <a:r>
              <a:rPr lang="en-US" dirty="0" smtClean="0"/>
              <a:t>aareadme.txt and voldesc.cat</a:t>
            </a:r>
            <a:r>
              <a:rPr lang="en-US" dirty="0"/>
              <a:t> </a:t>
            </a:r>
            <a:r>
              <a:rPr lang="en-US" dirty="0" smtClean="0"/>
              <a:t> </a:t>
            </a:r>
            <a:r>
              <a:rPr lang="en-US" dirty="0"/>
              <a:t>present and </a:t>
            </a:r>
            <a:r>
              <a:rPr lang="en-US" dirty="0" smtClean="0"/>
              <a:t>acceptable</a:t>
            </a:r>
          </a:p>
          <a:p>
            <a:pPr>
              <a:buClr>
                <a:srgbClr val="92D050"/>
              </a:buClr>
              <a:buFont typeface="Wingdings" panose="05000000000000000000" pitchFamily="2" charset="2"/>
              <a:buChar char="ü"/>
            </a:pPr>
            <a:r>
              <a:rPr lang="en-US" dirty="0" smtClean="0"/>
              <a:t>ro-c-rpclap-2-prl-v1.0</a:t>
            </a:r>
            <a:endParaRPr lang="en-US" dirty="0"/>
          </a:p>
          <a:p>
            <a:pPr marL="457200" lvl="2" indent="0">
              <a:spcBef>
                <a:spcPts val="1000"/>
              </a:spcBef>
              <a:buClr>
                <a:srgbClr val="92D050"/>
              </a:buClr>
              <a:buNone/>
            </a:pPr>
            <a:r>
              <a:rPr lang="en-US" dirty="0"/>
              <a:t>aareadme.txt and voldesc.cat present and </a:t>
            </a:r>
            <a:r>
              <a:rPr lang="en-US" dirty="0" smtClean="0"/>
              <a:t>acceptable</a:t>
            </a:r>
          </a:p>
          <a:p>
            <a:pPr>
              <a:buClr>
                <a:srgbClr val="92D050"/>
              </a:buClr>
              <a:buFont typeface="Wingdings" panose="05000000000000000000" pitchFamily="2" charset="2"/>
              <a:buChar char="ü"/>
            </a:pPr>
            <a:r>
              <a:rPr lang="en-US" dirty="0" smtClean="0"/>
              <a:t>ro-c-rpclap-3-prl-v1.0</a:t>
            </a:r>
          </a:p>
          <a:p>
            <a:pPr marL="457200" lvl="2" indent="0">
              <a:spcBef>
                <a:spcPts val="1000"/>
              </a:spcBef>
              <a:buClr>
                <a:srgbClr val="92D050"/>
              </a:buClr>
              <a:buNone/>
            </a:pPr>
            <a:r>
              <a:rPr lang="en-US" dirty="0" smtClean="0"/>
              <a:t>aareadme.txt and voldesc.cat present </a:t>
            </a:r>
            <a:r>
              <a:rPr lang="en-US" dirty="0"/>
              <a:t>and acceptable</a:t>
            </a:r>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a:p>
        </p:txBody>
      </p:sp>
    </p:spTree>
    <p:extLst>
      <p:ext uri="{BB962C8B-B14F-4D97-AF65-F5344CB8AC3E}">
        <p14:creationId xmlns:p14="http://schemas.microsoft.com/office/powerpoint/2010/main" val="336846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Files</a:t>
            </a:r>
            <a:endParaRPr lang="en-US" dirty="0"/>
          </a:p>
        </p:txBody>
      </p:sp>
      <p:sp>
        <p:nvSpPr>
          <p:cNvPr id="3" name="Content Placeholder 2"/>
          <p:cNvSpPr>
            <a:spLocks noGrp="1"/>
          </p:cNvSpPr>
          <p:nvPr>
            <p:ph idx="1"/>
          </p:nvPr>
        </p:nvSpPr>
        <p:spPr/>
        <p:txBody>
          <a:bodyPr>
            <a:normAutofit/>
          </a:bodyPr>
          <a:lstStyle/>
          <a:p>
            <a:pPr>
              <a:buClr>
                <a:srgbClr val="92D050"/>
              </a:buClr>
              <a:buFont typeface="Wingdings" panose="05000000000000000000" pitchFamily="2" charset="2"/>
              <a:buChar char="ü"/>
            </a:pPr>
            <a:r>
              <a:rPr lang="en-US" dirty="0" smtClean="0"/>
              <a:t>catinfo.txt (refers to “target.cat”, with an incomplete sentence, that does not exist - remove )</a:t>
            </a:r>
          </a:p>
          <a:p>
            <a:pPr>
              <a:buClr>
                <a:srgbClr val="92D050"/>
              </a:buClr>
              <a:buFont typeface="Wingdings" panose="05000000000000000000" pitchFamily="2" charset="2"/>
              <a:buChar char="ü"/>
            </a:pPr>
            <a:r>
              <a:rPr lang="en-US" dirty="0" smtClean="0"/>
              <a:t>rosetta_msn.cat (various typos, content fine)</a:t>
            </a:r>
          </a:p>
          <a:p>
            <a:pPr>
              <a:buClr>
                <a:srgbClr val="92D050"/>
              </a:buClr>
              <a:buFont typeface="Wingdings" panose="05000000000000000000" pitchFamily="2" charset="2"/>
              <a:buChar char="ü"/>
            </a:pPr>
            <a:r>
              <a:rPr lang="en-US" dirty="0"/>
              <a:t>rosetta_insthost.cat </a:t>
            </a:r>
            <a:r>
              <a:rPr lang="en-US" dirty="0" smtClean="0"/>
              <a:t>(</a:t>
            </a:r>
            <a:r>
              <a:rPr lang="en-US" dirty="0"/>
              <a:t>various typos, content fine</a:t>
            </a:r>
            <a:r>
              <a:rPr lang="en-US" dirty="0" smtClean="0"/>
              <a:t>)</a:t>
            </a:r>
          </a:p>
          <a:p>
            <a:pPr>
              <a:buClr>
                <a:srgbClr val="92D050"/>
              </a:buClr>
              <a:buFont typeface="Wingdings" panose="05000000000000000000" pitchFamily="2" charset="2"/>
              <a:buChar char="ü"/>
            </a:pPr>
            <a:r>
              <a:rPr lang="en-US" dirty="0" smtClean="0"/>
              <a:t>rosetta_ref.cat</a:t>
            </a:r>
            <a:endParaRPr lang="en-US" dirty="0"/>
          </a:p>
          <a:p>
            <a:pPr>
              <a:buClr>
                <a:srgbClr val="92D050"/>
              </a:buClr>
              <a:buFont typeface="Wingdings" panose="05000000000000000000" pitchFamily="2" charset="2"/>
              <a:buChar char="ü"/>
            </a:pPr>
            <a:r>
              <a:rPr lang="en-US" dirty="0"/>
              <a:t>r</a:t>
            </a:r>
            <a:r>
              <a:rPr lang="en-US" dirty="0" smtClean="0"/>
              <a:t>pclap_inst.cat</a:t>
            </a:r>
            <a:endParaRPr lang="en-US" dirty="0"/>
          </a:p>
          <a:p>
            <a:pPr>
              <a:buClr>
                <a:srgbClr val="92D050"/>
              </a:buClr>
              <a:buFont typeface="Wingdings" panose="05000000000000000000" pitchFamily="2" charset="2"/>
              <a:buChar char="ü"/>
            </a:pPr>
            <a:r>
              <a:rPr lang="en-US" dirty="0"/>
              <a:t>rpclap_software.cat</a:t>
            </a:r>
            <a:endParaRPr lang="en-US" dirty="0" smtClean="0"/>
          </a:p>
          <a:p>
            <a:pPr>
              <a:buClr>
                <a:srgbClr val="92D050"/>
              </a:buClr>
              <a:buFont typeface="Wingdings" panose="05000000000000000000" pitchFamily="2" charset="2"/>
              <a:buChar char="ü"/>
            </a:pPr>
            <a:r>
              <a:rPr lang="en-US" dirty="0" smtClean="0"/>
              <a:t>rpclap_pers.cat</a:t>
            </a:r>
          </a:p>
          <a:p>
            <a:pPr>
              <a:buClr>
                <a:srgbClr val="92D050"/>
              </a:buClr>
              <a:buFont typeface="Wingdings" panose="05000000000000000000" pitchFamily="2" charset="2"/>
              <a:buChar char="ü"/>
            </a:pPr>
            <a:r>
              <a:rPr lang="en-US" dirty="0"/>
              <a:t>dataset.cat - </a:t>
            </a:r>
            <a:r>
              <a:rPr lang="en-US" dirty="0" smtClean="0"/>
              <a:t>ro-c-rpclap-2-esc1-v1.0 – good, valid</a:t>
            </a:r>
          </a:p>
          <a:p>
            <a:pPr>
              <a:buClr>
                <a:srgbClr val="92D050"/>
              </a:buClr>
              <a:buFont typeface="Wingdings" panose="05000000000000000000" pitchFamily="2" charset="2"/>
              <a:buChar char="ü"/>
            </a:pPr>
            <a:r>
              <a:rPr lang="en-US" dirty="0"/>
              <a:t>dataset.cat - </a:t>
            </a:r>
            <a:r>
              <a:rPr lang="en-US" dirty="0" smtClean="0"/>
              <a:t>ro-c-rpclap-3-esc1-v1.0 </a:t>
            </a:r>
            <a:r>
              <a:rPr lang="en-US" dirty="0"/>
              <a:t>– good, valid</a:t>
            </a:r>
          </a:p>
          <a:p>
            <a:pPr>
              <a:buClr>
                <a:srgbClr val="92D050"/>
              </a:buClr>
              <a:buFont typeface="Wingdings" panose="05000000000000000000" pitchFamily="2" charset="2"/>
              <a:buChar char="ü"/>
            </a:pPr>
            <a:r>
              <a:rPr lang="en-US" dirty="0" smtClean="0"/>
              <a:t>dataset.cat </a:t>
            </a:r>
            <a:r>
              <a:rPr lang="en-US" dirty="0"/>
              <a:t>- </a:t>
            </a:r>
            <a:r>
              <a:rPr lang="en-US" dirty="0" smtClean="0"/>
              <a:t>ro-c-rpclap-2-prl-v1.0 </a:t>
            </a:r>
            <a:r>
              <a:rPr lang="en-US" dirty="0"/>
              <a:t>– good, </a:t>
            </a:r>
            <a:r>
              <a:rPr lang="en-US" dirty="0" smtClean="0"/>
              <a:t>valid</a:t>
            </a:r>
          </a:p>
          <a:p>
            <a:pPr>
              <a:buClr>
                <a:srgbClr val="92D050"/>
              </a:buClr>
              <a:buFont typeface="Wingdings" panose="05000000000000000000" pitchFamily="2" charset="2"/>
              <a:buChar char="ü"/>
            </a:pPr>
            <a:r>
              <a:rPr lang="en-US" dirty="0"/>
              <a:t>dataset.cat - </a:t>
            </a:r>
            <a:r>
              <a:rPr lang="en-US" dirty="0" smtClean="0"/>
              <a:t>ro-c-rpclap-3-prl-v1.0 </a:t>
            </a:r>
            <a:r>
              <a:rPr lang="en-US" dirty="0"/>
              <a:t>– good, valid</a:t>
            </a:r>
          </a:p>
          <a:p>
            <a:pPr marL="0" indent="0">
              <a:buClr>
                <a:srgbClr val="92D050"/>
              </a:buClr>
              <a:buNone/>
            </a:pPr>
            <a:endParaRPr lang="en-US" dirty="0" smtClean="0"/>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a:p>
        </p:txBody>
      </p:sp>
    </p:spTree>
    <p:extLst>
      <p:ext uri="{BB962C8B-B14F-4D97-AF65-F5344CB8AC3E}">
        <p14:creationId xmlns:p14="http://schemas.microsoft.com/office/powerpoint/2010/main" val="4087682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Document</a:t>
            </a:r>
            <a:endParaRPr lang="en-US" dirty="0"/>
          </a:p>
        </p:txBody>
      </p:sp>
      <p:sp>
        <p:nvSpPr>
          <p:cNvPr id="3" name="Content Placeholder 2"/>
          <p:cNvSpPr>
            <a:spLocks noGrp="1"/>
          </p:cNvSpPr>
          <p:nvPr>
            <p:ph idx="1"/>
          </p:nvPr>
        </p:nvSpPr>
        <p:spPr>
          <a:xfrm>
            <a:off x="628649" y="728420"/>
            <a:ext cx="8375747" cy="6016846"/>
          </a:xfrm>
        </p:spPr>
        <p:txBody>
          <a:bodyPr>
            <a:normAutofit/>
          </a:bodyPr>
          <a:lstStyle/>
          <a:p>
            <a:pPr>
              <a:buClr>
                <a:srgbClr val="00B050"/>
              </a:buClr>
              <a:buFont typeface="Wingdings" panose="05000000000000000000" pitchFamily="2" charset="2"/>
              <a:buChar char="ü"/>
            </a:pPr>
            <a:r>
              <a:rPr lang="en-US" dirty="0" smtClean="0"/>
              <a:t>docinfo.txt (all volumes)</a:t>
            </a:r>
          </a:p>
          <a:p>
            <a:pPr>
              <a:buClr>
                <a:srgbClr val="00B050"/>
              </a:buClr>
              <a:buFont typeface="Wingdings" panose="05000000000000000000" pitchFamily="2" charset="2"/>
              <a:buChar char="ü"/>
            </a:pPr>
            <a:r>
              <a:rPr lang="en-US" dirty="0"/>
              <a:t>eriksson2007a.pdf </a:t>
            </a:r>
            <a:r>
              <a:rPr lang="en-US" dirty="0" smtClean="0"/>
              <a:t>(.</a:t>
            </a:r>
            <a:r>
              <a:rPr lang="en-US" dirty="0" err="1" smtClean="0"/>
              <a:t>lbl</a:t>
            </a:r>
            <a:r>
              <a:rPr lang="en-US" dirty="0" smtClean="0"/>
              <a:t>) - ok</a:t>
            </a:r>
          </a:p>
          <a:p>
            <a:pPr>
              <a:buClr>
                <a:srgbClr val="00B050"/>
              </a:buClr>
              <a:buFont typeface="Wingdings" panose="05000000000000000000" pitchFamily="2" charset="2"/>
              <a:buChar char="ü"/>
            </a:pPr>
            <a:r>
              <a:rPr lang="en-US" dirty="0"/>
              <a:t>eriksson2008a.pdf </a:t>
            </a:r>
            <a:r>
              <a:rPr lang="en-US" dirty="0" smtClean="0"/>
              <a:t>(.</a:t>
            </a:r>
            <a:r>
              <a:rPr lang="en-US" dirty="0" err="1" smtClean="0"/>
              <a:t>lbl</a:t>
            </a:r>
            <a:r>
              <a:rPr lang="en-US" dirty="0" smtClean="0"/>
              <a:t>) - ok</a:t>
            </a:r>
            <a:endParaRPr lang="en-US" dirty="0"/>
          </a:p>
          <a:p>
            <a:pPr>
              <a:buClr>
                <a:srgbClr val="00B050"/>
              </a:buClr>
              <a:buFont typeface="Wingdings" panose="05000000000000000000" pitchFamily="2" charset="2"/>
              <a:buChar char="ü"/>
            </a:pPr>
            <a:r>
              <a:rPr lang="en-US" dirty="0"/>
              <a:t>ro-irfu-lap-eaicd-1_9_3.pdf </a:t>
            </a:r>
            <a:r>
              <a:rPr lang="en-US" dirty="0" smtClean="0"/>
              <a:t>(.</a:t>
            </a:r>
            <a:r>
              <a:rPr lang="en-US" dirty="0" err="1" smtClean="0"/>
              <a:t>lbl</a:t>
            </a:r>
            <a:r>
              <a:rPr lang="en-US" dirty="0" smtClean="0"/>
              <a:t>) – ok</a:t>
            </a:r>
          </a:p>
          <a:p>
            <a:pPr>
              <a:buClr>
                <a:srgbClr val="00B050"/>
              </a:buClr>
              <a:buFont typeface="Wingdings" panose="05000000000000000000" pitchFamily="2" charset="2"/>
              <a:buChar char="ü"/>
            </a:pPr>
            <a:r>
              <a:rPr lang="en-US" dirty="0"/>
              <a:t>ro-irfu-lapmac-151201.pdf </a:t>
            </a:r>
            <a:r>
              <a:rPr lang="en-US" dirty="0" smtClean="0"/>
              <a:t>(.</a:t>
            </a:r>
            <a:r>
              <a:rPr lang="en-US" dirty="0" err="1" smtClean="0"/>
              <a:t>lbl</a:t>
            </a:r>
            <a:r>
              <a:rPr lang="en-US" dirty="0" smtClean="0"/>
              <a:t>) – ok</a:t>
            </a:r>
          </a:p>
          <a:p>
            <a:pPr>
              <a:buClr>
                <a:srgbClr val="00B050"/>
              </a:buClr>
              <a:buFont typeface="Wingdings" panose="05000000000000000000" pitchFamily="2" charset="2"/>
              <a:buChar char="ü"/>
            </a:pPr>
            <a:r>
              <a:rPr lang="en-US" dirty="0" smtClean="0"/>
              <a:t>irfu-ros-opr-esc1_v10.pdf (.</a:t>
            </a:r>
            <a:r>
              <a:rPr lang="en-US" dirty="0" err="1" smtClean="0"/>
              <a:t>lbl</a:t>
            </a:r>
            <a:r>
              <a:rPr lang="en-US" dirty="0" smtClean="0"/>
              <a:t>) - ok</a:t>
            </a:r>
          </a:p>
          <a:p>
            <a:pPr marL="0" indent="0">
              <a:buClr>
                <a:srgbClr val="00B050"/>
              </a:buClr>
              <a:buNone/>
            </a:pPr>
            <a:endParaRPr lang="en-US" dirty="0" smtClean="0"/>
          </a:p>
          <a:p>
            <a:pPr marL="457200" lvl="1" indent="0">
              <a:buClr>
                <a:srgbClr val="00B050"/>
              </a:buClr>
              <a:buNone/>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a:p>
        </p:txBody>
      </p:sp>
    </p:spTree>
    <p:extLst>
      <p:ext uri="{BB962C8B-B14F-4D97-AF65-F5344CB8AC3E}">
        <p14:creationId xmlns:p14="http://schemas.microsoft.com/office/powerpoint/2010/main" val="872041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Calib</a:t>
            </a:r>
            <a:endParaRPr lang="en-US" dirty="0"/>
          </a:p>
        </p:txBody>
      </p:sp>
      <p:sp>
        <p:nvSpPr>
          <p:cNvPr id="3" name="Content Placeholder 2"/>
          <p:cNvSpPr>
            <a:spLocks noGrp="1"/>
          </p:cNvSpPr>
          <p:nvPr>
            <p:ph idx="1"/>
          </p:nvPr>
        </p:nvSpPr>
        <p:spPr>
          <a:xfrm>
            <a:off x="628649" y="728420"/>
            <a:ext cx="8375747" cy="6016846"/>
          </a:xfrm>
        </p:spPr>
        <p:txBody>
          <a:bodyPr>
            <a:normAutofit/>
          </a:bodyPr>
          <a:lstStyle/>
          <a:p>
            <a:pPr>
              <a:buClr>
                <a:srgbClr val="00B050"/>
              </a:buClr>
              <a:buFont typeface="Wingdings" panose="05000000000000000000" pitchFamily="2" charset="2"/>
              <a:buChar char="ü"/>
            </a:pPr>
            <a:r>
              <a:rPr lang="en-US" dirty="0" smtClean="0"/>
              <a:t>calinfo.txt (all volumes) - ok</a:t>
            </a:r>
          </a:p>
          <a:p>
            <a:pPr>
              <a:buClr>
                <a:srgbClr val="00B050"/>
              </a:buClr>
              <a:buFont typeface="Wingdings" panose="05000000000000000000" pitchFamily="2" charset="2"/>
              <a:buChar char="ü"/>
            </a:pPr>
            <a:r>
              <a:rPr lang="en-US" dirty="0" smtClean="0"/>
              <a:t>rpclap030101_calib_fine.tab (.</a:t>
            </a:r>
            <a:r>
              <a:rPr lang="en-US" dirty="0" err="1" smtClean="0"/>
              <a:t>lbl</a:t>
            </a:r>
            <a:r>
              <a:rPr lang="en-US" dirty="0" smtClean="0"/>
              <a:t>) – ok</a:t>
            </a:r>
          </a:p>
          <a:p>
            <a:pPr>
              <a:buClr>
                <a:srgbClr val="00B050"/>
              </a:buClr>
              <a:buFont typeface="Wingdings" panose="05000000000000000000" pitchFamily="2" charset="2"/>
              <a:buChar char="ü"/>
            </a:pPr>
            <a:r>
              <a:rPr lang="en-US" dirty="0" smtClean="0"/>
              <a:t>rpclap030101_calib_frq_d_p*.txt (.</a:t>
            </a:r>
            <a:r>
              <a:rPr lang="en-US" dirty="0" err="1" smtClean="0"/>
              <a:t>lbl</a:t>
            </a:r>
            <a:r>
              <a:rPr lang="en-US" dirty="0" smtClean="0"/>
              <a:t>) – ok</a:t>
            </a:r>
          </a:p>
          <a:p>
            <a:pPr>
              <a:buClr>
                <a:srgbClr val="00B050"/>
              </a:buClr>
              <a:buFont typeface="Wingdings" panose="05000000000000000000" pitchFamily="2" charset="2"/>
              <a:buChar char="ü"/>
            </a:pPr>
            <a:r>
              <a:rPr lang="en-US" dirty="0" smtClean="0"/>
              <a:t>rpclap030101_calib_frq_e_p*.txt (.</a:t>
            </a:r>
            <a:r>
              <a:rPr lang="en-US" dirty="0" err="1" smtClean="0"/>
              <a:t>lbl</a:t>
            </a:r>
            <a:r>
              <a:rPr lang="en-US" dirty="0" smtClean="0"/>
              <a:t>) – ok</a:t>
            </a:r>
          </a:p>
          <a:p>
            <a:pPr>
              <a:buClr>
                <a:srgbClr val="00B050"/>
              </a:buClr>
              <a:buFont typeface="Wingdings" panose="05000000000000000000" pitchFamily="2" charset="2"/>
              <a:buChar char="ü"/>
            </a:pPr>
            <a:r>
              <a:rPr lang="en-US" dirty="0" smtClean="0"/>
              <a:t>rpclap030101_calib_ibias.tab (.</a:t>
            </a:r>
            <a:r>
              <a:rPr lang="en-US" dirty="0" err="1" smtClean="0"/>
              <a:t>lbl</a:t>
            </a:r>
            <a:r>
              <a:rPr lang="en-US" dirty="0" smtClean="0"/>
              <a:t>) – ok</a:t>
            </a:r>
          </a:p>
          <a:p>
            <a:pPr>
              <a:buClr>
                <a:srgbClr val="00B050"/>
              </a:buClr>
              <a:buFont typeface="Wingdings" panose="05000000000000000000" pitchFamily="2" charset="2"/>
              <a:buChar char="ü"/>
            </a:pPr>
            <a:r>
              <a:rPr lang="en-US" dirty="0" smtClean="0"/>
              <a:t>rpclap030101_calib_vbias.tab (.</a:t>
            </a:r>
            <a:r>
              <a:rPr lang="en-US" dirty="0" err="1" smtClean="0"/>
              <a:t>lbl</a:t>
            </a:r>
            <a:r>
              <a:rPr lang="en-US" dirty="0" smtClean="0"/>
              <a:t>) – ok</a:t>
            </a:r>
          </a:p>
          <a:p>
            <a:pPr>
              <a:buClr>
                <a:srgbClr val="00B050"/>
              </a:buClr>
              <a:buFont typeface="Wingdings" panose="05000000000000000000" pitchFamily="2" charset="2"/>
              <a:buChar char="ü"/>
            </a:pPr>
            <a:r>
              <a:rPr lang="en-US" dirty="0" err="1"/>
              <a:t>r</a:t>
            </a:r>
            <a:r>
              <a:rPr lang="en-US" dirty="0" err="1" smtClean="0"/>
              <a:t>pclap</a:t>
            </a:r>
            <a:r>
              <a:rPr lang="en-US" dirty="0" smtClean="0"/>
              <a:t>*_</a:t>
            </a:r>
            <a:r>
              <a:rPr lang="en-US" dirty="0" err="1" smtClean="0"/>
              <a:t>calib_meas.tab</a:t>
            </a:r>
            <a:r>
              <a:rPr lang="en-US" dirty="0" smtClean="0"/>
              <a:t> (.</a:t>
            </a:r>
            <a:r>
              <a:rPr lang="en-US" dirty="0" err="1" smtClean="0"/>
              <a:t>lbl</a:t>
            </a:r>
            <a:r>
              <a:rPr lang="en-US" dirty="0" smtClean="0"/>
              <a:t>) - ok</a:t>
            </a:r>
          </a:p>
          <a:p>
            <a:pPr marL="0" indent="0">
              <a:buClr>
                <a:srgbClr val="00B050"/>
              </a:buClr>
              <a:buNone/>
            </a:pPr>
            <a:endParaRPr lang="en-US" dirty="0" smtClean="0"/>
          </a:p>
          <a:p>
            <a:pPr marL="457200" lvl="1" indent="0">
              <a:buClr>
                <a:srgbClr val="00B050"/>
              </a:buClr>
              <a:buNone/>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a:p>
        </p:txBody>
      </p:sp>
    </p:spTree>
    <p:extLst>
      <p:ext uri="{BB962C8B-B14F-4D97-AF65-F5344CB8AC3E}">
        <p14:creationId xmlns:p14="http://schemas.microsoft.com/office/powerpoint/2010/main" val="3512099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Files</a:t>
            </a:r>
            <a:endParaRPr lang="en-US" dirty="0"/>
          </a:p>
        </p:txBody>
      </p:sp>
      <p:sp>
        <p:nvSpPr>
          <p:cNvPr id="3" name="Content Placeholder 2"/>
          <p:cNvSpPr>
            <a:spLocks noGrp="1"/>
          </p:cNvSpPr>
          <p:nvPr>
            <p:ph idx="1"/>
          </p:nvPr>
        </p:nvSpPr>
        <p:spPr/>
        <p:txBody>
          <a:bodyPr>
            <a:normAutofit/>
          </a:bodyPr>
          <a:lstStyle/>
          <a:p>
            <a:pPr>
              <a:buClr>
                <a:srgbClr val="92D050"/>
              </a:buClr>
              <a:buFont typeface="Wingdings" panose="05000000000000000000" pitchFamily="2" charset="2"/>
              <a:buChar char="ü"/>
            </a:pPr>
            <a:r>
              <a:rPr lang="en-US" dirty="0" smtClean="0"/>
              <a:t>indxinfo.txt</a:t>
            </a:r>
          </a:p>
          <a:p>
            <a:pPr marL="457200" lvl="1" indent="0">
              <a:buClr>
                <a:srgbClr val="92D050"/>
              </a:buClr>
              <a:buNone/>
            </a:pPr>
            <a:r>
              <a:rPr lang="en-US" dirty="0" smtClean="0"/>
              <a:t>Does not mention checksum file or its usage, consider adding</a:t>
            </a:r>
          </a:p>
          <a:p>
            <a:pPr>
              <a:buClr>
                <a:srgbClr val="92D050"/>
              </a:buClr>
              <a:buFont typeface="Wingdings" panose="05000000000000000000" pitchFamily="2" charset="2"/>
              <a:buChar char="ü"/>
            </a:pPr>
            <a:r>
              <a:rPr lang="en-US" dirty="0" err="1" smtClean="0"/>
              <a:t>index.tab</a:t>
            </a:r>
            <a:r>
              <a:rPr lang="en-US" dirty="0" smtClean="0"/>
              <a:t> (.</a:t>
            </a:r>
            <a:r>
              <a:rPr lang="en-US" dirty="0" err="1" smtClean="0"/>
              <a:t>lbl</a:t>
            </a:r>
            <a:r>
              <a:rPr lang="en-US" dirty="0" smtClean="0"/>
              <a:t>)</a:t>
            </a:r>
          </a:p>
          <a:p>
            <a:pPr>
              <a:buClr>
                <a:srgbClr val="92D050"/>
              </a:buClr>
              <a:buFont typeface="Wingdings" panose="05000000000000000000" pitchFamily="2" charset="2"/>
              <a:buChar char="ü"/>
            </a:pPr>
            <a:r>
              <a:rPr lang="en-US" dirty="0" err="1" smtClean="0"/>
              <a:t>checksum.tab</a:t>
            </a:r>
            <a:r>
              <a:rPr lang="en-US" dirty="0" smtClean="0"/>
              <a:t> (.</a:t>
            </a:r>
            <a:r>
              <a:rPr lang="en-US" dirty="0" err="1" smtClean="0"/>
              <a:t>lbl</a:t>
            </a:r>
            <a:r>
              <a:rPr lang="en-US" dirty="0" smtClean="0"/>
              <a:t>)</a:t>
            </a:r>
          </a:p>
          <a:p>
            <a:pPr marL="0" indent="0">
              <a:buClr>
                <a:srgbClr val="92D050"/>
              </a:buClr>
              <a:buNone/>
            </a:pPr>
            <a:endParaRPr lang="en-US" dirty="0"/>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a:p>
        </p:txBody>
      </p:sp>
    </p:spTree>
    <p:extLst>
      <p:ext uri="{BB962C8B-B14F-4D97-AF65-F5344CB8AC3E}">
        <p14:creationId xmlns:p14="http://schemas.microsoft.com/office/powerpoint/2010/main" val="99086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Directories</a:t>
            </a:r>
            <a:endParaRPr lang="en-US" dirty="0"/>
          </a:p>
        </p:txBody>
      </p:sp>
      <p:sp>
        <p:nvSpPr>
          <p:cNvPr id="3" name="Content Placeholder 2"/>
          <p:cNvSpPr>
            <a:spLocks noGrp="1"/>
          </p:cNvSpPr>
          <p:nvPr>
            <p:ph idx="1"/>
          </p:nvPr>
        </p:nvSpPr>
        <p:spPr/>
        <p:txBody>
          <a:bodyPr/>
          <a:lstStyle/>
          <a:p>
            <a:r>
              <a:rPr lang="en-US" dirty="0" smtClean="0"/>
              <a:t>Data are poorly formatted and nearly impossible to use</a:t>
            </a:r>
          </a:p>
          <a:p>
            <a:pPr lvl="1"/>
            <a:r>
              <a:rPr lang="en-US" dirty="0" smtClean="0"/>
              <a:t>A single day can have more than 7,000 data files plus their labels</a:t>
            </a:r>
          </a:p>
          <a:p>
            <a:pPr lvl="1"/>
            <a:r>
              <a:rPr lang="en-US" dirty="0" smtClean="0"/>
              <a:t>Some data files cover only a few seconds, others a few minutes</a:t>
            </a:r>
          </a:p>
          <a:p>
            <a:pPr lvl="1"/>
            <a:r>
              <a:rPr lang="en-US" dirty="0" smtClean="0"/>
              <a:t>Labels appear to be valid, those that I’ve been able to spot check</a:t>
            </a:r>
            <a:endParaRPr lang="en-US" dirty="0"/>
          </a:p>
        </p:txBody>
      </p:sp>
    </p:spTree>
    <p:extLst>
      <p:ext uri="{BB962C8B-B14F-4D97-AF65-F5344CB8AC3E}">
        <p14:creationId xmlns:p14="http://schemas.microsoft.com/office/powerpoint/2010/main" val="51961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a:t>The documentation are in good shape</a:t>
            </a:r>
          </a:p>
          <a:p>
            <a:r>
              <a:rPr lang="en-US" dirty="0"/>
              <a:t>Data </a:t>
            </a:r>
            <a:r>
              <a:rPr lang="en-US" dirty="0" smtClean="0"/>
              <a:t>are </a:t>
            </a:r>
            <a:r>
              <a:rPr lang="en-US" dirty="0"/>
              <a:t>in </a:t>
            </a:r>
            <a:r>
              <a:rPr lang="en-US" dirty="0" smtClean="0"/>
              <a:t>simple ASCII table formats </a:t>
            </a:r>
            <a:r>
              <a:rPr lang="en-US" dirty="0"/>
              <a:t>and correctly described by PDS labels, however, </a:t>
            </a:r>
            <a:r>
              <a:rPr lang="en-US" dirty="0">
                <a:solidFill>
                  <a:srgbClr val="FF0000"/>
                </a:solidFill>
              </a:rPr>
              <a:t>the data are unusable as provided</a:t>
            </a:r>
            <a:r>
              <a:rPr lang="en-US" dirty="0" smtClean="0"/>
              <a:t>. Users are going to  want to analyze data over longer time intervals than those of the individual data files provided. </a:t>
            </a:r>
            <a:r>
              <a:rPr lang="en-US" dirty="0" smtClean="0"/>
              <a:t>The PDS labels indicate that many of the data files are similar in structure and content that could potentially be combined into a more usable form. Maybe the contents of some files could become columns in another with the same sample times. Others might be concatenated to produce longer time intervals with brief time gaps, etc.</a:t>
            </a:r>
            <a:endParaRPr lang="en-US" dirty="0"/>
          </a:p>
          <a:p>
            <a:r>
              <a:rPr lang="en-US" dirty="0" smtClean="0"/>
              <a:t>RIDs</a:t>
            </a:r>
            <a:r>
              <a:rPr lang="en-US" dirty="0"/>
              <a:t>: </a:t>
            </a:r>
            <a:endParaRPr lang="en-US" dirty="0" smtClean="0"/>
          </a:p>
          <a:p>
            <a:pPr marL="914400" lvl="1" indent="-457200">
              <a:buFont typeface="+mj-lt"/>
              <a:buAutoNum type="arabicPeriod"/>
            </a:pPr>
            <a:r>
              <a:rPr lang="en-US" dirty="0" smtClean="0">
                <a:solidFill>
                  <a:srgbClr val="FF0000"/>
                </a:solidFill>
              </a:rPr>
              <a:t>Explore other data storage options that would improve the usability of the data, including alternate directory structures and/or file formats.</a:t>
            </a:r>
          </a:p>
          <a:p>
            <a:pPr marL="914400" lvl="1" indent="-457200">
              <a:buFont typeface="+mj-lt"/>
              <a:buAutoNum type="arabicPeriod"/>
            </a:pPr>
            <a:r>
              <a:rPr lang="en-US" dirty="0" smtClean="0">
                <a:solidFill>
                  <a:srgbClr val="FF0000"/>
                </a:solidFill>
              </a:rPr>
              <a:t>Provide</a:t>
            </a:r>
            <a:r>
              <a:rPr lang="en-US" dirty="0" smtClean="0">
                <a:solidFill>
                  <a:srgbClr val="FF0000"/>
                </a:solidFill>
              </a:rPr>
              <a:t> one or more descriptions </a:t>
            </a:r>
            <a:r>
              <a:rPr lang="en-US" dirty="0">
                <a:solidFill>
                  <a:srgbClr val="FF0000"/>
                </a:solidFill>
              </a:rPr>
              <a:t>of how to combine various subsets of the files to improve the usability of the </a:t>
            </a:r>
            <a:r>
              <a:rPr lang="en-US" dirty="0" smtClean="0">
                <a:solidFill>
                  <a:srgbClr val="FF0000"/>
                </a:solidFill>
              </a:rPr>
              <a:t>data.</a:t>
            </a:r>
          </a:p>
          <a:p>
            <a:endParaRPr lang="en-US" dirty="0"/>
          </a:p>
          <a:p>
            <a:pPr marL="457200" lvl="1" indent="0">
              <a:buClr>
                <a:srgbClr val="FF0000"/>
              </a:buClr>
              <a:buNone/>
            </a:pPr>
            <a:endParaRPr lang="en-US" dirty="0"/>
          </a:p>
          <a:p>
            <a:pPr marL="457200" lvl="1" indent="0">
              <a:buClr>
                <a:srgbClr val="FF0000"/>
              </a:buClr>
              <a:buNone/>
            </a:pPr>
            <a:endParaRPr lang="en-US" dirty="0">
              <a:solidFill>
                <a:srgbClr val="FF0000"/>
              </a:solidFill>
            </a:endParaRPr>
          </a:p>
          <a:p>
            <a:pPr marL="457200" lvl="1" indent="0">
              <a:buClr>
                <a:srgbClr val="FF0000"/>
              </a:buClr>
              <a:buNone/>
            </a:pPr>
            <a:endParaRPr lang="en-US" dirty="0">
              <a:solidFill>
                <a:srgbClr val="FF0000"/>
              </a:solidFill>
            </a:endParaRPr>
          </a:p>
          <a:p>
            <a:pPr marL="457200" lvl="1" indent="0">
              <a:buNone/>
            </a:pPr>
            <a:endParaRPr lang="en-US" dirty="0" smtClean="0"/>
          </a:p>
          <a:p>
            <a:pPr lvl="1"/>
            <a:endParaRPr lang="en-US" dirty="0"/>
          </a:p>
        </p:txBody>
      </p:sp>
    </p:spTree>
    <p:extLst>
      <p:ext uri="{BB962C8B-B14F-4D97-AF65-F5344CB8AC3E}">
        <p14:creationId xmlns:p14="http://schemas.microsoft.com/office/powerpoint/2010/main" val="14981686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2993</TotalTime>
  <Words>440</Words>
  <Application>Microsoft Office PowerPoint</Application>
  <PresentationFormat>On-screen Show (4:3)</PresentationFormat>
  <Paragraphs>74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Rosetta Orbiter RPCLAP  Archive Comments  ro-c-rpclap-2-esc1-v1.0 ro-c-rpclap-3-esc1-v1.0 ro-c-rpclap-2-prl-v1.0 ro-c-rpclap-3-prl-v1.0</vt:lpstr>
      <vt:lpstr>Overview</vt:lpstr>
      <vt:lpstr>Root Directory Files</vt:lpstr>
      <vt:lpstr>Catalog Files</vt:lpstr>
      <vt:lpstr>Document</vt:lpstr>
      <vt:lpstr>Calib</vt:lpstr>
      <vt:lpstr>Index Files</vt:lpstr>
      <vt:lpstr>Data Directories</vt:lpstr>
      <vt:lpstr>Summary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Rosetta rl-cal-romap-2-XXX-mag-v1.0 review comments</dc:title>
  <dc:creator>sjoy</dc:creator>
  <cp:lastModifiedBy>sjoy</cp:lastModifiedBy>
  <cp:revision>156</cp:revision>
  <dcterms:created xsi:type="dcterms:W3CDTF">2016-02-06T19:43:57Z</dcterms:created>
  <dcterms:modified xsi:type="dcterms:W3CDTF">2016-02-17T20:42:41Z</dcterms:modified>
</cp:coreProperties>
</file>