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20" d="100"/>
          <a:sy n="120" d="100"/>
        </p:scale>
        <p:origin x="387"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Rosetta Lander ROMAP Common File Comments</a:t>
            </a:r>
            <a:endParaRPr lang="en-US" dirty="0"/>
          </a:p>
        </p:txBody>
      </p:sp>
      <p:sp>
        <p:nvSpPr>
          <p:cNvPr id="3" name="Subtitle 2"/>
          <p:cNvSpPr>
            <a:spLocks noGrp="1"/>
          </p:cNvSpPr>
          <p:nvPr>
            <p:ph type="subTitle" idx="1"/>
          </p:nvPr>
        </p:nvSpPr>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All of the </a:t>
            </a:r>
            <a:r>
              <a:rPr lang="en-US" dirty="0" err="1" smtClean="0"/>
              <a:t>rl</a:t>
            </a:r>
            <a:r>
              <a:rPr lang="en-US" dirty="0" smtClean="0"/>
              <a:t>-*</a:t>
            </a:r>
            <a:r>
              <a:rPr lang="en-US" dirty="0" err="1" smtClean="0"/>
              <a:t>romap</a:t>
            </a:r>
            <a:r>
              <a:rPr lang="en-US" dirty="0" smtClean="0"/>
              <a:t>* review volumes share a large number of common files:</a:t>
            </a:r>
            <a:br>
              <a:rPr lang="en-US" dirty="0" smtClean="0"/>
            </a:br>
            <a:r>
              <a:rPr lang="en-US" dirty="0" smtClean="0"/>
              <a:t>	catalog files, documents, required files (Xxinfo.TXT), etc.</a:t>
            </a:r>
            <a:br>
              <a:rPr lang="en-US" dirty="0" smtClean="0"/>
            </a:br>
            <a:r>
              <a:rPr lang="en-US" dirty="0" smtClean="0"/>
              <a:t>rather than repeating comments on those files in every presentation my comments are all included here </a:t>
            </a:r>
          </a:p>
          <a:p>
            <a:endParaRPr lang="en-US" dirty="0"/>
          </a:p>
          <a:p>
            <a:r>
              <a:rPr lang="en-US" dirty="0" smtClean="0"/>
              <a:t>Most of the common files have been previously reviewed so there is an expectation that the files would be in pretty good shape. </a:t>
            </a:r>
            <a:endParaRPr lang="en-US" dirty="0"/>
          </a:p>
        </p:txBody>
      </p:sp>
    </p:spTree>
    <p:extLst>
      <p:ext uri="{BB962C8B-B14F-4D97-AF65-F5344CB8AC3E}">
        <p14:creationId xmlns:p14="http://schemas.microsoft.com/office/powerpoint/2010/main" val="69442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Files</a:t>
            </a:r>
            <a:endParaRPr lang="en-US" dirty="0"/>
          </a:p>
        </p:txBody>
      </p:sp>
      <p:sp>
        <p:nvSpPr>
          <p:cNvPr id="3" name="Content Placeholder 2"/>
          <p:cNvSpPr>
            <a:spLocks noGrp="1"/>
          </p:cNvSpPr>
          <p:nvPr>
            <p:ph idx="1"/>
          </p:nvPr>
        </p:nvSpPr>
        <p:spPr/>
        <p:txBody>
          <a:bodyPr/>
          <a:lstStyle/>
          <a:p>
            <a:pPr>
              <a:buClr>
                <a:srgbClr val="92D050"/>
              </a:buClr>
              <a:buFont typeface="Wingdings" panose="05000000000000000000" pitchFamily="2" charset="2"/>
              <a:buChar char="ü"/>
            </a:pPr>
            <a:r>
              <a:rPr lang="en-US" dirty="0" smtClean="0"/>
              <a:t> catinfo.txt</a:t>
            </a:r>
          </a:p>
          <a:p>
            <a:pPr>
              <a:buClr>
                <a:srgbClr val="92D050"/>
              </a:buClr>
              <a:buFont typeface="Wingdings" panose="05000000000000000000" pitchFamily="2" charset="2"/>
              <a:buChar char="ü"/>
            </a:pPr>
            <a:r>
              <a:rPr lang="en-US" dirty="0" smtClean="0"/>
              <a:t>mission.cat (various typos, content fine)</a:t>
            </a:r>
          </a:p>
          <a:p>
            <a:pPr>
              <a:buClr>
                <a:srgbClr val="92D050"/>
              </a:buClr>
              <a:buFont typeface="Wingdings" panose="05000000000000000000" pitchFamily="2" charset="2"/>
              <a:buChar char="ü"/>
            </a:pPr>
            <a:r>
              <a:rPr lang="en-US" dirty="0"/>
              <a:t>i</a:t>
            </a:r>
            <a:r>
              <a:rPr lang="en-US" dirty="0" smtClean="0"/>
              <a:t>nsthost.cat (</a:t>
            </a:r>
            <a:r>
              <a:rPr lang="en-US" dirty="0"/>
              <a:t>various typos, content fine</a:t>
            </a:r>
            <a:r>
              <a:rPr lang="en-US" dirty="0" smtClean="0"/>
              <a:t>)</a:t>
            </a:r>
          </a:p>
          <a:p>
            <a:pPr>
              <a:buClr>
                <a:srgbClr val="92D050"/>
              </a:buClr>
              <a:buFont typeface="Wingdings" panose="05000000000000000000" pitchFamily="2" charset="2"/>
              <a:buChar char="ü"/>
            </a:pPr>
            <a:r>
              <a:rPr lang="en-US" dirty="0" smtClean="0"/>
              <a:t>inst.cat </a:t>
            </a:r>
            <a:r>
              <a:rPr lang="en-US" dirty="0"/>
              <a:t>(various typos, content fine</a:t>
            </a:r>
            <a:r>
              <a:rPr lang="en-US" dirty="0" smtClean="0"/>
              <a:t>)</a:t>
            </a:r>
            <a:endParaRPr lang="en-US" dirty="0"/>
          </a:p>
          <a:p>
            <a:pPr>
              <a:buClr>
                <a:srgbClr val="92D050"/>
              </a:buClr>
              <a:buFont typeface="Wingdings" panose="05000000000000000000" pitchFamily="2" charset="2"/>
              <a:buChar char="ü"/>
            </a:pPr>
            <a:r>
              <a:rPr lang="en-US" dirty="0" smtClean="0"/>
              <a:t>software.cat</a:t>
            </a:r>
          </a:p>
          <a:p>
            <a:pPr>
              <a:buClr>
                <a:srgbClr val="92D050"/>
              </a:buClr>
              <a:buFont typeface="Wingdings" panose="05000000000000000000" pitchFamily="2" charset="2"/>
              <a:buChar char="ü"/>
            </a:pPr>
            <a:r>
              <a:rPr lang="en-US" dirty="0" smtClean="0"/>
              <a:t>ref.cat</a:t>
            </a:r>
          </a:p>
          <a:p>
            <a:pPr>
              <a:buClr>
                <a:srgbClr val="92D050"/>
              </a:buClr>
              <a:buFont typeface="Wingdings" panose="05000000000000000000" pitchFamily="2" charset="2"/>
              <a:buChar char="ü"/>
            </a:pPr>
            <a:r>
              <a:rPr lang="en-US" dirty="0"/>
              <a:t>p</a:t>
            </a:r>
            <a:r>
              <a:rPr lang="en-US" dirty="0" smtClean="0"/>
              <a:t>erson.cat</a:t>
            </a:r>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336846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Documents other than the calibration description</a:t>
            </a:r>
            <a:endParaRPr lang="en-US" dirty="0"/>
          </a:p>
        </p:txBody>
      </p:sp>
      <p:sp>
        <p:nvSpPr>
          <p:cNvPr id="3" name="Content Placeholder 2"/>
          <p:cNvSpPr>
            <a:spLocks noGrp="1"/>
          </p:cNvSpPr>
          <p:nvPr>
            <p:ph idx="1"/>
          </p:nvPr>
        </p:nvSpPr>
        <p:spPr/>
        <p:txBody>
          <a:bodyPr/>
          <a:lstStyle/>
          <a:p>
            <a:pPr>
              <a:buClr>
                <a:srgbClr val="00B050"/>
              </a:buClr>
              <a:buFont typeface="Wingdings" panose="05000000000000000000" pitchFamily="2" charset="2"/>
              <a:buChar char="ü"/>
            </a:pPr>
            <a:r>
              <a:rPr lang="en-US" dirty="0" smtClean="0"/>
              <a:t>docinfo.txt</a:t>
            </a:r>
          </a:p>
          <a:p>
            <a:pPr>
              <a:buClr>
                <a:srgbClr val="00B050"/>
              </a:buClr>
              <a:buFont typeface="Wingdings" panose="05000000000000000000" pitchFamily="2" charset="2"/>
              <a:buChar char="ü"/>
            </a:pPr>
            <a:r>
              <a:rPr lang="en-US" dirty="0" smtClean="0"/>
              <a:t>eaicd_romap.pdf (.</a:t>
            </a:r>
            <a:r>
              <a:rPr lang="en-US" dirty="0" err="1" smtClean="0"/>
              <a:t>lbl</a:t>
            </a:r>
            <a:r>
              <a:rPr lang="en-US" dirty="0" smtClean="0"/>
              <a:t>)</a:t>
            </a:r>
          </a:p>
          <a:p>
            <a:pPr>
              <a:buClr>
                <a:srgbClr val="00B050"/>
              </a:buClr>
              <a:buFont typeface="Wingdings" panose="05000000000000000000" pitchFamily="2" charset="2"/>
              <a:buChar char="ü"/>
            </a:pPr>
            <a:r>
              <a:rPr lang="en-US" dirty="0" smtClean="0"/>
              <a:t>rl_romap_logbook.txt (.</a:t>
            </a:r>
            <a:r>
              <a:rPr lang="en-US" dirty="0" err="1" smtClean="0"/>
              <a:t>lbl</a:t>
            </a:r>
            <a:r>
              <a:rPr lang="en-US" dirty="0" smtClean="0"/>
              <a:t>)</a:t>
            </a:r>
          </a:p>
          <a:p>
            <a:pPr>
              <a:buClr>
                <a:srgbClr val="00B050"/>
              </a:buClr>
              <a:buFont typeface="Wingdings" panose="05000000000000000000" pitchFamily="2" charset="2"/>
              <a:buChar char="ü"/>
            </a:pPr>
            <a:r>
              <a:rPr lang="en-US" dirty="0" smtClean="0"/>
              <a:t>ro-lro-dp-300002-ua.pdf (.</a:t>
            </a:r>
            <a:r>
              <a:rPr lang="en-US" dirty="0" err="1" smtClean="0"/>
              <a:t>lbl</a:t>
            </a:r>
            <a:r>
              <a:rPr lang="en-US" dirty="0" smtClean="0"/>
              <a:t>)</a:t>
            </a:r>
          </a:p>
          <a:p>
            <a:pPr>
              <a:buClr>
                <a:srgbClr val="00B050"/>
              </a:buClr>
              <a:buFont typeface="Wingdings" panose="05000000000000000000" pitchFamily="2" charset="2"/>
              <a:buChar char="ü"/>
            </a:pPr>
            <a:r>
              <a:rPr lang="en-US" dirty="0" err="1" smtClean="0"/>
              <a:t>romap_calibration_desc.lbl</a:t>
            </a:r>
            <a:endParaRPr lang="en-US" dirty="0" smtClean="0"/>
          </a:p>
          <a:p>
            <a:pPr>
              <a:buClr>
                <a:srgbClr val="00B050"/>
              </a:buClr>
              <a:buFont typeface="Wingdings" panose="05000000000000000000" pitchFamily="2" charset="2"/>
              <a:buChar char="ü"/>
            </a:pPr>
            <a:r>
              <a:rPr lang="en-US" dirty="0" smtClean="0"/>
              <a:t>timeline_phc.png (.</a:t>
            </a:r>
            <a:r>
              <a:rPr lang="en-US" dirty="0" err="1" smtClean="0"/>
              <a:t>lbl</a:t>
            </a:r>
            <a:r>
              <a:rPr lang="en-US" dirty="0" smtClean="0"/>
              <a:t>)</a:t>
            </a:r>
          </a:p>
          <a:p>
            <a:pPr>
              <a:buClr>
                <a:srgbClr val="00B050"/>
              </a:buClr>
              <a:buFont typeface="Wingdings" panose="05000000000000000000" pitchFamily="2" charset="2"/>
              <a:buChar char="ü"/>
            </a:pPr>
            <a:r>
              <a:rPr lang="en-US" dirty="0" smtClean="0"/>
              <a:t>timeline_phc.txt</a:t>
            </a:r>
          </a:p>
          <a:p>
            <a:pPr>
              <a:buClr>
                <a:srgbClr val="00B050"/>
              </a:buClr>
              <a:buFont typeface="Wingdings" panose="05000000000000000000" pitchFamily="2" charset="2"/>
              <a:buChar char="ü"/>
            </a:pPr>
            <a:r>
              <a:rPr lang="en-US" dirty="0" smtClean="0"/>
              <a:t>timeline_phc_desc.txt</a:t>
            </a:r>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87204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romap_calibration_desc.txt</a:t>
            </a:r>
            <a:endParaRPr lang="en-US" dirty="0"/>
          </a:p>
        </p:txBody>
      </p:sp>
      <p:sp>
        <p:nvSpPr>
          <p:cNvPr id="3" name="Content Placeholder 2"/>
          <p:cNvSpPr>
            <a:spLocks noGrp="1"/>
          </p:cNvSpPr>
          <p:nvPr>
            <p:ph idx="1"/>
          </p:nvPr>
        </p:nvSpPr>
        <p:spPr/>
        <p:txBody>
          <a:bodyPr/>
          <a:lstStyle/>
          <a:p>
            <a:r>
              <a:rPr lang="en-US" dirty="0" smtClean="0"/>
              <a:t>This document is acceptable but could be improved significantly</a:t>
            </a:r>
          </a:p>
          <a:p>
            <a:pPr lvl="1"/>
            <a:r>
              <a:rPr lang="en-US" dirty="0" smtClean="0"/>
              <a:t>There is no description of any effort to correlate the timing between instrument components (mag, </a:t>
            </a:r>
            <a:r>
              <a:rPr lang="en-US" dirty="0" err="1" smtClean="0"/>
              <a:t>spm</a:t>
            </a:r>
            <a:r>
              <a:rPr lang="en-US" dirty="0" smtClean="0"/>
              <a:t>). </a:t>
            </a:r>
            <a:r>
              <a:rPr lang="en-US" dirty="0" smtClean="0"/>
              <a:t>Each component has internal timing delays associated with digitization, internal filters, readout times, electronic processing, etc. None of these effect are described or characterized.</a:t>
            </a:r>
          </a:p>
          <a:p>
            <a:pPr lvl="1"/>
            <a:r>
              <a:rPr lang="en-US" dirty="0" smtClean="0"/>
              <a:t>It does not appear as though any ground calibration of the magnetometer sensor has been included, in particular, work to determine the </a:t>
            </a:r>
            <a:r>
              <a:rPr lang="en-US" dirty="0" err="1" smtClean="0"/>
              <a:t>orthonalization</a:t>
            </a:r>
            <a:r>
              <a:rPr lang="en-US" dirty="0" smtClean="0"/>
              <a:t> matrix the 3 sensors (impossible to assemble 3 sensors in a perfectly orthogonal configuration). Impact to science of not </a:t>
            </a:r>
            <a:r>
              <a:rPr lang="en-US" dirty="0" err="1" smtClean="0"/>
              <a:t>orthogonalizing</a:t>
            </a:r>
            <a:r>
              <a:rPr lang="en-US" dirty="0" smtClean="0"/>
              <a:t> on a non-spinning spacecraft is small.</a:t>
            </a:r>
          </a:p>
          <a:p>
            <a:pPr lvl="1"/>
            <a:r>
              <a:rPr lang="en-US" dirty="0" smtClean="0"/>
              <a:t>There appears to be no effort to confirm that the final deployment geometry matched the expected state (rotation matrix is pure 1’s and 0’s).</a:t>
            </a:r>
            <a:endParaRPr lang="en-US" dirty="0"/>
          </a:p>
        </p:txBody>
      </p:sp>
    </p:spTree>
    <p:extLst>
      <p:ext uri="{BB962C8B-B14F-4D97-AF65-F5344CB8AC3E}">
        <p14:creationId xmlns:p14="http://schemas.microsoft.com/office/powerpoint/2010/main" val="224488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files</a:t>
            </a:r>
            <a:endParaRPr lang="en-US" dirty="0"/>
          </a:p>
        </p:txBody>
      </p:sp>
      <p:sp>
        <p:nvSpPr>
          <p:cNvPr id="3" name="Content Placeholder 2"/>
          <p:cNvSpPr>
            <a:spLocks noGrp="1"/>
          </p:cNvSpPr>
          <p:nvPr>
            <p:ph idx="1"/>
          </p:nvPr>
        </p:nvSpPr>
        <p:spPr/>
        <p:txBody>
          <a:bodyPr/>
          <a:lstStyle/>
          <a:p>
            <a:pPr>
              <a:buClr>
                <a:srgbClr val="00B050"/>
              </a:buClr>
              <a:buFont typeface="Wingdings" panose="05000000000000000000" pitchFamily="2" charset="2"/>
              <a:buChar char="ü"/>
            </a:pPr>
            <a:r>
              <a:rPr lang="en-US" dirty="0" smtClean="0"/>
              <a:t> indxinfo.txt  - Add a discussion of the checksum files and their usage (MD5 tools), in particular, that they reference files from the root of the volume and not relative to the INDEX directory where the files are located.  </a:t>
            </a:r>
          </a:p>
          <a:p>
            <a:pPr>
              <a:buClr>
                <a:srgbClr val="00B050"/>
              </a:buClr>
              <a:buFont typeface="Wingdings" panose="05000000000000000000" pitchFamily="2" charset="2"/>
              <a:buChar char="ü"/>
            </a:pPr>
            <a:r>
              <a:rPr lang="en-US" dirty="0" err="1" smtClean="0"/>
              <a:t>index.lbl</a:t>
            </a:r>
            <a:endParaRPr lang="en-US" dirty="0"/>
          </a:p>
          <a:p>
            <a:pPr>
              <a:buClr>
                <a:srgbClr val="00B050"/>
              </a:buClr>
              <a:buFont typeface="Wingdings" panose="05000000000000000000" pitchFamily="2" charset="2"/>
              <a:buChar char="ü"/>
            </a:pPr>
            <a:r>
              <a:rPr lang="en-US" dirty="0" err="1" smtClean="0"/>
              <a:t>index.tab</a:t>
            </a:r>
            <a:endParaRPr lang="en-US" dirty="0" smtClean="0"/>
          </a:p>
          <a:p>
            <a:pPr>
              <a:buClr>
                <a:srgbClr val="00B050"/>
              </a:buClr>
              <a:buFont typeface="Wingdings" panose="05000000000000000000" pitchFamily="2" charset="2"/>
              <a:buChar char="ü"/>
            </a:pPr>
            <a:r>
              <a:rPr lang="en-US" dirty="0" err="1" smtClean="0"/>
              <a:t>checksum.lbl</a:t>
            </a:r>
            <a:endParaRPr lang="en-US" dirty="0" smtClean="0"/>
          </a:p>
          <a:p>
            <a:pPr>
              <a:buClr>
                <a:srgbClr val="00B050"/>
              </a:buClr>
              <a:buFont typeface="Wingdings" panose="05000000000000000000" pitchFamily="2" charset="2"/>
              <a:buChar char="ü"/>
            </a:pPr>
            <a:r>
              <a:rPr lang="en-US" dirty="0" err="1" smtClean="0"/>
              <a:t>checksum.tab</a:t>
            </a:r>
            <a:endParaRPr lang="en-US" dirty="0" smtClean="0"/>
          </a:p>
          <a:p>
            <a:pPr>
              <a:buClr>
                <a:srgbClr val="00B050"/>
              </a:buClr>
              <a:buFont typeface="Wingdings" panose="05000000000000000000" pitchFamily="2" charset="2"/>
              <a:buChar char="ü"/>
            </a:pPr>
            <a:endParaRPr lang="en-US" dirty="0" smtClean="0"/>
          </a:p>
          <a:p>
            <a:pPr marL="0" indent="0">
              <a:buClr>
                <a:srgbClr val="00B050"/>
              </a:buClr>
              <a:buNone/>
            </a:pPr>
            <a:endParaRPr lang="en-US" dirty="0"/>
          </a:p>
        </p:txBody>
      </p:sp>
    </p:spTree>
    <p:extLst>
      <p:ext uri="{BB962C8B-B14F-4D97-AF65-F5344CB8AC3E}">
        <p14:creationId xmlns:p14="http://schemas.microsoft.com/office/powerpoint/2010/main" val="397201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a:t>
            </a:r>
            <a:endParaRPr lang="en-US" dirty="0"/>
          </a:p>
        </p:txBody>
      </p:sp>
      <p:sp>
        <p:nvSpPr>
          <p:cNvPr id="3" name="Content Placeholder 2"/>
          <p:cNvSpPr>
            <a:spLocks noGrp="1"/>
          </p:cNvSpPr>
          <p:nvPr>
            <p:ph idx="1"/>
          </p:nvPr>
        </p:nvSpPr>
        <p:spPr/>
        <p:txBody>
          <a:bodyPr/>
          <a:lstStyle/>
          <a:p>
            <a:pPr>
              <a:buClr>
                <a:srgbClr val="00B050"/>
              </a:buClr>
              <a:buFont typeface="Wingdings" panose="05000000000000000000" pitchFamily="2" charset="2"/>
              <a:buChar char="ü"/>
            </a:pPr>
            <a:r>
              <a:rPr lang="en-US" dirty="0" smtClean="0"/>
              <a:t>labinfo.txt</a:t>
            </a:r>
          </a:p>
          <a:p>
            <a:pPr>
              <a:buClr>
                <a:srgbClr val="00B050"/>
              </a:buClr>
              <a:buFont typeface="Wingdings" panose="05000000000000000000" pitchFamily="2" charset="2"/>
              <a:buChar char="ü"/>
            </a:pPr>
            <a:endParaRPr lang="en-US" dirty="0"/>
          </a:p>
          <a:p>
            <a:pPr>
              <a:buClr>
                <a:srgbClr val="00B050"/>
              </a:buClr>
              <a:buFont typeface="Wingdings" panose="05000000000000000000" pitchFamily="2" charset="2"/>
              <a:buChar char="ü"/>
            </a:pPr>
            <a:r>
              <a:rPr lang="en-US" dirty="0" smtClean="0"/>
              <a:t>Format files discussed with the labels of the various products that they describe</a:t>
            </a:r>
            <a:endParaRPr lang="en-US" dirty="0"/>
          </a:p>
        </p:txBody>
      </p:sp>
    </p:spTree>
    <p:extLst>
      <p:ext uri="{BB962C8B-B14F-4D97-AF65-F5344CB8AC3E}">
        <p14:creationId xmlns:p14="http://schemas.microsoft.com/office/powerpoint/2010/main" val="197859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Other than fixing a few misspelled words, the common files are in good shape.</a:t>
            </a:r>
          </a:p>
          <a:p>
            <a:pPr lvl="1"/>
            <a:r>
              <a:rPr lang="en-US" dirty="0" smtClean="0"/>
              <a:t>romap_calibration_desc.txt could/should be improved</a:t>
            </a:r>
            <a:endParaRPr lang="en-US" dirty="0"/>
          </a:p>
        </p:txBody>
      </p:sp>
    </p:spTree>
    <p:extLst>
      <p:ext uri="{BB962C8B-B14F-4D97-AF65-F5344CB8AC3E}">
        <p14:creationId xmlns:p14="http://schemas.microsoft.com/office/powerpoint/2010/main" val="14981686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308</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Rosetta Lander ROMAP Common File Comments</vt:lpstr>
      <vt:lpstr>Overview</vt:lpstr>
      <vt:lpstr>Catalog Files</vt:lpstr>
      <vt:lpstr>Documents other than the calibration description</vt:lpstr>
      <vt:lpstr>romap_calibration_desc.txt</vt:lpstr>
      <vt:lpstr>INDEX files</vt:lpstr>
      <vt:lpstr>LABEL</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sjoy</cp:lastModifiedBy>
  <cp:revision>23</cp:revision>
  <dcterms:created xsi:type="dcterms:W3CDTF">2016-02-06T19:43:57Z</dcterms:created>
  <dcterms:modified xsi:type="dcterms:W3CDTF">2016-02-17T17:16:50Z</dcterms:modified>
</cp:coreProperties>
</file>