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5" r:id="rId5"/>
    <p:sldId id="259" r:id="rId6"/>
    <p:sldId id="260" r:id="rId7"/>
    <p:sldId id="263" r:id="rId8"/>
    <p:sldId id="267" r:id="rId9"/>
    <p:sldId id="271" r:id="rId10"/>
    <p:sldId id="261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3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58852-2BCD-AF49-AA4D-1B67455BBA2D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6A5D9-B6A0-6148-9598-670409CB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post-delivery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manoeuvre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has been executed on 12 November 2014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 at 09:14:58.1 UTC and a nominal end time at 09:19:53.7 UTC.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Rosetta was then on a 50 km orbit.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13 November at 19:23 UTC Philae started transferring data to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Rosetta. Link was lost at 23:08 UTC on 13 November, 40 minutes before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predicted time.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this slot was commanded: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ranging measurements by CONSERT (Lander Search)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CIVA images  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MUPUS boom deployment and hammering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APXS deployment and measurement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14 November at 9:01, Philae data were received on-board Rosetta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immediately transmitted to ground, 48 minutes after expected time.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visibility period finished at 11:47 UTC on 14 November, 50 minutes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earlier than predicted.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this period was commanded: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APXS released but measured copper thus revealing that the door had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not opened.  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MUPUS deployment was successful, hammering took place, SESAME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detected it  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Drill activation for sample return to COSAC                       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PTOLEMY/COSAC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acquisitions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CIVA image but dark.................................................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ranging                                                    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last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Philae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November at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22:15 UTC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time. The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bus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voltage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appeared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On November 15 at 00:07,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Orbiter and Lander 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broke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                                                             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Lander operations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visibility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rotation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Lander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illumination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solar arrays.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planned Touch Down, the Lander did not anchor and bounced.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estimated that the first TD was: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Time UTC: 15:34:06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Comet-fixed coordinates: [2.129171, -0.961358, 0.498268] km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NAVCAM image, the NAC image and the first TD as the starting point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gave the following impact point at: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Time UTC: 16:26:23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Comet-fixed coordinates: [2.450, -0.511, -0.242] km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point has an uncertainty of 7 minutes. The position is also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uncertain.     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using three WAC images, the second TD can be deduced: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Time UTC: 17:31:10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Comet-fixed coordinates: [2.275, 0.249, -0.444] km               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Ranging estimated a final landing site at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Comet-fixed coordinates: [2.446, -0.055, -0.360] km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Touch Down, began the First Science Sequence (FSS) where all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Lander instruments operated on the primary battery. The operations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not go as planned due to the several TDs but occurred as listed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above. The Long Term Science Phase should have started after the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battery died, but the final TD let the Lander in a location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the illumination condition could not allow battery charging.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 was lost on 15 November 2014 at 00:07, ending the FSS, and the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Lander went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asleep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                                               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A5D9-B6A0-6148-9598-670409CB28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parts of PHC data</a:t>
            </a:r>
          </a:p>
          <a:p>
            <a:r>
              <a:rPr lang="en-US" dirty="0" smtClean="0"/>
              <a:t>2 p[arts</a:t>
            </a:r>
            <a:r>
              <a:rPr lang="en-US" baseline="0" dirty="0" smtClean="0"/>
              <a:t> fort PDSC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A5D9-B6A0-6148-9598-670409CB2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5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3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F1A6-2C6C-854E-80F7-69F136FFF51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A88E-A46D-F247-BDD6-BA8F4B5E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Walsh</a:t>
            </a:r>
          </a:p>
          <a:p>
            <a:r>
              <a:rPr lang="en-US" dirty="0" smtClean="0"/>
              <a:t>16 Feb,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4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Binary: </a:t>
            </a:r>
            <a:r>
              <a:rPr lang="en-US" i="1" u="sng" dirty="0" smtClean="0">
                <a:solidFill>
                  <a:srgbClr val="FF0000"/>
                </a:solidFill>
              </a:rPr>
              <a:t>sd2_egse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1075" y="1600200"/>
            <a:ext cx="4038600" cy="4525963"/>
          </a:xfrm>
        </p:spPr>
        <p:txBody>
          <a:bodyPr/>
          <a:lstStyle/>
          <a:p>
            <a:r>
              <a:rPr lang="en-US" dirty="0" smtClean="0"/>
              <a:t>Executable included, for Windows 1998 or 2000 machine</a:t>
            </a:r>
          </a:p>
          <a:p>
            <a:pPr lvl="1"/>
            <a:r>
              <a:rPr lang="en-US" dirty="0" smtClean="0"/>
              <a:t>.c file also included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NOTHING IN HERE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None of the 3 .</a:t>
            </a:r>
            <a:r>
              <a:rPr lang="en-US" dirty="0" err="1" smtClean="0"/>
              <a:t>dll</a:t>
            </a:r>
            <a:r>
              <a:rPr lang="en-US" dirty="0" smtClean="0"/>
              <a:t> files are included that are needed for machines without Visual C++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3075"/>
            <a:ext cx="4038600" cy="4525963"/>
          </a:xfrm>
        </p:spPr>
        <p:txBody>
          <a:bodyPr/>
          <a:lstStyle/>
          <a:p>
            <a:r>
              <a:rPr lang="en-US" dirty="0" smtClean="0"/>
              <a:t>PDF provided with installation and run procedures.</a:t>
            </a:r>
          </a:p>
          <a:p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i="1" dirty="0" smtClean="0"/>
              <a:t>reads</a:t>
            </a:r>
            <a:r>
              <a:rPr lang="en-US" dirty="0" smtClean="0"/>
              <a:t> the raw, binary, data. It does </a:t>
            </a:r>
            <a:r>
              <a:rPr lang="en-US" i="1" dirty="0" smtClean="0"/>
              <a:t>not </a:t>
            </a:r>
            <a:r>
              <a:rPr lang="en-US" dirty="0" smtClean="0"/>
              <a:t>calibrate them.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Screen Shot 2016-02-15 at 3.36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1590"/>
          <a:stretch/>
        </p:blipFill>
        <p:spPr>
          <a:xfrm>
            <a:off x="158750" y="2128057"/>
            <a:ext cx="8985250" cy="3287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125" y="59690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eaicd_sd2.pdf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Plots? (</a:t>
            </a:r>
            <a:r>
              <a:rPr lang="en-US" dirty="0" err="1" smtClean="0"/>
              <a:t>eaicd</a:t>
            </a:r>
            <a:r>
              <a:rPr lang="en-US" dirty="0" smtClean="0"/>
              <a:t> version of deliverables)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42875" y="4111625"/>
            <a:ext cx="298450" cy="9525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6525" y="4327525"/>
            <a:ext cx="298450" cy="9525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0175" y="4575175"/>
            <a:ext cx="298450" cy="9525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3825" y="4775200"/>
            <a:ext cx="298450" cy="9525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Questions/Issues/Concerns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Courier"/>
              </a:rPr>
              <a:t>Software for reading raw data does not functionally exist</a:t>
            </a:r>
          </a:p>
          <a:p>
            <a:pPr lvl="1"/>
            <a:r>
              <a:rPr lang="en-US" dirty="0" smtClean="0">
                <a:cs typeface="Courier"/>
              </a:rPr>
              <a:t>20 byte line of text – not an actual program</a:t>
            </a:r>
          </a:p>
          <a:p>
            <a:pPr lvl="1"/>
            <a:r>
              <a:rPr lang="en-US" dirty="0" smtClean="0">
                <a:cs typeface="Courier"/>
              </a:rPr>
              <a:t>Also, a Windows 2000 program would have been tough</a:t>
            </a:r>
          </a:p>
          <a:p>
            <a:pPr lvl="1"/>
            <a:endParaRPr lang="en-US" dirty="0" smtClean="0"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No browse</a:t>
            </a:r>
            <a:r>
              <a:rPr lang="en-US" dirty="0" smtClean="0"/>
              <a:t>/ directory  - listed in Section 3.4.3.4 in the eaicd_sd2.pdf</a:t>
            </a:r>
          </a:p>
          <a:p>
            <a:pPr lvl="1"/>
            <a:r>
              <a:rPr lang="en-US" dirty="0" smtClean="0"/>
              <a:t>No plots that are referred to frequently in the </a:t>
            </a:r>
            <a:r>
              <a:rPr lang="en-US" dirty="0" err="1" smtClean="0"/>
              <a:t>eaicd</a:t>
            </a:r>
            <a:r>
              <a:rPr lang="en-US" dirty="0" smtClean="0"/>
              <a:t> document</a:t>
            </a:r>
          </a:p>
          <a:p>
            <a:pPr lvl="1"/>
            <a:endParaRPr lang="en-US" dirty="0"/>
          </a:p>
          <a:p>
            <a:r>
              <a:rPr lang="en-US" dirty="0" smtClean="0"/>
              <a:t>PME rotation/translation units  for PMEs</a:t>
            </a:r>
          </a:p>
          <a:p>
            <a:pPr lvl="1"/>
            <a:r>
              <a:rPr lang="en-US" dirty="0" smtClean="0"/>
              <a:t>PME1: Units listed as “mm” correctly in .</a:t>
            </a:r>
            <a:r>
              <a:rPr lang="en-US" dirty="0" err="1" smtClean="0"/>
              <a:t>fmt</a:t>
            </a:r>
            <a:r>
              <a:rPr lang="en-US" dirty="0" smtClean="0"/>
              <a:t> file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aicd</a:t>
            </a:r>
            <a:r>
              <a:rPr lang="en-US" dirty="0" smtClean="0"/>
              <a:t> suggests that it is 1/100mm </a:t>
            </a:r>
            <a:endParaRPr lang="en-US" dirty="0"/>
          </a:p>
          <a:p>
            <a:pPr lvl="1"/>
            <a:r>
              <a:rPr lang="en-US" dirty="0" smtClean="0"/>
              <a:t>PME2: Unites not listed in .</a:t>
            </a:r>
            <a:r>
              <a:rPr lang="en-US" dirty="0" err="1" smtClean="0"/>
              <a:t>fmt</a:t>
            </a:r>
            <a:r>
              <a:rPr lang="en-US" dirty="0" smtClean="0"/>
              <a:t> file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aicd</a:t>
            </a:r>
            <a:r>
              <a:rPr lang="en-US" dirty="0" smtClean="0"/>
              <a:t> seemingly correctly direct the user to the arc-min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SD2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41938"/>
            <a:ext cx="8229600" cy="55946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SD2 experiment provides samples collected at different depths to microscopes and evolved gas </a:t>
            </a:r>
            <a:r>
              <a:rPr lang="en-US" dirty="0" err="1"/>
              <a:t>analysers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characteristics of SD2 are </a:t>
            </a:r>
            <a:r>
              <a:rPr lang="en-US" dirty="0" err="1"/>
              <a:t>summarised</a:t>
            </a:r>
            <a:r>
              <a:rPr lang="en-US" dirty="0"/>
              <a:t> below: </a:t>
            </a:r>
            <a:endParaRPr lang="en-US" dirty="0" smtClean="0"/>
          </a:p>
          <a:p>
            <a:pPr lvl="1"/>
            <a:r>
              <a:rPr lang="en-US" sz="2200" dirty="0" smtClean="0"/>
              <a:t>capable </a:t>
            </a:r>
            <a:r>
              <a:rPr lang="en-US" sz="2200" dirty="0"/>
              <a:t>to drill the surface and to collect samples (tens of mm3) at different controllable depth up to 230mm (assuming a clearance between the Lander Balcony and comet surface of 300 mm); </a:t>
            </a:r>
            <a:endParaRPr lang="en-US" sz="2200" dirty="0" smtClean="0">
              <a:effectLst/>
            </a:endParaRPr>
          </a:p>
          <a:p>
            <a:pPr lvl="1"/>
            <a:r>
              <a:rPr lang="en-US" sz="2200" dirty="0"/>
              <a:t> capable to move and distribute the collected samples to the different scientific instruments (visible and I/R microscope, gas volatile </a:t>
            </a:r>
            <a:r>
              <a:rPr lang="en-US" sz="2200" dirty="0" err="1"/>
              <a:t>analysers</a:t>
            </a:r>
            <a:r>
              <a:rPr lang="en-US" sz="2200" dirty="0"/>
              <a:t>); </a:t>
            </a:r>
            <a:endParaRPr lang="en-US" sz="2200" dirty="0" smtClean="0">
              <a:effectLst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Data sets</a:t>
            </a:r>
          </a:p>
          <a:p>
            <a:pPr lvl="1"/>
            <a:r>
              <a:rPr lang="en-US" dirty="0" smtClean="0"/>
              <a:t>Post Hibernation </a:t>
            </a:r>
            <a:r>
              <a:rPr lang="en-US" dirty="0" err="1" smtClean="0"/>
              <a:t>Commision</a:t>
            </a:r>
            <a:r>
              <a:rPr lang="en-US" dirty="0" smtClean="0"/>
              <a:t> Data: 4/9/2014 – 4/23/2023</a:t>
            </a:r>
          </a:p>
          <a:p>
            <a:pPr lvl="1"/>
            <a:r>
              <a:rPr lang="en-US" dirty="0" smtClean="0"/>
              <a:t>Pre Delivery Calibration Science Data: 7/14/2014 – 10/17/2014</a:t>
            </a:r>
          </a:p>
          <a:p>
            <a:pPr lvl="1"/>
            <a:r>
              <a:rPr lang="en-US" dirty="0" smtClean="0"/>
              <a:t>First Science Sequence: 11/14/2014  10:43:29 – 22:33:56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4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15 at 11.2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070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51125" y="285750"/>
            <a:ext cx="2286000" cy="174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06650" y="549275"/>
            <a:ext cx="3038475" cy="3371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document/</a:t>
            </a:r>
            <a:r>
              <a:rPr lang="en-US" sz="3200" dirty="0" err="1" smtClean="0">
                <a:latin typeface="Courier"/>
                <a:cs typeface="Courier"/>
              </a:rPr>
              <a:t>timeline_sdl_rbd_fss.png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635" r="-2635"/>
          <a:stretch>
            <a:fillRect/>
          </a:stretch>
        </p:blipFill>
        <p:spPr>
          <a:xfrm>
            <a:off x="-239781" y="1047750"/>
            <a:ext cx="9881916" cy="5434673"/>
          </a:xfrm>
        </p:spPr>
      </p:pic>
      <p:sp>
        <p:nvSpPr>
          <p:cNvPr id="5" name="Frame 4"/>
          <p:cNvSpPr/>
          <p:nvPr/>
        </p:nvSpPr>
        <p:spPr>
          <a:xfrm>
            <a:off x="7000875" y="4159250"/>
            <a:ext cx="2016125" cy="5556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Screen Shot 2016-02-15 at 8.0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912" b="-84912"/>
          <a:stretch>
            <a:fillRect/>
          </a:stretch>
        </p:blipFill>
        <p:spPr>
          <a:xfrm>
            <a:off x="3270250" y="939373"/>
            <a:ext cx="5743183" cy="6436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aareadme.txt</a:t>
            </a:r>
            <a:endParaRPr lang="en-US" dirty="0" smtClean="0"/>
          </a:p>
          <a:p>
            <a:pPr lvl="1"/>
            <a:r>
              <a:rPr lang="en-US" dirty="0" smtClean="0"/>
              <a:t>Standard info + contacts all very detailed</a:t>
            </a:r>
          </a:p>
          <a:p>
            <a:r>
              <a:rPr lang="en-US" dirty="0" err="1" smtClean="0"/>
              <a:t>dataset.cat</a:t>
            </a:r>
            <a:endParaRPr lang="en-US" dirty="0" smtClean="0"/>
          </a:p>
          <a:p>
            <a:pPr lvl="1"/>
            <a:r>
              <a:rPr lang="en-US" dirty="0" smtClean="0"/>
              <a:t>fine</a:t>
            </a:r>
          </a:p>
          <a:p>
            <a:r>
              <a:rPr lang="en-US" dirty="0">
                <a:latin typeface="Courier"/>
                <a:cs typeface="Courier"/>
              </a:rPr>
              <a:t>d</a:t>
            </a:r>
            <a:r>
              <a:rPr lang="en-US" dirty="0" smtClean="0">
                <a:latin typeface="Courier"/>
                <a:cs typeface="Courier"/>
              </a:rPr>
              <a:t>ocument/</a:t>
            </a:r>
          </a:p>
          <a:p>
            <a:pPr lvl="1"/>
            <a:r>
              <a:rPr lang="en-US" dirty="0" smtClean="0"/>
              <a:t>LOTS of .</a:t>
            </a:r>
            <a:r>
              <a:rPr lang="en-US" dirty="0" err="1" smtClean="0"/>
              <a:t>pdfs</a:t>
            </a:r>
            <a:endParaRPr lang="en-US" dirty="0" smtClean="0"/>
          </a:p>
          <a:p>
            <a:pPr lvl="1"/>
            <a:r>
              <a:rPr lang="en-US" dirty="0" smtClean="0"/>
              <a:t>_</a:t>
            </a:r>
            <a:r>
              <a:rPr lang="en-US" dirty="0" err="1" smtClean="0"/>
              <a:t>logbook.txt</a:t>
            </a:r>
            <a:endParaRPr lang="en-US" dirty="0" smtClean="0"/>
          </a:p>
          <a:p>
            <a:pPr lvl="1"/>
            <a:r>
              <a:rPr lang="en-US" dirty="0" smtClean="0"/>
              <a:t>Timeline .</a:t>
            </a:r>
            <a:r>
              <a:rPr lang="en-US" dirty="0" err="1" smtClean="0"/>
              <a:t>png</a:t>
            </a: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xt file minimal, but </a:t>
            </a:r>
            <a:r>
              <a:rPr lang="en-US" dirty="0" err="1" smtClean="0"/>
              <a:t>timeline_sdl_rbd_fss.txt</a:t>
            </a:r>
            <a:r>
              <a:rPr lang="en-US" dirty="0" smtClean="0"/>
              <a:t> promises a lot (?)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4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data</a:t>
            </a:r>
            <a:r>
              <a:rPr lang="en-US" dirty="0" smtClean="0"/>
              <a:t>/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sd2_XYZ_date_length</a:t>
            </a:r>
          </a:p>
          <a:p>
            <a:pPr lvl="1"/>
            <a:r>
              <a:rPr lang="en-US" dirty="0" smtClean="0"/>
              <a:t>X: G for Ground, F flight</a:t>
            </a:r>
          </a:p>
          <a:p>
            <a:pPr lvl="1"/>
            <a:r>
              <a:rPr lang="en-US" dirty="0" smtClean="0"/>
              <a:t>Y: S science, H </a:t>
            </a:r>
            <a:r>
              <a:rPr lang="en-US" dirty="0" err="1" smtClean="0"/>
              <a:t>houskeeping</a:t>
            </a:r>
            <a:r>
              <a:rPr lang="en-US" dirty="0" smtClean="0"/>
              <a:t>, B for files with mixed</a:t>
            </a:r>
          </a:p>
          <a:p>
            <a:pPr lvl="1"/>
            <a:r>
              <a:rPr lang="en-US" dirty="0" smtClean="0"/>
              <a:t>Z: CODMAC: 1 for raw, 3 for calibrated</a:t>
            </a:r>
          </a:p>
          <a:p>
            <a:pPr lvl="1"/>
            <a:r>
              <a:rPr lang="en-US" dirty="0" smtClean="0">
                <a:cs typeface="Courier"/>
              </a:rPr>
              <a:t>NOTE: only raw binary or calibrated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label</a:t>
            </a:r>
            <a:r>
              <a:rPr lang="en-US" dirty="0" smtClean="0"/>
              <a:t>/         Format files </a:t>
            </a:r>
          </a:p>
          <a:p>
            <a:pPr marL="457200" lvl="1" indent="0">
              <a:buNone/>
            </a:pPr>
            <a:r>
              <a:rPr lang="en-US" dirty="0" smtClean="0"/>
              <a:t>sd2_calibrated_hk.fmt</a:t>
            </a:r>
          </a:p>
          <a:p>
            <a:pPr marL="457200" lvl="1" indent="0">
              <a:buNone/>
            </a:pPr>
            <a:r>
              <a:rPr lang="en-US" dirty="0" smtClean="0"/>
              <a:t>sd2_calibrated_l1.fmt</a:t>
            </a:r>
          </a:p>
          <a:p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5767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urier"/>
                <a:cs typeface="Courier"/>
              </a:rPr>
              <a:t>raw</a:t>
            </a:r>
            <a:r>
              <a:rPr lang="en-US" dirty="0" smtClean="0"/>
              <a:t>/     ALL BINARY FILES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/>
              <a:t>	sd2_fb2_*.</a:t>
            </a:r>
            <a:r>
              <a:rPr lang="en-US" dirty="0" err="1" smtClean="0"/>
              <a:t>dat</a:t>
            </a:r>
            <a:r>
              <a:rPr lang="en-US" dirty="0" smtClean="0"/>
              <a:t> (</a:t>
            </a:r>
            <a:r>
              <a:rPr lang="en-US" dirty="0" err="1" smtClean="0"/>
              <a:t>phc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sd2_fb1_*.</a:t>
            </a:r>
            <a:r>
              <a:rPr lang="en-US" dirty="0" err="1" smtClean="0"/>
              <a:t>dat</a:t>
            </a:r>
            <a:r>
              <a:rPr lang="en-US" dirty="0" smtClean="0"/>
              <a:t> (</a:t>
            </a:r>
            <a:r>
              <a:rPr lang="en-US" dirty="0" err="1" smtClean="0"/>
              <a:t>pdcs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sd2_fb1_*.</a:t>
            </a:r>
            <a:r>
              <a:rPr lang="en-US" dirty="0" err="1" smtClean="0"/>
              <a:t>dat</a:t>
            </a:r>
            <a:r>
              <a:rPr lang="en-US" dirty="0" smtClean="0"/>
              <a:t> (</a:t>
            </a:r>
            <a:r>
              <a:rPr lang="en-US" dirty="0" err="1" smtClean="0"/>
              <a:t>fss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binary files – telemetry &amp; data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exe provided (</a:t>
            </a:r>
            <a:r>
              <a:rPr lang="en-US" i="1" dirty="0" smtClean="0">
                <a:solidFill>
                  <a:srgbClr val="FF0000"/>
                </a:solidFill>
              </a:rPr>
              <a:t>more later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calibrated/</a:t>
            </a:r>
          </a:p>
          <a:p>
            <a:pPr marL="457200" lvl="1" indent="0">
              <a:buNone/>
            </a:pPr>
            <a:r>
              <a:rPr lang="en-US" dirty="0" smtClean="0"/>
              <a:t>sd2_fs3_*.tab (</a:t>
            </a:r>
            <a:r>
              <a:rPr lang="en-US" dirty="0" err="1" smtClean="0"/>
              <a:t>phc,pdcs,fss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	Science</a:t>
            </a:r>
          </a:p>
          <a:p>
            <a:pPr marL="457200" lvl="1" indent="0">
              <a:buNone/>
            </a:pPr>
            <a:r>
              <a:rPr lang="en-US" dirty="0" smtClean="0"/>
              <a:t>	These are </a:t>
            </a:r>
            <a:r>
              <a:rPr lang="en-US" i="1" dirty="0" smtClean="0"/>
              <a:t>wide</a:t>
            </a:r>
            <a:r>
              <a:rPr lang="en-US" dirty="0" smtClean="0"/>
              <a:t> data tables </a:t>
            </a:r>
            <a:r>
              <a:rPr lang="en-US" dirty="0" smtClean="0"/>
              <a:t>39 cols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sd2_fh3_*.tab (</a:t>
            </a:r>
            <a:r>
              <a:rPr lang="en-US" dirty="0" err="1" smtClean="0"/>
              <a:t>phc,pdcs,fss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	Housekeeping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2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15 at 11.31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748"/>
            <a:ext cx="9144000" cy="516665"/>
          </a:xfrm>
          <a:prstGeom prst="rect">
            <a:avLst/>
          </a:prstGeom>
        </p:spPr>
      </p:pic>
      <p:pic>
        <p:nvPicPr>
          <p:cNvPr id="3" name="Picture 2" descr="Screen Shot 2016-02-15 at 11.31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3816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2-15 at 3.50.47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61" b="-25061"/>
          <a:stretch>
            <a:fillRect/>
          </a:stretch>
        </p:blipFill>
        <p:spPr>
          <a:xfrm>
            <a:off x="4127500" y="274638"/>
            <a:ext cx="5742123" cy="6435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PME values define the translation of the drill and rotation of carousel</a:t>
            </a:r>
          </a:p>
          <a:p>
            <a:pPr lvl="1"/>
            <a:r>
              <a:rPr lang="en-US" dirty="0" smtClean="0"/>
              <a:t>Translation varies in unites similar to mm</a:t>
            </a:r>
          </a:p>
          <a:p>
            <a:pPr lvl="2"/>
            <a:r>
              <a:rPr lang="en-US" dirty="0" smtClean="0"/>
              <a:t>-0.08 to 560.29</a:t>
            </a:r>
          </a:p>
          <a:p>
            <a:pPr lvl="1"/>
            <a:r>
              <a:rPr lang="en-US" dirty="0" smtClean="0"/>
              <a:t>Rotation</a:t>
            </a:r>
            <a:endParaRPr lang="en-US" dirty="0"/>
          </a:p>
          <a:p>
            <a:r>
              <a:rPr lang="en-US" dirty="0" smtClean="0"/>
              <a:t>Volume Checker (VCB) measures amount of material deposited in oven</a:t>
            </a:r>
          </a:p>
          <a:p>
            <a:pPr lvl="1"/>
            <a:r>
              <a:rPr lang="en-US" dirty="0" smtClean="0"/>
              <a:t>Always 9999.99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6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15 at 4.3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7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953</Words>
  <Application>Microsoft Macintosh PowerPoint</Application>
  <PresentationFormat>On-screen Show (4:3)</PresentationFormat>
  <Paragraphs>142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SD2</vt:lpstr>
      <vt:lpstr>SD2</vt:lpstr>
      <vt:lpstr>PowerPoint Presentation</vt:lpstr>
      <vt:lpstr>document/timeline_sdl_rbd_fss.png</vt:lpstr>
      <vt:lpstr>Data set</vt:lpstr>
      <vt:lpstr>data/ files </vt:lpstr>
      <vt:lpstr>Spot Check</vt:lpstr>
      <vt:lpstr>Spot Checks</vt:lpstr>
      <vt:lpstr>PowerPoint Presentation</vt:lpstr>
      <vt:lpstr>Software for Binary: sd2_egse</vt:lpstr>
      <vt:lpstr>Plots? (eaicd version of deliverables)</vt:lpstr>
      <vt:lpstr>Questions/Issues/Concerns</vt:lpstr>
    </vt:vector>
  </TitlesOfParts>
  <Company>OCA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SD2</dc:title>
  <dc:creator>Kevin Walsh</dc:creator>
  <cp:lastModifiedBy>Kevin Walsh</cp:lastModifiedBy>
  <cp:revision>98</cp:revision>
  <dcterms:created xsi:type="dcterms:W3CDTF">2016-02-15T14:03:16Z</dcterms:created>
  <dcterms:modified xsi:type="dcterms:W3CDTF">2016-02-16T00:01:53Z</dcterms:modified>
</cp:coreProperties>
</file>