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7" r:id="rId4"/>
    <p:sldId id="258" r:id="rId5"/>
    <p:sldId id="262" r:id="rId6"/>
    <p:sldId id="260" r:id="rId7"/>
    <p:sldId id="270" r:id="rId8"/>
    <p:sldId id="271" r:id="rId9"/>
    <p:sldId id="264" r:id="rId10"/>
    <p:sldId id="259" r:id="rId11"/>
    <p:sldId id="265" r:id="rId12"/>
    <p:sldId id="272" r:id="rId13"/>
    <p:sldId id="269" r:id="rId14"/>
    <p:sldId id="273"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E3E1B-E348-DA49-A0B7-511EA71F5F99}" type="datetimeFigureOut">
              <a:rPr lang="en-US" smtClean="0"/>
              <a:t>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4F34E-F8C0-F04B-A801-B51422A7F582}" type="slidenum">
              <a:rPr lang="en-US" smtClean="0"/>
              <a:t>‹#›</a:t>
            </a:fld>
            <a:endParaRPr lang="en-US"/>
          </a:p>
        </p:txBody>
      </p:sp>
    </p:spTree>
    <p:extLst>
      <p:ext uri="{BB962C8B-B14F-4D97-AF65-F5344CB8AC3E}">
        <p14:creationId xmlns:p14="http://schemas.microsoft.com/office/powerpoint/2010/main" val="2326112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understand this is likely due to not running in each instrument mode . </a:t>
            </a:r>
          </a:p>
          <a:p>
            <a:endParaRPr lang="en-US" dirty="0"/>
          </a:p>
        </p:txBody>
      </p:sp>
      <p:sp>
        <p:nvSpPr>
          <p:cNvPr id="4" name="Slide Number Placeholder 3"/>
          <p:cNvSpPr>
            <a:spLocks noGrp="1"/>
          </p:cNvSpPr>
          <p:nvPr>
            <p:ph type="sldNum" sz="quarter" idx="10"/>
          </p:nvPr>
        </p:nvSpPr>
        <p:spPr/>
        <p:txBody>
          <a:bodyPr/>
          <a:lstStyle/>
          <a:p>
            <a:fld id="{C3B4F34E-F8C0-F04B-A801-B51422A7F582}" type="slidenum">
              <a:rPr lang="en-US" smtClean="0"/>
              <a:t>3</a:t>
            </a:fld>
            <a:endParaRPr lang="en-US"/>
          </a:p>
        </p:txBody>
      </p:sp>
    </p:spTree>
    <p:extLst>
      <p:ext uri="{BB962C8B-B14F-4D97-AF65-F5344CB8AC3E}">
        <p14:creationId xmlns:p14="http://schemas.microsoft.com/office/powerpoint/2010/main" val="260952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measuring the propagation time between feet with </a:t>
            </a:r>
            <a:r>
              <a:rPr lang="en-US" sz="1200" kern="1200" dirty="0" err="1" smtClean="0">
                <a:solidFill>
                  <a:schemeClr val="tx1"/>
                </a:solidFill>
                <a:effectLst/>
                <a:latin typeface="+mn-lt"/>
                <a:ea typeface="+mn-ea"/>
                <a:cs typeface="+mn-cs"/>
              </a:rPr>
              <a:t>triaxial</a:t>
            </a:r>
            <a:r>
              <a:rPr lang="en-US" sz="1200" kern="1200" dirty="0" smtClean="0">
                <a:solidFill>
                  <a:schemeClr val="tx1"/>
                </a:solidFill>
                <a:effectLst/>
                <a:latin typeface="+mn-lt"/>
                <a:ea typeface="+mn-ea"/>
                <a:cs typeface="+mn-cs"/>
              </a:rPr>
              <a:t> accelerometers, the propagation velocities </a:t>
            </a:r>
            <a:r>
              <a:rPr lang="en-US" sz="1200" kern="1200" dirty="0" err="1" smtClean="0">
                <a:solidFill>
                  <a:schemeClr val="tx1"/>
                </a:solidFill>
                <a:effectLst/>
                <a:latin typeface="+mn-lt"/>
                <a:ea typeface="+mn-ea"/>
                <a:cs typeface="+mn-cs"/>
              </a:rPr>
              <a:t>cp</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cs</a:t>
            </a:r>
            <a:r>
              <a:rPr lang="en-US" sz="1200" kern="1200" dirty="0" smtClean="0">
                <a:solidFill>
                  <a:schemeClr val="tx1"/>
                </a:solidFill>
                <a:effectLst/>
                <a:latin typeface="+mn-lt"/>
                <a:ea typeface="+mn-ea"/>
                <a:cs typeface="+mn-cs"/>
              </a:rPr>
              <a:t> of the </a:t>
            </a:r>
            <a:r>
              <a:rPr lang="en-US" sz="1200" kern="1200" dirty="0" err="1" smtClean="0">
                <a:solidFill>
                  <a:schemeClr val="tx1"/>
                </a:solidFill>
                <a:effectLst/>
                <a:latin typeface="+mn-lt"/>
                <a:ea typeface="+mn-ea"/>
                <a:cs typeface="+mn-cs"/>
              </a:rPr>
              <a:t>acompressional</a:t>
            </a:r>
            <a:r>
              <a:rPr lang="en-US" sz="1200" kern="1200" dirty="0" smtClean="0">
                <a:solidFill>
                  <a:schemeClr val="tx1"/>
                </a:solidFill>
                <a:effectLst/>
                <a:latin typeface="+mn-lt"/>
                <a:ea typeface="+mn-ea"/>
                <a:cs typeface="+mn-cs"/>
              </a:rPr>
              <a:t> and the shear waves can be derived. These velocities are related to the physical parameters and structural composition of the surface material. Identifying and measuring the thickness of subsurface layers, by detecting echoes from a steep gradient in reflectivity, is of great interest. </a:t>
            </a:r>
            <a:endParaRPr lang="en-US" dirty="0" smtClean="0"/>
          </a:p>
          <a:p>
            <a:r>
              <a:rPr lang="en-US" sz="1200" kern="1200" dirty="0" smtClean="0">
                <a:solidFill>
                  <a:schemeClr val="tx1"/>
                </a:solidFill>
                <a:effectLst/>
                <a:latin typeface="+mn-lt"/>
                <a:ea typeface="+mn-ea"/>
                <a:cs typeface="+mn-cs"/>
              </a:rPr>
              <a:t>Physical parameters related to material properties are the elastic parameters Young’s modulus E and Poisson number v. They are related to the velocities of the longitudinal and transverse elastic waves, described as compressional p- and shear s-waves in seismic terms, and the density  of the material. The elastic parameters can also be expressed by other mechanical parameters such as the compressional modulus and rigidity; these are related to other properties such as tensile strength and microstructure. </a:t>
            </a:r>
            <a:endParaRPr lang="en-US" dirty="0" smtClean="0"/>
          </a:p>
          <a:p>
            <a:r>
              <a:rPr lang="en-US" sz="1200" kern="1200" dirty="0" smtClean="0">
                <a:solidFill>
                  <a:schemeClr val="tx1"/>
                </a:solidFill>
                <a:effectLst/>
                <a:latin typeface="+mn-lt"/>
                <a:ea typeface="+mn-ea"/>
                <a:cs typeface="+mn-cs"/>
              </a:rPr>
              <a:t>The interface between the soles and the </a:t>
            </a:r>
            <a:r>
              <a:rPr lang="en-US" sz="1200" kern="1200" dirty="0" err="1" smtClean="0">
                <a:solidFill>
                  <a:schemeClr val="tx1"/>
                </a:solidFill>
                <a:effectLst/>
                <a:latin typeface="+mn-lt"/>
                <a:ea typeface="+mn-ea"/>
                <a:cs typeface="+mn-cs"/>
              </a:rPr>
              <a:t>cometary</a:t>
            </a:r>
            <a:r>
              <a:rPr lang="en-US" sz="1200" kern="1200" dirty="0" smtClean="0">
                <a:solidFill>
                  <a:schemeClr val="tx1"/>
                </a:solidFill>
                <a:effectLst/>
                <a:latin typeface="+mn-lt"/>
                <a:ea typeface="+mn-ea"/>
                <a:cs typeface="+mn-cs"/>
              </a:rPr>
              <a:t> surface is mostly unknown. The required contact with the </a:t>
            </a:r>
            <a:r>
              <a:rPr lang="en-US" sz="1200" kern="1200" dirty="0" err="1" smtClean="0">
                <a:solidFill>
                  <a:schemeClr val="tx1"/>
                </a:solidFill>
                <a:effectLst/>
                <a:latin typeface="+mn-lt"/>
                <a:ea typeface="+mn-ea"/>
                <a:cs typeface="+mn-cs"/>
              </a:rPr>
              <a:t>cometary</a:t>
            </a:r>
            <a:r>
              <a:rPr lang="en-US" sz="1200" kern="1200" dirty="0" smtClean="0">
                <a:solidFill>
                  <a:schemeClr val="tx1"/>
                </a:solidFill>
                <a:effectLst/>
                <a:latin typeface="+mn-lt"/>
                <a:ea typeface="+mn-ea"/>
                <a:cs typeface="+mn-cs"/>
              </a:rPr>
              <a:t> surface strongly depends on the sole design and the final acoustic properties of the feet and landing gear. To cope with the unknown physical conditions on and in the comet, acoustic wave propagation experiments have been made in various materials simulating different </a:t>
            </a:r>
            <a:r>
              <a:rPr lang="en-US" sz="1200" kern="1200" dirty="0" err="1" smtClean="0">
                <a:solidFill>
                  <a:schemeClr val="tx1"/>
                </a:solidFill>
                <a:effectLst/>
                <a:latin typeface="+mn-lt"/>
                <a:ea typeface="+mn-ea"/>
                <a:cs typeface="+mn-cs"/>
              </a:rPr>
              <a:t>cometary</a:t>
            </a:r>
            <a:r>
              <a:rPr lang="en-US" sz="1200" kern="1200" dirty="0" smtClean="0">
                <a:solidFill>
                  <a:schemeClr val="tx1"/>
                </a:solidFill>
                <a:effectLst/>
                <a:latin typeface="+mn-lt"/>
                <a:ea typeface="+mn-ea"/>
                <a:cs typeface="+mn-cs"/>
              </a:rPr>
              <a:t> conditions. Laboratory studies of </a:t>
            </a:r>
            <a:r>
              <a:rPr lang="en-US" sz="1200" kern="1200" dirty="0" err="1" smtClean="0">
                <a:solidFill>
                  <a:schemeClr val="tx1"/>
                </a:solidFill>
                <a:effectLst/>
                <a:latin typeface="+mn-lt"/>
                <a:ea typeface="+mn-ea"/>
                <a:cs typeface="+mn-cs"/>
              </a:rPr>
              <a:t>regolithic</a:t>
            </a:r>
            <a:r>
              <a:rPr lang="en-US" sz="1200" kern="1200" dirty="0" smtClean="0">
                <a:solidFill>
                  <a:schemeClr val="tx1"/>
                </a:solidFill>
                <a:effectLst/>
                <a:latin typeface="+mn-lt"/>
                <a:ea typeface="+mn-ea"/>
                <a:cs typeface="+mn-cs"/>
              </a:rPr>
              <a:t> dust and sand, and hardened ice/dust mixtures demonstrated that acoustic sounding could be applied to </a:t>
            </a:r>
            <a:r>
              <a:rPr lang="en-US" sz="1200" kern="1200" dirty="0" err="1" smtClean="0">
                <a:solidFill>
                  <a:schemeClr val="tx1"/>
                </a:solidFill>
                <a:effectLst/>
                <a:latin typeface="+mn-lt"/>
                <a:ea typeface="+mn-ea"/>
                <a:cs typeface="+mn-cs"/>
              </a:rPr>
              <a:t>cometary</a:t>
            </a:r>
            <a:r>
              <a:rPr lang="en-US" sz="1200" kern="1200" dirty="0" smtClean="0">
                <a:solidFill>
                  <a:schemeClr val="tx1"/>
                </a:solidFill>
                <a:effectLst/>
                <a:latin typeface="+mn-lt"/>
                <a:ea typeface="+mn-ea"/>
                <a:cs typeface="+mn-cs"/>
              </a:rPr>
              <a:t> surfaces. </a:t>
            </a:r>
            <a:endParaRPr lang="en-US" dirty="0"/>
          </a:p>
        </p:txBody>
      </p:sp>
      <p:sp>
        <p:nvSpPr>
          <p:cNvPr id="4" name="Slide Number Placeholder 3"/>
          <p:cNvSpPr>
            <a:spLocks noGrp="1"/>
          </p:cNvSpPr>
          <p:nvPr>
            <p:ph type="sldNum" sz="quarter" idx="10"/>
          </p:nvPr>
        </p:nvSpPr>
        <p:spPr/>
        <p:txBody>
          <a:bodyPr/>
          <a:lstStyle/>
          <a:p>
            <a:fld id="{C3B4F34E-F8C0-F04B-A801-B51422A7F582}" type="slidenum">
              <a:rPr lang="en-US" smtClean="0"/>
              <a:t>4</a:t>
            </a:fld>
            <a:endParaRPr lang="en-US"/>
          </a:p>
        </p:txBody>
      </p:sp>
    </p:spTree>
    <p:extLst>
      <p:ext uri="{BB962C8B-B14F-4D97-AF65-F5344CB8AC3E}">
        <p14:creationId xmlns:p14="http://schemas.microsoft.com/office/powerpoint/2010/main" val="220964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hc</a:t>
            </a:r>
            <a:r>
              <a:rPr lang="en-US" baseline="0" dirty="0" smtClean="0"/>
              <a:t> listed in manual as health check for DIM and PP, but not CASSE</a:t>
            </a:r>
          </a:p>
          <a:p>
            <a:endParaRPr lang="en-US" dirty="0"/>
          </a:p>
        </p:txBody>
      </p:sp>
      <p:sp>
        <p:nvSpPr>
          <p:cNvPr id="4" name="Slide Number Placeholder 3"/>
          <p:cNvSpPr>
            <a:spLocks noGrp="1"/>
          </p:cNvSpPr>
          <p:nvPr>
            <p:ph type="sldNum" sz="quarter" idx="10"/>
          </p:nvPr>
        </p:nvSpPr>
        <p:spPr/>
        <p:txBody>
          <a:bodyPr/>
          <a:lstStyle/>
          <a:p>
            <a:fld id="{C3B4F34E-F8C0-F04B-A801-B51422A7F582}" type="slidenum">
              <a:rPr lang="en-US" smtClean="0"/>
              <a:t>5</a:t>
            </a:fld>
            <a:endParaRPr lang="en-US"/>
          </a:p>
        </p:txBody>
      </p:sp>
    </p:spTree>
    <p:extLst>
      <p:ext uri="{BB962C8B-B14F-4D97-AF65-F5344CB8AC3E}">
        <p14:creationId xmlns:p14="http://schemas.microsoft.com/office/powerpoint/2010/main" val="213823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Receiver </a:t>
            </a:r>
            <a:endParaRPr lang="en-US" dirty="0" smtClean="0"/>
          </a:p>
          <a:p>
            <a:r>
              <a:rPr lang="en-US" sz="1200" kern="1200" dirty="0" smtClean="0">
                <a:solidFill>
                  <a:schemeClr val="tx1"/>
                </a:solidFill>
                <a:effectLst/>
                <a:latin typeface="+mn-lt"/>
                <a:ea typeface="+mn-ea"/>
                <a:cs typeface="+mn-cs"/>
              </a:rPr>
              <a:t>The measured potentials are amplified by preamplifiers, also inside these soles, by a factor of 8 and buffered to drive the long sensor cables into the Lander compartment. The PP electronics generates automatically the differential voltage between both signals, which is subsequently sampled at exactly the same moment as the corresponding current sample. </a:t>
            </a:r>
            <a:endParaRPr lang="en-US" dirty="0" smtClean="0"/>
          </a:p>
          <a:p>
            <a:r>
              <a:rPr lang="en-US" sz="1200" kern="1200" dirty="0" smtClean="0">
                <a:solidFill>
                  <a:schemeClr val="tx1"/>
                </a:solidFill>
                <a:effectLst/>
                <a:latin typeface="+mn-lt"/>
                <a:ea typeface="+mn-ea"/>
                <a:cs typeface="+mn-cs"/>
              </a:rPr>
              <a:t>The resulting 8-bit values are stored in PP’s on memory in alternating order, current values first, followed by the differential potential value. At the end of a measurement with given frequency and amplitude, the SESAME common DPU reads these data into the main memory, sorts them according to type (current or voltage) and places these vectors into the telemetry or use them for further on-board processing. </a:t>
            </a:r>
            <a:endParaRPr lang="en-US" dirty="0" smtClean="0"/>
          </a:p>
          <a:p>
            <a:r>
              <a:rPr lang="en-US" sz="1200" kern="1200" dirty="0" smtClean="0">
                <a:solidFill>
                  <a:schemeClr val="tx1"/>
                </a:solidFill>
                <a:effectLst/>
                <a:latin typeface="+mn-lt"/>
                <a:ea typeface="+mn-ea"/>
                <a:cs typeface="+mn-cs"/>
              </a:rPr>
              <a:t>Transmitter </a:t>
            </a:r>
            <a:endParaRPr lang="en-US" dirty="0" smtClean="0"/>
          </a:p>
          <a:p>
            <a:r>
              <a:rPr lang="en-US" sz="1200" kern="1200" dirty="0" smtClean="0">
                <a:solidFill>
                  <a:schemeClr val="tx1"/>
                </a:solidFill>
                <a:effectLst/>
                <a:latin typeface="+mn-lt"/>
                <a:ea typeface="+mn-ea"/>
                <a:cs typeface="+mn-cs"/>
              </a:rPr>
              <a:t>To achieve different geometries and thereby different penetration depths, three transmitter electrodes are implemented, which can be used in any combination. Tx1 is placed as metal mesh on the inside of the +X landing gear foot sole, Tx2 is implemented as an insulated ring lid to the APX detector, which is in contact with the comet surface once APX is lowered. Tx3 is a flexible mesh foil attached to the MUPUS PEN, lying on the comet surface the moment the PEN is deployed, from the beginning of the insertion process. In case none of the other detectors is deployed, an emergency measurement is possible using only the +X landing gear transmitter Tx1 and as return the grounding of the Lander through the harpoons. The precision of the measurements in this case would be severely reduced. The selection of the transmitter electrode pair is done by electronic switches under software control and are one of the active mode’s configuration parameters. </a:t>
            </a:r>
            <a:endParaRPr lang="en-US" dirty="0" smtClean="0"/>
          </a:p>
          <a:p>
            <a:r>
              <a:rPr lang="en-US" sz="1200" kern="1200" dirty="0" smtClean="0">
                <a:solidFill>
                  <a:schemeClr val="tx1"/>
                </a:solidFill>
                <a:effectLst/>
                <a:latin typeface="+mn-lt"/>
                <a:ea typeface="+mn-ea"/>
                <a:cs typeface="+mn-cs"/>
              </a:rPr>
              <a:t>The AC-signal is generated from a set of up to 256 8-bit values, stored before each measurement into PP’s memory. The value 128 corresponds roughly to 0V, 255 to +10V and 0 to -10V. Using adjustable sequencer timing and a sine wave with different amplitudes as data set, the intended frequency and signal level can be defined. Amplitude control is used to optimize the returned current and potential signals for different material properties to the dynamic range of the digitalization module. </a:t>
            </a:r>
            <a:endParaRPr lang="en-US" dirty="0" smtClean="0"/>
          </a:p>
          <a:p>
            <a:r>
              <a:rPr lang="en-US" sz="1200" kern="1200" dirty="0" smtClean="0">
                <a:solidFill>
                  <a:schemeClr val="tx1"/>
                </a:solidFill>
                <a:effectLst/>
                <a:latin typeface="+mn-lt"/>
                <a:ea typeface="+mn-ea"/>
                <a:cs typeface="+mn-cs"/>
              </a:rPr>
              <a:t>Passive mode </a:t>
            </a:r>
            <a:endParaRPr lang="en-US" dirty="0" smtClean="0"/>
          </a:p>
          <a:p>
            <a:r>
              <a:rPr lang="en-US" sz="1200" kern="1200" dirty="0" smtClean="0">
                <a:solidFill>
                  <a:schemeClr val="tx1"/>
                </a:solidFill>
                <a:effectLst/>
                <a:latin typeface="+mn-lt"/>
                <a:ea typeface="+mn-ea"/>
                <a:cs typeface="+mn-cs"/>
              </a:rPr>
              <a:t>If the transmitter part is not used, the receivers are able to pick up potential variations caused e.g. by plasma waves in the vicinity of the Lander. In PP’s passive mode, the potential difference is sampled with a fixed frequency of 20 kHz. The resulting data of a 1-second measurement can be sent directly via telemetry to ground for analysis. It is envisaged that a later flight software revision analyses the data directly on board and places only a logarithmic 10-bin power spectrum into the telemetry stream instead. </a:t>
            </a:r>
            <a:endParaRPr lang="en-US" dirty="0" smtClean="0"/>
          </a:p>
          <a:p>
            <a:r>
              <a:rPr lang="en-US" sz="1200" kern="1200" dirty="0" smtClean="0">
                <a:solidFill>
                  <a:schemeClr val="tx1"/>
                </a:solidFill>
                <a:effectLst/>
                <a:latin typeface="+mn-lt"/>
                <a:ea typeface="+mn-ea"/>
                <a:cs typeface="+mn-cs"/>
              </a:rPr>
              <a:t>Plasma wave sensor (Langmuir Probe) </a:t>
            </a:r>
            <a:endParaRPr lang="en-US" dirty="0" smtClean="0"/>
          </a:p>
          <a:p>
            <a:r>
              <a:rPr lang="en-US" sz="1200" kern="1200" dirty="0" smtClean="0">
                <a:solidFill>
                  <a:schemeClr val="tx1"/>
                </a:solidFill>
                <a:effectLst/>
                <a:latin typeface="+mn-lt"/>
                <a:ea typeface="+mn-ea"/>
                <a:cs typeface="+mn-cs"/>
              </a:rPr>
              <a:t>An additional sensor wire on top of the DIM sensor cube monitors the electrical field in the vicinity to help interpreting plasma wave like events. Field variations faster than a few Hertz cause a current flow through an integrator of the electronics. Once a minimum total charge is registered, a timer is activated and stopped again when a pre-set total charge is reached. The resulting timer value is transferred as Langmuir Probe value in the housekeeping part of SESAME’s telemetry or as science part during a dedicated measurement. If no signal is detected, the timer stops at its maximum value of hexadecimal </a:t>
            </a:r>
            <a:endParaRPr lang="en-US" dirty="0" smtClean="0"/>
          </a:p>
          <a:p>
            <a:endParaRPr lang="en-US" dirty="0"/>
          </a:p>
        </p:txBody>
      </p:sp>
      <p:sp>
        <p:nvSpPr>
          <p:cNvPr id="4" name="Slide Number Placeholder 3"/>
          <p:cNvSpPr>
            <a:spLocks noGrp="1"/>
          </p:cNvSpPr>
          <p:nvPr>
            <p:ph type="sldNum" sz="quarter" idx="10"/>
          </p:nvPr>
        </p:nvSpPr>
        <p:spPr/>
        <p:txBody>
          <a:bodyPr/>
          <a:lstStyle/>
          <a:p>
            <a:fld id="{C3B4F34E-F8C0-F04B-A801-B51422A7F582}" type="slidenum">
              <a:rPr lang="en-US" smtClean="0"/>
              <a:t>10</a:t>
            </a:fld>
            <a:endParaRPr lang="en-US"/>
          </a:p>
        </p:txBody>
      </p:sp>
    </p:spTree>
    <p:extLst>
      <p:ext uri="{BB962C8B-B14F-4D97-AF65-F5344CB8AC3E}">
        <p14:creationId xmlns:p14="http://schemas.microsoft.com/office/powerpoint/2010/main" val="168310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PP Active Mode 2 executes a series of active PP measurements. A modified wavelet method is used on-board to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time series of each measurement. All measurement parameters but the electrode configuration are taken from the PP control table or are fixed in the software code. During each measurement, nine waves are transmitted und internally recorded, if the frequency is less than or equal 1560 Hz, else 17 waves. The number of samples per wave is: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pm</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PP Passive Mode 2 executes a Langmuir Probe measurement and subsequently one passive measurement. All measuring parameters (integration clock divider, sampling frequency, number of used and skipped samples, number of power spectrum frequency bins) are read from the PP Control Table. The input of one command data word is mandatory, although it is not evaluated on-board. </a:t>
            </a:r>
            <a:endParaRPr lang="en-US" dirty="0" smtClean="0"/>
          </a:p>
          <a:p>
            <a:endParaRPr lang="en-US" dirty="0"/>
          </a:p>
        </p:txBody>
      </p:sp>
      <p:sp>
        <p:nvSpPr>
          <p:cNvPr id="4" name="Slide Number Placeholder 3"/>
          <p:cNvSpPr>
            <a:spLocks noGrp="1"/>
          </p:cNvSpPr>
          <p:nvPr>
            <p:ph type="sldNum" sz="quarter" idx="10"/>
          </p:nvPr>
        </p:nvSpPr>
        <p:spPr/>
        <p:txBody>
          <a:bodyPr/>
          <a:lstStyle/>
          <a:p>
            <a:fld id="{C3B4F34E-F8C0-F04B-A801-B51422A7F582}" type="slidenum">
              <a:rPr lang="en-US" smtClean="0"/>
              <a:t>11</a:t>
            </a:fld>
            <a:endParaRPr lang="en-US"/>
          </a:p>
        </p:txBody>
      </p:sp>
    </p:spTree>
    <p:extLst>
      <p:ext uri="{BB962C8B-B14F-4D97-AF65-F5344CB8AC3E}">
        <p14:creationId xmlns:p14="http://schemas.microsoft.com/office/powerpoint/2010/main" val="164747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9FDDE3-F8CC-234E-B875-4AF08BEF803F}"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8414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FDDE3-F8CC-234E-B875-4AF08BEF803F}"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201100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FDDE3-F8CC-234E-B875-4AF08BEF803F}"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321503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FDDE3-F8CC-234E-B875-4AF08BEF803F}"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112782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FDDE3-F8CC-234E-B875-4AF08BEF803F}"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198356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FDDE3-F8CC-234E-B875-4AF08BEF803F}"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328117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9FDDE3-F8CC-234E-B875-4AF08BEF803F}" type="datetimeFigureOut">
              <a:rPr lang="en-US" smtClean="0"/>
              <a:t>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163905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9FDDE3-F8CC-234E-B875-4AF08BEF803F}" type="datetimeFigureOut">
              <a:rPr lang="en-US" smtClean="0"/>
              <a:t>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231566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FDDE3-F8CC-234E-B875-4AF08BEF803F}" type="datetimeFigureOut">
              <a:rPr lang="en-US" smtClean="0"/>
              <a:t>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368283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FDDE3-F8CC-234E-B875-4AF08BEF803F}"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240918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FDDE3-F8CC-234E-B875-4AF08BEF803F}"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AD74C-13D3-1B41-90C6-3E944A490778}" type="slidenum">
              <a:rPr lang="en-US" smtClean="0"/>
              <a:t>‹#›</a:t>
            </a:fld>
            <a:endParaRPr lang="en-US"/>
          </a:p>
        </p:txBody>
      </p:sp>
    </p:spTree>
    <p:extLst>
      <p:ext uri="{BB962C8B-B14F-4D97-AF65-F5344CB8AC3E}">
        <p14:creationId xmlns:p14="http://schemas.microsoft.com/office/powerpoint/2010/main" val="1169046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FDDE3-F8CC-234E-B875-4AF08BEF803F}" type="datetimeFigureOut">
              <a:rPr lang="en-US" smtClean="0"/>
              <a:t>2/12/16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AD74C-13D3-1B41-90C6-3E944A490778}" type="slidenum">
              <a:rPr lang="en-US" smtClean="0"/>
              <a:t>‹#›</a:t>
            </a:fld>
            <a:endParaRPr lang="en-US"/>
          </a:p>
        </p:txBody>
      </p:sp>
    </p:spTree>
    <p:extLst>
      <p:ext uri="{BB962C8B-B14F-4D97-AF65-F5344CB8AC3E}">
        <p14:creationId xmlns:p14="http://schemas.microsoft.com/office/powerpoint/2010/main" val="3211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SESAME – PP, CASSE</a:t>
            </a:r>
            <a:endParaRPr lang="en-US" dirty="0"/>
          </a:p>
        </p:txBody>
      </p:sp>
      <p:sp>
        <p:nvSpPr>
          <p:cNvPr id="3" name="Subtitle 2"/>
          <p:cNvSpPr>
            <a:spLocks noGrp="1"/>
          </p:cNvSpPr>
          <p:nvPr>
            <p:ph type="subTitle" idx="1"/>
          </p:nvPr>
        </p:nvSpPr>
        <p:spPr/>
        <p:txBody>
          <a:bodyPr/>
          <a:lstStyle/>
          <a:p>
            <a:r>
              <a:rPr lang="en-US" dirty="0" smtClean="0"/>
              <a:t>Kevin Walsh</a:t>
            </a:r>
            <a:endParaRPr lang="en-US" dirty="0"/>
          </a:p>
        </p:txBody>
      </p:sp>
    </p:spTree>
    <p:extLst>
      <p:ext uri="{BB962C8B-B14F-4D97-AF65-F5344CB8AC3E}">
        <p14:creationId xmlns:p14="http://schemas.microsoft.com/office/powerpoint/2010/main" val="111652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PP instrument is mainly a </a:t>
            </a:r>
            <a:r>
              <a:rPr lang="en-US" dirty="0" err="1"/>
              <a:t>quadrupole</a:t>
            </a:r>
            <a:r>
              <a:rPr lang="en-US" dirty="0"/>
              <a:t> detector using two transmitter and two receiver electrodes at any given time in so-called </a:t>
            </a:r>
            <a:r>
              <a:rPr lang="en-US" b="1" dirty="0"/>
              <a:t>active mode</a:t>
            </a:r>
            <a:r>
              <a:rPr lang="en-US" dirty="0"/>
              <a:t>. An AC-voltage, digitally generated by a sequencer inside the common electronics in the frequency range between 10 Hz and 20 kHz and amplitudes up to ±10V, is injected between two transmitter electrodes. </a:t>
            </a:r>
            <a:endParaRPr lang="en-US" dirty="0" smtClean="0"/>
          </a:p>
          <a:p>
            <a:r>
              <a:rPr lang="en-US" dirty="0" smtClean="0"/>
              <a:t>The </a:t>
            </a:r>
            <a:r>
              <a:rPr lang="en-US" dirty="0"/>
              <a:t>resulting current can be sampled with up to 180kHz sampling frequency on either of the two electrode’s driver circuits. This current generates an electrical field inside the comet’s surface material, which is picked up by the two receiver electrodes Rx1 and Rx2, placed inside the soles of the +Y and –Y landing gear leg, respectively</a:t>
            </a:r>
            <a:r>
              <a:rPr lang="en-US" dirty="0" smtClean="0"/>
              <a:t>.</a:t>
            </a:r>
          </a:p>
          <a:p>
            <a:endParaRPr lang="en-US" dirty="0"/>
          </a:p>
          <a:p>
            <a:r>
              <a:rPr lang="en-US" dirty="0" smtClean="0"/>
              <a:t>The dataset has both active mode (am) and passive mode (pm) data</a:t>
            </a:r>
          </a:p>
          <a:p>
            <a:endParaRPr lang="en-US" dirty="0"/>
          </a:p>
        </p:txBody>
      </p:sp>
    </p:spTree>
    <p:extLst>
      <p:ext uri="{BB962C8B-B14F-4D97-AF65-F5344CB8AC3E}">
        <p14:creationId xmlns:p14="http://schemas.microsoft.com/office/powerpoint/2010/main" val="220547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 data </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latin typeface="Courier"/>
                <a:cs typeface="Courier"/>
              </a:rPr>
              <a:t>RL-C-SESAME-2-SDL-</a:t>
            </a:r>
            <a:r>
              <a:rPr lang="en-US" dirty="0" smtClean="0">
                <a:latin typeface="Courier"/>
                <a:cs typeface="Courier"/>
              </a:rPr>
              <a:t>V1.0</a:t>
            </a:r>
          </a:p>
          <a:p>
            <a:pPr marL="0" indent="0">
              <a:buNone/>
            </a:pPr>
            <a:r>
              <a:rPr lang="en-US" dirty="0"/>
              <a:t>This archive contains edited data (CODMAC level 2) from the SESAME instrument onboard ROSETTA Lander, acquired during the SDL phase. </a:t>
            </a:r>
            <a:endParaRPr lang="en-US" dirty="0" smtClean="0"/>
          </a:p>
          <a:p>
            <a:pPr marL="0" indent="0">
              <a:buNone/>
            </a:pPr>
            <a:r>
              <a:rPr lang="en-US" dirty="0">
                <a:latin typeface="Courier"/>
                <a:cs typeface="Courier"/>
              </a:rPr>
              <a:t>	</a:t>
            </a:r>
            <a:r>
              <a:rPr lang="en-US" dirty="0" smtClean="0">
                <a:latin typeface="Courier"/>
                <a:cs typeface="Courier"/>
              </a:rPr>
              <a:t>am/</a:t>
            </a:r>
          </a:p>
          <a:p>
            <a:pPr marL="0" indent="0">
              <a:buNone/>
            </a:pPr>
            <a:r>
              <a:rPr lang="en-US" dirty="0" smtClean="0">
                <a:latin typeface="Courier"/>
                <a:cs typeface="Courier"/>
              </a:rPr>
              <a:t>	</a:t>
            </a:r>
            <a:r>
              <a:rPr lang="en-US" dirty="0" err="1" smtClean="0">
                <a:latin typeface="Courier"/>
                <a:cs typeface="Courier"/>
              </a:rPr>
              <a:t>hc</a:t>
            </a:r>
            <a:r>
              <a:rPr lang="en-US" dirty="0" smtClean="0">
                <a:latin typeface="Courier"/>
                <a:cs typeface="Courier"/>
              </a:rPr>
              <a:t>/</a:t>
            </a:r>
          </a:p>
          <a:p>
            <a:pPr marL="0" indent="0">
              <a:buNone/>
            </a:pPr>
            <a:r>
              <a:rPr lang="en-US" dirty="0" smtClean="0">
                <a:latin typeface="Courier"/>
                <a:cs typeface="Courier"/>
              </a:rPr>
              <a:t>	pm/</a:t>
            </a:r>
            <a:endParaRPr lang="en-US" dirty="0">
              <a:latin typeface="Courier"/>
              <a:cs typeface="Courier"/>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latin typeface="Courier"/>
                <a:cs typeface="Courier"/>
              </a:rPr>
              <a:t>rl-c-sesame-3-sdl-v1.0/</a:t>
            </a:r>
          </a:p>
          <a:p>
            <a:pPr marL="0" indent="0">
              <a:buNone/>
            </a:pPr>
            <a:r>
              <a:rPr lang="en-US" dirty="0" smtClean="0"/>
              <a:t>This archive contains calibrated data (CODMAC level 3) from the SESAME instrument onboard ROSETTA Lander, acquired during the SDL phase. </a:t>
            </a:r>
          </a:p>
          <a:p>
            <a:pPr marL="0" indent="0">
              <a:buNone/>
            </a:pPr>
            <a:r>
              <a:rPr lang="en-US" dirty="0" smtClean="0">
                <a:latin typeface="Courier"/>
                <a:cs typeface="Courier"/>
              </a:rPr>
              <a:t>	am/</a:t>
            </a:r>
          </a:p>
          <a:p>
            <a:pPr marL="0" indent="0">
              <a:buNone/>
            </a:pPr>
            <a:r>
              <a:rPr lang="en-US" dirty="0" smtClean="0">
                <a:latin typeface="Courier"/>
                <a:cs typeface="Courier"/>
              </a:rPr>
              <a:t>	</a:t>
            </a:r>
            <a:r>
              <a:rPr lang="en-US" dirty="0" err="1" smtClean="0">
                <a:latin typeface="Courier"/>
                <a:cs typeface="Courier"/>
              </a:rPr>
              <a:t>hc</a:t>
            </a:r>
            <a:r>
              <a:rPr lang="en-US" dirty="0" smtClean="0">
                <a:latin typeface="Courier"/>
                <a:cs typeface="Courier"/>
              </a:rPr>
              <a:t>/</a:t>
            </a:r>
          </a:p>
          <a:p>
            <a:pPr marL="0" indent="0">
              <a:buNone/>
            </a:pPr>
            <a:r>
              <a:rPr lang="en-US" dirty="0" smtClean="0">
                <a:latin typeface="Courier"/>
                <a:cs typeface="Courier"/>
              </a:rPr>
              <a:t>	pm/</a:t>
            </a:r>
          </a:p>
          <a:p>
            <a:endParaRPr lang="en-US" dirty="0" smtClean="0"/>
          </a:p>
          <a:p>
            <a:endParaRPr lang="en-US" dirty="0"/>
          </a:p>
        </p:txBody>
      </p:sp>
    </p:spTree>
    <p:extLst>
      <p:ext uri="{BB962C8B-B14F-4D97-AF65-F5344CB8AC3E}">
        <p14:creationId xmlns:p14="http://schemas.microsoft.com/office/powerpoint/2010/main" val="86136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sp>
        <p:nvSpPr>
          <p:cNvPr id="3" name="Content Placeholder 2"/>
          <p:cNvSpPr>
            <a:spLocks noGrp="1"/>
          </p:cNvSpPr>
          <p:nvPr>
            <p:ph sz="half" idx="1"/>
          </p:nvPr>
        </p:nvSpPr>
        <p:spPr>
          <a:xfrm>
            <a:off x="457200" y="1313157"/>
            <a:ext cx="4038600" cy="5544843"/>
          </a:xfrm>
        </p:spPr>
        <p:txBody>
          <a:bodyPr>
            <a:normAutofit fontScale="70000" lnSpcReduction="20000"/>
          </a:bodyPr>
          <a:lstStyle/>
          <a:p>
            <a:r>
              <a:rPr lang="en-US" dirty="0" smtClean="0"/>
              <a:t>Passive mode (pm)</a:t>
            </a:r>
          </a:p>
          <a:p>
            <a:pPr lvl="1"/>
            <a:r>
              <a:rPr lang="en-US" dirty="0" smtClean="0"/>
              <a:t>_par (L2)</a:t>
            </a:r>
          </a:p>
          <a:p>
            <a:pPr lvl="2"/>
            <a:r>
              <a:rPr lang="en-US" dirty="0" smtClean="0"/>
              <a:t>Sequence Parameters</a:t>
            </a:r>
          </a:p>
          <a:p>
            <a:pPr lvl="2"/>
            <a:r>
              <a:rPr lang="en-US" dirty="0" smtClean="0"/>
              <a:t>Integers describing integrating times (LP_INT_CLK_DIV, ADC_CLK_DIV etc.)</a:t>
            </a:r>
          </a:p>
          <a:p>
            <a:pPr lvl="1"/>
            <a:r>
              <a:rPr lang="en-US" dirty="0" smtClean="0"/>
              <a:t>_</a:t>
            </a:r>
            <a:r>
              <a:rPr lang="en-US" dirty="0" err="1" smtClean="0"/>
              <a:t>parc</a:t>
            </a:r>
            <a:r>
              <a:rPr lang="en-US" dirty="0" smtClean="0"/>
              <a:t> (L3)</a:t>
            </a:r>
          </a:p>
          <a:p>
            <a:pPr lvl="2"/>
            <a:r>
              <a:rPr lang="en-US" dirty="0" smtClean="0"/>
              <a:t>Sequence Parameters</a:t>
            </a:r>
          </a:p>
          <a:p>
            <a:pPr lvl="2"/>
            <a:r>
              <a:rPr lang="en-US" dirty="0" smtClean="0"/>
              <a:t>Integrating sequence now in Seconds</a:t>
            </a:r>
          </a:p>
          <a:p>
            <a:pPr lvl="1"/>
            <a:r>
              <a:rPr lang="en-US" dirty="0" smtClean="0"/>
              <a:t>_</a:t>
            </a:r>
            <a:r>
              <a:rPr lang="en-US" dirty="0" err="1" smtClean="0"/>
              <a:t>pow</a:t>
            </a:r>
            <a:r>
              <a:rPr lang="en-US" dirty="0" smtClean="0"/>
              <a:t> (L2)</a:t>
            </a:r>
          </a:p>
          <a:p>
            <a:pPr lvl="2"/>
            <a:r>
              <a:rPr lang="en-US" dirty="0" smtClean="0"/>
              <a:t>Integer codes for frequency bins</a:t>
            </a:r>
          </a:p>
          <a:p>
            <a:pPr lvl="2"/>
            <a:r>
              <a:rPr lang="en-US" dirty="0" smtClean="0"/>
              <a:t>“Raw Power” - Integer</a:t>
            </a:r>
            <a:endParaRPr lang="en-US" dirty="0" smtClean="0"/>
          </a:p>
          <a:p>
            <a:pPr lvl="1"/>
            <a:r>
              <a:rPr lang="en-US" dirty="0" smtClean="0"/>
              <a:t>_</a:t>
            </a:r>
            <a:r>
              <a:rPr lang="en-US" dirty="0" err="1" smtClean="0"/>
              <a:t>powc</a:t>
            </a:r>
            <a:r>
              <a:rPr lang="en-US" dirty="0" smtClean="0"/>
              <a:t> (L3)</a:t>
            </a:r>
          </a:p>
          <a:p>
            <a:pPr lvl="2"/>
            <a:r>
              <a:rPr lang="en-US" dirty="0" smtClean="0"/>
              <a:t>Frequency bin center (Hz)</a:t>
            </a:r>
            <a:endParaRPr lang="en-US" dirty="0" smtClean="0"/>
          </a:p>
          <a:p>
            <a:pPr lvl="2"/>
            <a:r>
              <a:rPr lang="en-US" dirty="0" smtClean="0"/>
              <a:t>Voltage Density (with formula)</a:t>
            </a:r>
          </a:p>
          <a:p>
            <a:pPr lvl="1"/>
            <a:r>
              <a:rPr lang="en-US" dirty="0" smtClean="0"/>
              <a:t>_</a:t>
            </a:r>
            <a:r>
              <a:rPr lang="en-US" dirty="0" err="1" smtClean="0"/>
              <a:t>rx</a:t>
            </a:r>
            <a:r>
              <a:rPr lang="en-US" dirty="0" smtClean="0"/>
              <a:t> (L2) </a:t>
            </a:r>
          </a:p>
          <a:p>
            <a:pPr lvl="2"/>
            <a:r>
              <a:rPr lang="en-US" dirty="0" smtClean="0"/>
              <a:t>RX_SAMPLE_NUM, RX_ADC_VALUE in Integers</a:t>
            </a:r>
          </a:p>
          <a:p>
            <a:pPr lvl="1"/>
            <a:r>
              <a:rPr lang="en-US" dirty="0" smtClean="0"/>
              <a:t>_</a:t>
            </a:r>
            <a:r>
              <a:rPr lang="en-US" dirty="0" err="1" smtClean="0"/>
              <a:t>rxc</a:t>
            </a:r>
            <a:r>
              <a:rPr lang="en-US" dirty="0" smtClean="0"/>
              <a:t> (L3)</a:t>
            </a:r>
          </a:p>
          <a:p>
            <a:pPr lvl="2"/>
            <a:r>
              <a:rPr lang="en-US" dirty="0" smtClean="0"/>
              <a:t>Milliseconds and Volts</a:t>
            </a:r>
          </a:p>
          <a:p>
            <a:endParaRPr lang="en-US" dirty="0"/>
          </a:p>
        </p:txBody>
      </p:sp>
      <p:sp>
        <p:nvSpPr>
          <p:cNvPr id="4" name="Content Placeholder 3"/>
          <p:cNvSpPr>
            <a:spLocks noGrp="1"/>
          </p:cNvSpPr>
          <p:nvPr>
            <p:ph sz="half" idx="2"/>
          </p:nvPr>
        </p:nvSpPr>
        <p:spPr>
          <a:xfrm>
            <a:off x="4648200" y="1313158"/>
            <a:ext cx="4038600" cy="5544842"/>
          </a:xfrm>
        </p:spPr>
        <p:txBody>
          <a:bodyPr>
            <a:normAutofit fontScale="70000" lnSpcReduction="20000"/>
          </a:bodyPr>
          <a:lstStyle/>
          <a:p>
            <a:r>
              <a:rPr lang="en-US" dirty="0" smtClean="0"/>
              <a:t>Plasma Wave Sensor (am)</a:t>
            </a:r>
          </a:p>
          <a:p>
            <a:pPr lvl="1"/>
            <a:r>
              <a:rPr lang="en-US" dirty="0" smtClean="0"/>
              <a:t>_par (L2)</a:t>
            </a:r>
          </a:p>
          <a:p>
            <a:pPr lvl="2"/>
            <a:r>
              <a:rPr lang="en-US" dirty="0" err="1" smtClean="0"/>
              <a:t>Seq</a:t>
            </a:r>
            <a:r>
              <a:rPr lang="en-US" dirty="0" smtClean="0"/>
              <a:t> </a:t>
            </a:r>
            <a:r>
              <a:rPr lang="en-US" dirty="0" err="1" smtClean="0"/>
              <a:t>Params</a:t>
            </a:r>
            <a:endParaRPr lang="en-US" dirty="0" smtClean="0"/>
          </a:p>
          <a:p>
            <a:pPr lvl="2"/>
            <a:r>
              <a:rPr lang="en-US" dirty="0" smtClean="0"/>
              <a:t>Includes indications on which transmitter, and which receiver and </a:t>
            </a:r>
            <a:r>
              <a:rPr lang="en-US" dirty="0" err="1" smtClean="0"/>
              <a:t>votlage</a:t>
            </a:r>
            <a:r>
              <a:rPr lang="en-US" dirty="0" smtClean="0"/>
              <a:t>/phases etc.</a:t>
            </a:r>
            <a:endParaRPr lang="en-US" dirty="0" smtClean="0"/>
          </a:p>
          <a:p>
            <a:pPr lvl="1"/>
            <a:r>
              <a:rPr lang="en-US" dirty="0" smtClean="0"/>
              <a:t>_</a:t>
            </a:r>
            <a:r>
              <a:rPr lang="en-US" dirty="0" err="1" smtClean="0"/>
              <a:t>parc</a:t>
            </a:r>
            <a:r>
              <a:rPr lang="en-US" dirty="0" smtClean="0"/>
              <a:t> (L3)</a:t>
            </a:r>
          </a:p>
          <a:p>
            <a:pPr lvl="2"/>
            <a:r>
              <a:rPr lang="en-US" dirty="0" smtClean="0"/>
              <a:t>Parameters greatly distilled to transmitter </a:t>
            </a:r>
            <a:r>
              <a:rPr lang="en-US" dirty="0" err="1" smtClean="0"/>
              <a:t>freq</a:t>
            </a:r>
            <a:r>
              <a:rPr lang="en-US" dirty="0" smtClean="0"/>
              <a:t> and receiver sampling settings.</a:t>
            </a:r>
            <a:endParaRPr lang="en-US" dirty="0" smtClean="0"/>
          </a:p>
          <a:p>
            <a:pPr lvl="1"/>
            <a:r>
              <a:rPr lang="en-US" dirty="0" smtClean="0"/>
              <a:t>_</a:t>
            </a:r>
            <a:r>
              <a:rPr lang="en-US" dirty="0" err="1" smtClean="0"/>
              <a:t>dac</a:t>
            </a:r>
            <a:r>
              <a:rPr lang="en-US" dirty="0" smtClean="0"/>
              <a:t> (L2)</a:t>
            </a:r>
          </a:p>
          <a:p>
            <a:pPr lvl="2"/>
            <a:r>
              <a:rPr lang="en-US" dirty="0" smtClean="0"/>
              <a:t>DAC sample/time </a:t>
            </a:r>
            <a:r>
              <a:rPr lang="en-US" dirty="0" smtClean="0"/>
              <a:t>Integers</a:t>
            </a:r>
            <a:endParaRPr lang="en-US" dirty="0" smtClean="0"/>
          </a:p>
          <a:p>
            <a:pPr lvl="1"/>
            <a:r>
              <a:rPr lang="en-US" dirty="0" smtClean="0"/>
              <a:t>_</a:t>
            </a:r>
            <a:r>
              <a:rPr lang="en-US" dirty="0" err="1" smtClean="0"/>
              <a:t>dacc</a:t>
            </a:r>
            <a:r>
              <a:rPr lang="en-US" dirty="0" smtClean="0"/>
              <a:t> (L3)</a:t>
            </a:r>
          </a:p>
          <a:p>
            <a:pPr lvl="2"/>
            <a:r>
              <a:rPr lang="en-US" dirty="0" smtClean="0"/>
              <a:t>DAC table </a:t>
            </a:r>
            <a:r>
              <a:rPr lang="en-US" dirty="0" err="1" smtClean="0"/>
              <a:t>ms</a:t>
            </a:r>
            <a:r>
              <a:rPr lang="en-US" dirty="0" smtClean="0"/>
              <a:t>/Volts</a:t>
            </a:r>
            <a:endParaRPr lang="en-US" dirty="0" smtClean="0"/>
          </a:p>
          <a:p>
            <a:pPr lvl="1"/>
            <a:r>
              <a:rPr lang="en-US" dirty="0" smtClean="0"/>
              <a:t>_</a:t>
            </a:r>
            <a:r>
              <a:rPr lang="en-US" dirty="0" err="1" smtClean="0"/>
              <a:t>rx</a:t>
            </a:r>
            <a:r>
              <a:rPr lang="en-US" dirty="0" smtClean="0"/>
              <a:t> (L2)</a:t>
            </a:r>
          </a:p>
          <a:p>
            <a:pPr lvl="2"/>
            <a:r>
              <a:rPr lang="en-US" dirty="0" smtClean="0"/>
              <a:t>Receiver time series (</a:t>
            </a:r>
            <a:r>
              <a:rPr lang="en-US" dirty="0" err="1" smtClean="0"/>
              <a:t>Integers&amp;ADCs</a:t>
            </a:r>
            <a:r>
              <a:rPr lang="en-US" dirty="0" smtClean="0"/>
              <a:t>)</a:t>
            </a:r>
            <a:endParaRPr lang="en-US" dirty="0" smtClean="0"/>
          </a:p>
          <a:p>
            <a:pPr lvl="1"/>
            <a:r>
              <a:rPr lang="en-US" dirty="0" smtClean="0"/>
              <a:t>_</a:t>
            </a:r>
            <a:r>
              <a:rPr lang="en-US" dirty="0" err="1" smtClean="0"/>
              <a:t>rxc</a:t>
            </a:r>
            <a:r>
              <a:rPr lang="en-US" dirty="0" smtClean="0"/>
              <a:t> (L3)</a:t>
            </a:r>
            <a:endParaRPr lang="en-US" dirty="0" smtClean="0"/>
          </a:p>
          <a:p>
            <a:pPr lvl="2"/>
            <a:r>
              <a:rPr lang="en-US" dirty="0" smtClean="0"/>
              <a:t>Receiver time series: Time/</a:t>
            </a:r>
            <a:r>
              <a:rPr lang="en-US" dirty="0" err="1" smtClean="0"/>
              <a:t>Potential_differences</a:t>
            </a:r>
            <a:r>
              <a:rPr lang="en-US" dirty="0" smtClean="0"/>
              <a:t>  (</a:t>
            </a:r>
            <a:r>
              <a:rPr lang="en-US" dirty="0" err="1" smtClean="0"/>
              <a:t>ms</a:t>
            </a:r>
            <a:r>
              <a:rPr lang="en-US" dirty="0" smtClean="0"/>
              <a:t>/Volts)</a:t>
            </a:r>
            <a:endParaRPr lang="en-US" dirty="0" smtClean="0"/>
          </a:p>
          <a:p>
            <a:pPr lvl="1"/>
            <a:r>
              <a:rPr lang="en-US" dirty="0" smtClean="0"/>
              <a:t>_</a:t>
            </a:r>
            <a:r>
              <a:rPr lang="en-US" dirty="0" err="1" smtClean="0"/>
              <a:t>tx</a:t>
            </a:r>
            <a:r>
              <a:rPr lang="en-US" dirty="0" smtClean="0"/>
              <a:t> (L2)</a:t>
            </a:r>
          </a:p>
          <a:p>
            <a:pPr lvl="2"/>
            <a:r>
              <a:rPr lang="en-US" dirty="0" smtClean="0"/>
              <a:t>Transmitter</a:t>
            </a:r>
            <a:r>
              <a:rPr lang="en-US" dirty="0" smtClean="0"/>
              <a:t> time series (</a:t>
            </a:r>
            <a:r>
              <a:rPr lang="en-US" dirty="0" err="1" smtClean="0"/>
              <a:t>Integers&amp;ADCs</a:t>
            </a:r>
            <a:r>
              <a:rPr lang="en-US" dirty="0" smtClean="0"/>
              <a:t>)</a:t>
            </a:r>
          </a:p>
          <a:p>
            <a:pPr lvl="1"/>
            <a:r>
              <a:rPr lang="en-US" dirty="0" smtClean="0"/>
              <a:t>_</a:t>
            </a:r>
            <a:r>
              <a:rPr lang="en-US" dirty="0" err="1" smtClean="0"/>
              <a:t>txc</a:t>
            </a:r>
            <a:r>
              <a:rPr lang="en-US" dirty="0" smtClean="0"/>
              <a:t> (L3)</a:t>
            </a:r>
            <a:endParaRPr lang="en-US" dirty="0" smtClean="0"/>
          </a:p>
          <a:p>
            <a:pPr lvl="2"/>
            <a:r>
              <a:rPr lang="en-US" dirty="0" smtClean="0"/>
              <a:t>Transmitter time series: Time/Current (</a:t>
            </a:r>
            <a:r>
              <a:rPr lang="en-US" dirty="0" err="1" smtClean="0"/>
              <a:t>ms</a:t>
            </a:r>
            <a:r>
              <a:rPr lang="en-US" dirty="0" smtClean="0"/>
              <a:t>/mA)</a:t>
            </a:r>
            <a:endParaRPr lang="en-US" dirty="0"/>
          </a:p>
        </p:txBody>
      </p:sp>
    </p:spTree>
    <p:extLst>
      <p:ext uri="{BB962C8B-B14F-4D97-AF65-F5344CB8AC3E}">
        <p14:creationId xmlns:p14="http://schemas.microsoft.com/office/powerpoint/2010/main" val="95738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Calibrations</a:t>
            </a:r>
            <a:endParaRPr lang="en-US" dirty="0"/>
          </a:p>
        </p:txBody>
      </p:sp>
      <p:sp>
        <p:nvSpPr>
          <p:cNvPr id="3" name="Content Placeholder 2"/>
          <p:cNvSpPr>
            <a:spLocks noGrp="1"/>
          </p:cNvSpPr>
          <p:nvPr>
            <p:ph idx="1"/>
          </p:nvPr>
        </p:nvSpPr>
        <p:spPr>
          <a:xfrm>
            <a:off x="457200" y="1269866"/>
            <a:ext cx="8229600" cy="5281490"/>
          </a:xfrm>
        </p:spPr>
        <p:txBody>
          <a:bodyPr>
            <a:normAutofit fontScale="55000" lnSpcReduction="20000"/>
          </a:bodyPr>
          <a:lstStyle/>
          <a:p>
            <a:pPr marL="0" indent="0">
              <a:buNone/>
            </a:pPr>
            <a:r>
              <a:rPr lang="en-US" sz="2900" dirty="0" smtClean="0">
                <a:cs typeface="Courier"/>
              </a:rPr>
              <a:t>In the EAICD – section 2.4.3 lists the following as relevant calibration information for PP.</a:t>
            </a:r>
          </a:p>
          <a:p>
            <a:pPr marL="0" indent="0">
              <a:buNone/>
            </a:pPr>
            <a:endParaRPr lang="en-US" sz="2400" dirty="0" smtClean="0">
              <a:latin typeface="Courier"/>
              <a:cs typeface="Courier"/>
            </a:endParaRPr>
          </a:p>
          <a:p>
            <a:pPr lvl="1"/>
            <a:r>
              <a:rPr lang="en-US" dirty="0" smtClean="0"/>
              <a:t>Calibration functions for digital current consumption in mA</a:t>
            </a:r>
          </a:p>
          <a:p>
            <a:pPr lvl="1"/>
            <a:r>
              <a:rPr lang="en-US" dirty="0" smtClean="0"/>
              <a:t>Transmitter currents in mA</a:t>
            </a:r>
          </a:p>
          <a:p>
            <a:pPr lvl="1"/>
            <a:r>
              <a:rPr lang="en-US" dirty="0" smtClean="0"/>
              <a:t>Potential values in mV</a:t>
            </a:r>
          </a:p>
          <a:p>
            <a:pPr marL="0" indent="0">
              <a:buNone/>
            </a:pPr>
            <a:endParaRPr lang="en-US" sz="2400" dirty="0" smtClean="0">
              <a:latin typeface="Courier"/>
              <a:cs typeface="Courier"/>
            </a:endParaRPr>
          </a:p>
          <a:p>
            <a:pPr marL="0" indent="0">
              <a:buNone/>
            </a:pPr>
            <a:endParaRPr lang="en-US" sz="2400" dirty="0">
              <a:latin typeface="Courier"/>
              <a:cs typeface="Courier"/>
            </a:endParaRPr>
          </a:p>
          <a:p>
            <a:pPr marL="0" indent="0">
              <a:buNone/>
            </a:pPr>
            <a:r>
              <a:rPr lang="en-US" sz="2400" dirty="0" err="1" smtClean="0">
                <a:latin typeface="Courier"/>
                <a:cs typeface="Courier"/>
              </a:rPr>
              <a:t>ses_pp_calibration_desc.asc</a:t>
            </a:r>
            <a:r>
              <a:rPr lang="en-US" sz="2400" dirty="0" smtClean="0">
                <a:latin typeface="Courier"/>
                <a:cs typeface="Courier"/>
              </a:rPr>
              <a:t>   in documents/ </a:t>
            </a:r>
            <a:r>
              <a:rPr lang="en-US" sz="2400" dirty="0" smtClean="0">
                <a:cs typeface="Courier"/>
              </a:rPr>
              <a:t>(no calibration/ directory)</a:t>
            </a:r>
            <a:endParaRPr lang="en-US" sz="2400" dirty="0" smtClean="0">
              <a:latin typeface="Courier"/>
              <a:cs typeface="Courier"/>
            </a:endParaRPr>
          </a:p>
          <a:p>
            <a:pPr marL="0" indent="0">
              <a:buNone/>
            </a:pPr>
            <a:endParaRPr lang="en-US" sz="2400" dirty="0" smtClean="0">
              <a:latin typeface="Courier"/>
              <a:cs typeface="Courier"/>
            </a:endParaRPr>
          </a:p>
          <a:p>
            <a:pPr marL="0" indent="0">
              <a:buNone/>
            </a:pPr>
            <a:r>
              <a:rPr lang="en-US" sz="2400" dirty="0" smtClean="0">
                <a:latin typeface="Courier"/>
                <a:cs typeface="Courier"/>
              </a:rPr>
              <a:t>“The calibration of SESAME-PP data is divided into 6 different groups:</a:t>
            </a:r>
          </a:p>
          <a:p>
            <a:pPr marL="0" indent="0">
              <a:buNone/>
            </a:pPr>
            <a:endParaRPr lang="en-US" sz="2400" dirty="0" smtClean="0">
              <a:latin typeface="Courier"/>
              <a:cs typeface="Courier"/>
            </a:endParaRPr>
          </a:p>
          <a:p>
            <a:pPr marL="0" indent="0">
              <a:buNone/>
            </a:pPr>
            <a:r>
              <a:rPr lang="en-US" sz="2400" dirty="0" smtClean="0">
                <a:latin typeface="Courier"/>
                <a:cs typeface="Courier"/>
              </a:rPr>
              <a:t>1) Housekeeping data from PP </a:t>
            </a:r>
            <a:r>
              <a:rPr lang="en-US" sz="2400" dirty="0" err="1" smtClean="0">
                <a:latin typeface="Courier"/>
                <a:cs typeface="Courier"/>
              </a:rPr>
              <a:t>Healthcheck</a:t>
            </a:r>
            <a:r>
              <a:rPr lang="en-US" sz="2400" dirty="0" smtClean="0">
                <a:latin typeface="Courier"/>
                <a:cs typeface="Courier"/>
              </a:rPr>
              <a:t> and SESAME </a:t>
            </a:r>
            <a:r>
              <a:rPr lang="en-US" sz="2400" dirty="0" err="1" smtClean="0">
                <a:latin typeface="Courier"/>
                <a:cs typeface="Courier"/>
              </a:rPr>
              <a:t>Healthcheck</a:t>
            </a:r>
            <a:endParaRPr lang="en-US" sz="2400" dirty="0" smtClean="0">
              <a:latin typeface="Courier"/>
              <a:cs typeface="Courier"/>
            </a:endParaRPr>
          </a:p>
          <a:p>
            <a:pPr marL="0" indent="0">
              <a:buNone/>
            </a:pPr>
            <a:r>
              <a:rPr lang="en-US" sz="2400" dirty="0" smtClean="0">
                <a:latin typeface="Courier"/>
                <a:cs typeface="Courier"/>
              </a:rPr>
              <a:t>2) Permittivity measurements using PP's active mode with on-board data processing</a:t>
            </a:r>
          </a:p>
          <a:p>
            <a:pPr marL="0" indent="0">
              <a:buNone/>
            </a:pPr>
            <a:r>
              <a:rPr lang="en-US" sz="2400" dirty="0" smtClean="0">
                <a:latin typeface="Courier"/>
                <a:cs typeface="Courier"/>
              </a:rPr>
              <a:t>3) Plasma wave measurements using PP's passive mode with on-board data processing</a:t>
            </a:r>
          </a:p>
          <a:p>
            <a:pPr marL="0" indent="0">
              <a:buNone/>
            </a:pPr>
            <a:r>
              <a:rPr lang="en-US" sz="2400" dirty="0" smtClean="0">
                <a:latin typeface="Courier"/>
                <a:cs typeface="Courier"/>
              </a:rPr>
              <a:t>4) Permittivity measurements with time series data from PP active test mode data</a:t>
            </a:r>
          </a:p>
          <a:p>
            <a:pPr marL="0" indent="0">
              <a:buNone/>
            </a:pPr>
            <a:r>
              <a:rPr lang="en-US" sz="2400" dirty="0" smtClean="0">
                <a:latin typeface="Courier"/>
                <a:cs typeface="Courier"/>
              </a:rPr>
              <a:t>5) Plasma wave measurements with time series data from PP passive test mode data</a:t>
            </a:r>
          </a:p>
          <a:p>
            <a:pPr marL="0" indent="0">
              <a:buNone/>
            </a:pPr>
            <a:r>
              <a:rPr lang="en-US" sz="2400" dirty="0" smtClean="0">
                <a:latin typeface="Courier"/>
                <a:cs typeface="Courier"/>
              </a:rPr>
              <a:t>6) Plasma wave monitor (LP) data from the additional sensor mounted on the DIM cube”</a:t>
            </a:r>
          </a:p>
          <a:p>
            <a:pPr marL="0" indent="0">
              <a:buNone/>
            </a:pPr>
            <a:endParaRPr lang="en-US" sz="2400" dirty="0" smtClean="0">
              <a:latin typeface="Courier"/>
              <a:cs typeface="Courier"/>
            </a:endParaRPr>
          </a:p>
          <a:p>
            <a:pPr marL="0" indent="0">
              <a:buNone/>
            </a:pPr>
            <a:endParaRPr lang="en-US" sz="2400" dirty="0">
              <a:latin typeface="Courier"/>
              <a:cs typeface="Courier"/>
            </a:endParaRPr>
          </a:p>
          <a:p>
            <a:pPr marL="0" indent="0">
              <a:buNone/>
            </a:pPr>
            <a:r>
              <a:rPr lang="en-US" sz="2900" dirty="0" smtClean="0">
                <a:cs typeface="Courier"/>
              </a:rPr>
              <a:t>It looks like the relevant calibration functions are present, including relevant units etc.</a:t>
            </a:r>
          </a:p>
          <a:p>
            <a:pPr marL="0" indent="0">
              <a:buNone/>
            </a:pPr>
            <a:endParaRPr lang="en-US" sz="2400" dirty="0" smtClean="0">
              <a:latin typeface="Courier"/>
              <a:cs typeface="Courier"/>
            </a:endParaRPr>
          </a:p>
          <a:p>
            <a:pPr marL="0" indent="0">
              <a:buNone/>
            </a:pPr>
            <a:r>
              <a:rPr lang="en-US" sz="2900" u="sng" dirty="0" smtClean="0">
                <a:cs typeface="Courier"/>
              </a:rPr>
              <a:t>KW has not tried to use information in this .</a:t>
            </a:r>
            <a:r>
              <a:rPr lang="en-US" sz="2900" u="sng" dirty="0" err="1" smtClean="0">
                <a:cs typeface="Courier"/>
              </a:rPr>
              <a:t>asc</a:t>
            </a:r>
            <a:r>
              <a:rPr lang="en-US" sz="2900" u="sng" dirty="0" smtClean="0">
                <a:cs typeface="Courier"/>
              </a:rPr>
              <a:t> file to convert values</a:t>
            </a:r>
          </a:p>
        </p:txBody>
      </p:sp>
    </p:spTree>
    <p:extLst>
      <p:ext uri="{BB962C8B-B14F-4D97-AF65-F5344CB8AC3E}">
        <p14:creationId xmlns:p14="http://schemas.microsoft.com/office/powerpoint/2010/main" val="264029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16 at 10.52.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
            <a:ext cx="9144000" cy="6417226"/>
          </a:xfrm>
          <a:prstGeom prst="rect">
            <a:avLst/>
          </a:prstGeom>
        </p:spPr>
      </p:pic>
    </p:spTree>
    <p:extLst>
      <p:ext uri="{BB962C8B-B14F-4D97-AF65-F5344CB8AC3E}">
        <p14:creationId xmlns:p14="http://schemas.microsoft.com/office/powerpoint/2010/main" val="102029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PP:Questions</a:t>
            </a:r>
            <a:r>
              <a:rPr lang="en-US" dirty="0" smtClean="0"/>
              <a:t>/Issues</a:t>
            </a:r>
            <a:endParaRPr lang="en-US" dirty="0"/>
          </a:p>
        </p:txBody>
      </p:sp>
      <p:sp>
        <p:nvSpPr>
          <p:cNvPr id="5" name="Content Placeholder 4"/>
          <p:cNvSpPr>
            <a:spLocks noGrp="1"/>
          </p:cNvSpPr>
          <p:nvPr>
            <p:ph idx="1"/>
          </p:nvPr>
        </p:nvSpPr>
        <p:spPr/>
        <p:txBody>
          <a:bodyPr/>
          <a:lstStyle/>
          <a:p>
            <a:r>
              <a:rPr lang="en-US" dirty="0" smtClean="0"/>
              <a:t>The Calibration details are only in documents/</a:t>
            </a:r>
          </a:p>
          <a:p>
            <a:pPr lvl="1"/>
            <a:r>
              <a:rPr lang="en-US" dirty="0" smtClean="0"/>
              <a:t>No calibration folder</a:t>
            </a:r>
          </a:p>
          <a:p>
            <a:pPr lvl="1"/>
            <a:r>
              <a:rPr lang="en-US" dirty="0" smtClean="0"/>
              <a:t>Not described in the </a:t>
            </a:r>
            <a:r>
              <a:rPr lang="en-US" dirty="0" err="1" smtClean="0"/>
              <a:t>eaicd</a:t>
            </a:r>
            <a:r>
              <a:rPr lang="en-US" dirty="0" smtClean="0"/>
              <a:t> or the </a:t>
            </a:r>
            <a:r>
              <a:rPr lang="en-US" dirty="0" err="1" smtClean="0"/>
              <a:t>lse-sw</a:t>
            </a:r>
            <a:r>
              <a:rPr lang="en-US" dirty="0" smtClean="0"/>
              <a:t>…</a:t>
            </a:r>
            <a:r>
              <a:rPr lang="en-US" dirty="0" err="1" smtClean="0"/>
              <a:t>pdf</a:t>
            </a:r>
            <a:r>
              <a:rPr lang="en-US" dirty="0" smtClean="0"/>
              <a:t> document</a:t>
            </a:r>
            <a:endParaRPr lang="en-US" dirty="0"/>
          </a:p>
        </p:txBody>
      </p:sp>
    </p:spTree>
    <p:extLst>
      <p:ext uri="{BB962C8B-B14F-4D97-AF65-F5344CB8AC3E}">
        <p14:creationId xmlns:p14="http://schemas.microsoft.com/office/powerpoint/2010/main" val="299612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SESAME</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Surface Electric Sounding and Acoustic Monitoring Experiment (SESAME, </a:t>
            </a:r>
            <a:r>
              <a:rPr lang="en-US" dirty="0" err="1"/>
              <a:t>Seidensticker</a:t>
            </a:r>
            <a:r>
              <a:rPr lang="en-US" dirty="0"/>
              <a:t> et al., 2007) on the lander Philae of the ESA Rosetta </a:t>
            </a:r>
            <a:r>
              <a:rPr lang="en-US" dirty="0" smtClean="0"/>
              <a:t>Mission. </a:t>
            </a:r>
            <a:r>
              <a:rPr lang="en-US" dirty="0" smtClean="0"/>
              <a:t>It is the goal of SESAME to contribute to the understanding of the vertical and lateral structure of a </a:t>
            </a:r>
            <a:r>
              <a:rPr lang="en-US" dirty="0" err="1" smtClean="0"/>
              <a:t>cometary</a:t>
            </a:r>
            <a:r>
              <a:rPr lang="en-US" dirty="0" smtClean="0"/>
              <a:t> surface and the acting processes by conducting in-situ measurements of mechanical, electrical and particle- related properties. </a:t>
            </a:r>
            <a:r>
              <a:rPr lang="en-US" dirty="0" smtClean="0"/>
              <a:t>SESAME </a:t>
            </a:r>
            <a:r>
              <a:rPr lang="en-US" dirty="0"/>
              <a:t>is a complex of three instruments: </a:t>
            </a:r>
            <a:endParaRPr lang="en-US" dirty="0" smtClean="0"/>
          </a:p>
          <a:p>
            <a:pPr lvl="1"/>
            <a:r>
              <a:rPr lang="en-US" dirty="0" smtClean="0"/>
              <a:t>The </a:t>
            </a:r>
            <a:r>
              <a:rPr lang="en-US" dirty="0"/>
              <a:t>Comet Acoustic Surface Sounding Experiment (</a:t>
            </a:r>
            <a:r>
              <a:rPr lang="en-US" b="1" dirty="0"/>
              <a:t>CASSE</a:t>
            </a:r>
            <a:r>
              <a:rPr lang="en-US" dirty="0"/>
              <a:t>), </a:t>
            </a:r>
            <a:endParaRPr lang="en-US" dirty="0" smtClean="0"/>
          </a:p>
          <a:p>
            <a:pPr lvl="1"/>
            <a:r>
              <a:rPr lang="en-US" dirty="0">
                <a:solidFill>
                  <a:schemeClr val="bg1">
                    <a:lumMod val="50000"/>
                  </a:schemeClr>
                </a:solidFill>
              </a:rPr>
              <a:t>T</a:t>
            </a:r>
            <a:r>
              <a:rPr lang="en-US" dirty="0" smtClean="0">
                <a:solidFill>
                  <a:schemeClr val="bg1">
                    <a:lumMod val="50000"/>
                  </a:schemeClr>
                </a:solidFill>
              </a:rPr>
              <a:t>he </a:t>
            </a:r>
            <a:r>
              <a:rPr lang="en-US" dirty="0">
                <a:solidFill>
                  <a:schemeClr val="bg1">
                    <a:lumMod val="50000"/>
                  </a:schemeClr>
                </a:solidFill>
              </a:rPr>
              <a:t>Dust Impact Monitor (DIM) and </a:t>
            </a:r>
            <a:endParaRPr lang="en-US" dirty="0" smtClean="0">
              <a:solidFill>
                <a:schemeClr val="bg1">
                  <a:lumMod val="50000"/>
                </a:schemeClr>
              </a:solidFill>
            </a:endParaRPr>
          </a:p>
          <a:p>
            <a:pPr lvl="1"/>
            <a:r>
              <a:rPr lang="en-US" dirty="0"/>
              <a:t>T</a:t>
            </a:r>
            <a:r>
              <a:rPr lang="en-US" dirty="0" smtClean="0"/>
              <a:t>he </a:t>
            </a:r>
            <a:r>
              <a:rPr lang="en-US" dirty="0"/>
              <a:t>Permittivity Probe (</a:t>
            </a:r>
            <a:r>
              <a:rPr lang="en-US" b="1" dirty="0"/>
              <a:t>PP</a:t>
            </a:r>
            <a:r>
              <a:rPr lang="en-US" dirty="0"/>
              <a:t>). </a:t>
            </a:r>
            <a:endParaRPr lang="en-US" dirty="0" smtClean="0"/>
          </a:p>
          <a:p>
            <a:r>
              <a:rPr lang="en-US" dirty="0"/>
              <a:t>The analysis of elastic waves that will be generated and recorded by CASSE will allow deducing mechanical parameters as well as the vertical (layered) structure of the </a:t>
            </a:r>
            <a:r>
              <a:rPr lang="en-US" dirty="0" err="1"/>
              <a:t>cometary</a:t>
            </a:r>
            <a:r>
              <a:rPr lang="en-US" dirty="0"/>
              <a:t> surface. </a:t>
            </a:r>
            <a:endParaRPr lang="en-US" dirty="0" smtClean="0"/>
          </a:p>
          <a:p>
            <a:r>
              <a:rPr lang="en-US" dirty="0" smtClean="0"/>
              <a:t>PP </a:t>
            </a:r>
            <a:r>
              <a:rPr lang="en-US" dirty="0"/>
              <a:t>will determine the complex permittivity of the surface material beneath Philae, which is a measure for the water ice content, thereby constraining the mass fractions of refractory material and other ices. </a:t>
            </a:r>
            <a:endParaRPr lang="en-US" dirty="0" smtClean="0"/>
          </a:p>
          <a:p>
            <a:endParaRPr lang="en-US" dirty="0"/>
          </a:p>
        </p:txBody>
      </p:sp>
    </p:spTree>
    <p:extLst>
      <p:ext uri="{BB962C8B-B14F-4D97-AF65-F5344CB8AC3E}">
        <p14:creationId xmlns:p14="http://schemas.microsoft.com/office/powerpoint/2010/main" val="8864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179475" cy="1162050"/>
          </a:xfrm>
        </p:spPr>
        <p:txBody>
          <a:bodyPr/>
          <a:lstStyle/>
          <a:p>
            <a:r>
              <a:rPr lang="en-US" dirty="0" smtClean="0"/>
              <a:t>File Structure (</a:t>
            </a:r>
            <a:r>
              <a:rPr lang="en-US" b="0" dirty="0" smtClean="0"/>
              <a:t>as described in the </a:t>
            </a:r>
            <a:r>
              <a:rPr lang="en-US" b="0" dirty="0" err="1" smtClean="0"/>
              <a:t>eaicd</a:t>
            </a:r>
            <a:r>
              <a:rPr lang="en-US" dirty="0" smtClean="0"/>
              <a:t>)</a:t>
            </a:r>
            <a:endParaRPr lang="en-US" dirty="0"/>
          </a:p>
        </p:txBody>
      </p:sp>
      <p:pic>
        <p:nvPicPr>
          <p:cNvPr id="7" name="Content Placeholder 6" descr="Screen Shot 2016-02-14 at 4.36.53 PM.png"/>
          <p:cNvPicPr>
            <a:picLocks noGrp="1" noChangeAspect="1"/>
          </p:cNvPicPr>
          <p:nvPr>
            <p:ph idx="1"/>
          </p:nvPr>
        </p:nvPicPr>
        <p:blipFill>
          <a:blip r:embed="rId3">
            <a:extLst>
              <a:ext uri="{28A0092B-C50C-407E-A947-70E740481C1C}">
                <a14:useLocalDpi xmlns:a14="http://schemas.microsoft.com/office/drawing/2010/main" val="0"/>
              </a:ext>
            </a:extLst>
          </a:blip>
          <a:srcRect l="-3321" r="-3321"/>
          <a:stretch>
            <a:fillRect/>
          </a:stretch>
        </p:blipFill>
        <p:spPr>
          <a:xfrm>
            <a:off x="3318906" y="273050"/>
            <a:ext cx="5659523" cy="6480330"/>
          </a:xfrm>
        </p:spPr>
      </p:pic>
      <p:sp>
        <p:nvSpPr>
          <p:cNvPr id="6" name="Text Placeholder 5"/>
          <p:cNvSpPr>
            <a:spLocks noGrp="1"/>
          </p:cNvSpPr>
          <p:nvPr>
            <p:ph type="body" sz="half" idx="2"/>
          </p:nvPr>
        </p:nvSpPr>
        <p:spPr>
          <a:xfrm>
            <a:off x="457200" y="1717206"/>
            <a:ext cx="3008313" cy="4408957"/>
          </a:xfrm>
        </p:spPr>
        <p:txBody>
          <a:bodyPr/>
          <a:lstStyle/>
          <a:p>
            <a:pPr marL="342900" indent="-342900">
              <a:buAutoNum type="arabicPeriod"/>
            </a:pPr>
            <a:r>
              <a:rPr lang="en-US" dirty="0" smtClean="0"/>
              <a:t>No Calibration folder in -2 or -3 directories</a:t>
            </a:r>
          </a:p>
          <a:p>
            <a:pPr marL="342900" indent="-342900">
              <a:buAutoNum type="arabicPeriod"/>
            </a:pPr>
            <a:r>
              <a:rPr lang="en-US" dirty="0" smtClean="0"/>
              <a:t>No Extras/ Geometry/ or Software/ in either.</a:t>
            </a:r>
          </a:p>
          <a:p>
            <a:pPr marL="342900" indent="-342900">
              <a:buAutoNum type="arabicPeriod"/>
            </a:pPr>
            <a:r>
              <a:rPr lang="en-US" dirty="0" smtClean="0"/>
              <a:t>Don’t find li/ in either the CASSE Level 2 or Level 3 data</a:t>
            </a:r>
          </a:p>
          <a:p>
            <a:pPr marL="342900" indent="-342900">
              <a:buAutoNum type="arabicPeriod"/>
            </a:pPr>
            <a:r>
              <a:rPr lang="en-US" dirty="0" err="1" smtClean="0"/>
              <a:t>Dont</a:t>
            </a:r>
            <a:r>
              <a:rPr lang="en-US" dirty="0" smtClean="0"/>
              <a:t> find lm/ in PP Level 2 or 3 data</a:t>
            </a:r>
          </a:p>
          <a:p>
            <a:pPr marL="342900" indent="-342900">
              <a:buAutoNum type="arabicPeriod"/>
            </a:pPr>
            <a:r>
              <a:rPr lang="en-US" dirty="0" err="1" smtClean="0"/>
              <a:t>hc</a:t>
            </a:r>
            <a:r>
              <a:rPr lang="en-US" dirty="0" smtClean="0"/>
              <a:t>/ directory in </a:t>
            </a:r>
            <a:r>
              <a:rPr lang="en-US" dirty="0" err="1" smtClean="0"/>
              <a:t>casse</a:t>
            </a:r>
            <a:r>
              <a:rPr lang="en-US" dirty="0" smtClean="0"/>
              <a:t>/ where not expected.</a:t>
            </a:r>
          </a:p>
          <a:p>
            <a:endParaRPr lang="en-US" dirty="0" smtClean="0"/>
          </a:p>
          <a:p>
            <a:endParaRPr lang="en-US" dirty="0"/>
          </a:p>
          <a:p>
            <a:endParaRPr lang="en-US" dirty="0" smtClean="0"/>
          </a:p>
          <a:p>
            <a:pPr marL="342900" indent="-342900">
              <a:buAutoNum type="arabicPeriod"/>
            </a:pPr>
            <a:endParaRPr lang="en-US" dirty="0"/>
          </a:p>
        </p:txBody>
      </p:sp>
      <p:sp>
        <p:nvSpPr>
          <p:cNvPr id="8" name="Left Arrow 7"/>
          <p:cNvSpPr/>
          <p:nvPr/>
        </p:nvSpPr>
        <p:spPr>
          <a:xfrm>
            <a:off x="7979668" y="1147209"/>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803062" y="3889371"/>
            <a:ext cx="291629" cy="369332"/>
          </a:xfrm>
          <a:prstGeom prst="rect">
            <a:avLst/>
          </a:prstGeom>
          <a:noFill/>
        </p:spPr>
        <p:txBody>
          <a:bodyPr wrap="none" rtlCol="0">
            <a:spAutoFit/>
          </a:bodyPr>
          <a:lstStyle/>
          <a:p>
            <a:r>
              <a:rPr lang="en-US" dirty="0" smtClean="0"/>
              <a:t>?</a:t>
            </a:r>
            <a:endParaRPr lang="en-US" dirty="0"/>
          </a:p>
        </p:txBody>
      </p:sp>
      <p:sp>
        <p:nvSpPr>
          <p:cNvPr id="10" name="Left Arrow 9"/>
          <p:cNvSpPr/>
          <p:nvPr/>
        </p:nvSpPr>
        <p:spPr>
          <a:xfrm>
            <a:off x="8052637" y="3947562"/>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716476" y="1053411"/>
            <a:ext cx="291629" cy="369332"/>
          </a:xfrm>
          <a:prstGeom prst="rect">
            <a:avLst/>
          </a:prstGeom>
          <a:noFill/>
        </p:spPr>
        <p:txBody>
          <a:bodyPr wrap="none" rtlCol="0">
            <a:spAutoFit/>
          </a:bodyPr>
          <a:lstStyle/>
          <a:p>
            <a:r>
              <a:rPr lang="en-US" dirty="0" smtClean="0"/>
              <a:t>?</a:t>
            </a:r>
            <a:endParaRPr lang="en-US" dirty="0"/>
          </a:p>
        </p:txBody>
      </p:sp>
      <p:sp>
        <p:nvSpPr>
          <p:cNvPr id="12" name="Left Arrow 11"/>
          <p:cNvSpPr/>
          <p:nvPr/>
        </p:nvSpPr>
        <p:spPr>
          <a:xfrm>
            <a:off x="6385887" y="5383384"/>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165988" y="5289586"/>
            <a:ext cx="291629" cy="369332"/>
          </a:xfrm>
          <a:prstGeom prst="rect">
            <a:avLst/>
          </a:prstGeom>
          <a:noFill/>
        </p:spPr>
        <p:txBody>
          <a:bodyPr wrap="none" rtlCol="0">
            <a:spAutoFit/>
          </a:bodyPr>
          <a:lstStyle/>
          <a:p>
            <a:r>
              <a:rPr lang="en-US" dirty="0" smtClean="0"/>
              <a:t>?</a:t>
            </a:r>
            <a:endParaRPr lang="en-US" dirty="0"/>
          </a:p>
        </p:txBody>
      </p:sp>
      <p:sp>
        <p:nvSpPr>
          <p:cNvPr id="14" name="Left Arrow 13"/>
          <p:cNvSpPr/>
          <p:nvPr/>
        </p:nvSpPr>
        <p:spPr>
          <a:xfrm>
            <a:off x="6385887" y="5559671"/>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165988" y="5465873"/>
            <a:ext cx="291629" cy="369332"/>
          </a:xfrm>
          <a:prstGeom prst="rect">
            <a:avLst/>
          </a:prstGeom>
          <a:noFill/>
        </p:spPr>
        <p:txBody>
          <a:bodyPr wrap="none" rtlCol="0">
            <a:spAutoFit/>
          </a:bodyPr>
          <a:lstStyle/>
          <a:p>
            <a:r>
              <a:rPr lang="en-US" dirty="0" smtClean="0"/>
              <a:t>?</a:t>
            </a:r>
            <a:endParaRPr lang="en-US" dirty="0"/>
          </a:p>
        </p:txBody>
      </p:sp>
      <p:sp>
        <p:nvSpPr>
          <p:cNvPr id="16" name="Left Arrow 15"/>
          <p:cNvSpPr/>
          <p:nvPr/>
        </p:nvSpPr>
        <p:spPr>
          <a:xfrm>
            <a:off x="6385887" y="6150050"/>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5988" y="6056252"/>
            <a:ext cx="291629" cy="369332"/>
          </a:xfrm>
          <a:prstGeom prst="rect">
            <a:avLst/>
          </a:prstGeom>
          <a:noFill/>
        </p:spPr>
        <p:txBody>
          <a:bodyPr wrap="none" rtlCol="0">
            <a:spAutoFit/>
          </a:bodyPr>
          <a:lstStyle/>
          <a:p>
            <a:r>
              <a:rPr lang="en-US" dirty="0" smtClean="0"/>
              <a:t>?</a:t>
            </a:r>
            <a:endParaRPr lang="en-US" dirty="0"/>
          </a:p>
        </p:txBody>
      </p:sp>
      <p:sp>
        <p:nvSpPr>
          <p:cNvPr id="18" name="Left Arrow 17"/>
          <p:cNvSpPr/>
          <p:nvPr/>
        </p:nvSpPr>
        <p:spPr>
          <a:xfrm rot="20459558">
            <a:off x="6707192" y="219337"/>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20459558">
            <a:off x="7018905" y="154399"/>
            <a:ext cx="1488170" cy="369332"/>
          </a:xfrm>
          <a:prstGeom prst="rect">
            <a:avLst/>
          </a:prstGeom>
          <a:noFill/>
        </p:spPr>
        <p:txBody>
          <a:bodyPr wrap="none" rtlCol="0">
            <a:spAutoFit/>
          </a:bodyPr>
          <a:lstStyle/>
          <a:p>
            <a:r>
              <a:rPr lang="en-US" dirty="0" smtClean="0"/>
              <a:t>Neither 2 or 3</a:t>
            </a:r>
            <a:endParaRPr lang="en-US" dirty="0"/>
          </a:p>
        </p:txBody>
      </p:sp>
      <p:sp>
        <p:nvSpPr>
          <p:cNvPr id="20" name="Left Arrow 19"/>
          <p:cNvSpPr/>
          <p:nvPr/>
        </p:nvSpPr>
        <p:spPr>
          <a:xfrm>
            <a:off x="8052637" y="1573785"/>
            <a:ext cx="750425" cy="274176"/>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783221" y="1516065"/>
            <a:ext cx="291629"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9228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CASSE</a:t>
            </a:r>
            <a:endParaRPr lang="en-US" dirty="0"/>
          </a:p>
        </p:txBody>
      </p:sp>
      <p:sp>
        <p:nvSpPr>
          <p:cNvPr id="3" name="Content Placeholder 2"/>
          <p:cNvSpPr>
            <a:spLocks noGrp="1"/>
          </p:cNvSpPr>
          <p:nvPr>
            <p:ph idx="1"/>
          </p:nvPr>
        </p:nvSpPr>
        <p:spPr/>
        <p:txBody>
          <a:bodyPr>
            <a:normAutofit fontScale="62500" lnSpcReduction="20000"/>
          </a:bodyPr>
          <a:lstStyle/>
          <a:p>
            <a:r>
              <a:rPr lang="en-US" dirty="0"/>
              <a:t>CASSE will investigate the outermost surface layers of comet 67P/</a:t>
            </a:r>
            <a:r>
              <a:rPr lang="en-US" dirty="0" err="1"/>
              <a:t>Churyumov-Gerasimenko</a:t>
            </a:r>
            <a:r>
              <a:rPr lang="en-US" dirty="0"/>
              <a:t> by </a:t>
            </a:r>
            <a:r>
              <a:rPr lang="en-US" b="1" dirty="0"/>
              <a:t>transmitting</a:t>
            </a:r>
            <a:r>
              <a:rPr lang="en-US" dirty="0"/>
              <a:t> and </a:t>
            </a:r>
            <a:r>
              <a:rPr lang="en-US" b="1" dirty="0"/>
              <a:t>receiving</a:t>
            </a:r>
            <a:r>
              <a:rPr lang="en-US" dirty="0"/>
              <a:t> vibrations in the range from 100 Hz to 10 kHz (audible frequency range). The elastic properties of the </a:t>
            </a:r>
            <a:r>
              <a:rPr lang="en-US" dirty="0" err="1"/>
              <a:t>cometary</a:t>
            </a:r>
            <a:r>
              <a:rPr lang="en-US" dirty="0"/>
              <a:t> surface will be investigated by recording compressional and shear waves. </a:t>
            </a:r>
            <a:endParaRPr lang="en-US" dirty="0" smtClean="0"/>
          </a:p>
          <a:p>
            <a:r>
              <a:rPr lang="en-US" dirty="0" smtClean="0"/>
              <a:t>To </a:t>
            </a:r>
            <a:r>
              <a:rPr lang="en-US" dirty="0"/>
              <a:t>guarantee sufficient ground contact </a:t>
            </a:r>
            <a:r>
              <a:rPr lang="en-US" dirty="0" smtClean="0"/>
              <a:t>the </a:t>
            </a:r>
            <a:r>
              <a:rPr lang="en-US" dirty="0"/>
              <a:t>receivers of stacked </a:t>
            </a:r>
            <a:r>
              <a:rPr lang="en-US" dirty="0" err="1"/>
              <a:t>piezoceramics</a:t>
            </a:r>
            <a:r>
              <a:rPr lang="en-US" dirty="0"/>
              <a:t> and </a:t>
            </a:r>
            <a:r>
              <a:rPr lang="en-US" dirty="0" err="1"/>
              <a:t>triaxial</a:t>
            </a:r>
            <a:r>
              <a:rPr lang="en-US" dirty="0"/>
              <a:t> piezoelectric accelerometers are integrated into the lander’s six soles. </a:t>
            </a:r>
            <a:endParaRPr lang="en-US" dirty="0" smtClean="0"/>
          </a:p>
          <a:p>
            <a:r>
              <a:rPr lang="en-US" dirty="0" smtClean="0"/>
              <a:t>The </a:t>
            </a:r>
            <a:r>
              <a:rPr lang="en-US" dirty="0"/>
              <a:t>soles thus act as transmitting and receiving antennas. By switching between actuators and accelerometers, an analysis of the surface material and an in-depth sounding for detection of a layered structure or embedded local </a:t>
            </a:r>
            <a:r>
              <a:rPr lang="en-US" dirty="0" err="1"/>
              <a:t>inhomogeneities</a:t>
            </a:r>
            <a:r>
              <a:rPr lang="en-US" dirty="0"/>
              <a:t> are both possible. </a:t>
            </a:r>
            <a:endParaRPr lang="en-US" dirty="0" smtClean="0"/>
          </a:p>
          <a:p>
            <a:r>
              <a:rPr lang="en-US" i="1" dirty="0" smtClean="0"/>
              <a:t>Two </a:t>
            </a:r>
            <a:r>
              <a:rPr lang="en-US" i="1" dirty="0"/>
              <a:t>harpoons fired from Philae shall provide a fixation force of at least 5 N per sole in order to improve the ground contact of the soles and thereby the transmission and reception of vibrations. </a:t>
            </a:r>
          </a:p>
        </p:txBody>
      </p:sp>
    </p:spTree>
    <p:extLst>
      <p:ext uri="{BB962C8B-B14F-4D97-AF65-F5344CB8AC3E}">
        <p14:creationId xmlns:p14="http://schemas.microsoft.com/office/powerpoint/2010/main" val="348796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82"/>
            <a:ext cx="8229600" cy="1143000"/>
          </a:xfrm>
        </p:spPr>
        <p:txBody>
          <a:bodyPr/>
          <a:lstStyle/>
          <a:p>
            <a:r>
              <a:rPr lang="en-US" dirty="0" smtClean="0"/>
              <a:t>CASSE data</a:t>
            </a:r>
            <a:endParaRPr lang="en-US" dirty="0"/>
          </a:p>
        </p:txBody>
      </p:sp>
      <p:sp>
        <p:nvSpPr>
          <p:cNvPr id="3" name="Content Placeholder 2"/>
          <p:cNvSpPr>
            <a:spLocks noGrp="1"/>
          </p:cNvSpPr>
          <p:nvPr>
            <p:ph sz="half" idx="1"/>
          </p:nvPr>
        </p:nvSpPr>
        <p:spPr>
          <a:xfrm>
            <a:off x="457200" y="1056888"/>
            <a:ext cx="4038600" cy="3941017"/>
          </a:xfrm>
        </p:spPr>
        <p:txBody>
          <a:bodyPr>
            <a:normAutofit fontScale="62500" lnSpcReduction="20000"/>
          </a:bodyPr>
          <a:lstStyle/>
          <a:p>
            <a:pPr marL="457200" lvl="1" indent="0">
              <a:buNone/>
            </a:pPr>
            <a:r>
              <a:rPr lang="en-US" dirty="0" smtClean="0">
                <a:latin typeface="Courier"/>
                <a:cs typeface="Courier"/>
              </a:rPr>
              <a:t>rl-c-sesame-2-sdl-v1.0/  </a:t>
            </a:r>
          </a:p>
          <a:p>
            <a:pPr marL="457200" lvl="1" indent="0">
              <a:buNone/>
            </a:pPr>
            <a:r>
              <a:rPr lang="en-US" dirty="0"/>
              <a:t>This archive contains edited data (CODMAC level 2) from the SESAME instrument onboard ROSETTA Lander, acquired during the SDL phase. </a:t>
            </a:r>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0" indent="0">
              <a:buNone/>
            </a:pPr>
            <a:r>
              <a:rPr lang="en-US" sz="2400" dirty="0" smtClean="0">
                <a:latin typeface="Courier"/>
                <a:cs typeface="Courier"/>
              </a:rPr>
              <a:t>	rl-c-sesame-3-sdl-v1.0/</a:t>
            </a:r>
          </a:p>
          <a:p>
            <a:pPr marL="0" indent="0">
              <a:buNone/>
            </a:pPr>
            <a:r>
              <a:rPr lang="en-US" sz="2400" dirty="0" smtClean="0"/>
              <a:t>	This archive contains calibrated data 	(CODMAC level 3) from the SESAME 	instrument onboard ROSETTA Lander, 	acquired during the SDL phase. </a:t>
            </a:r>
          </a:p>
          <a:p>
            <a:pPr marL="0" indent="0">
              <a:buNone/>
            </a:pPr>
            <a:endParaRPr lang="en-US" dirty="0" smtClean="0"/>
          </a:p>
          <a:p>
            <a:pPr marL="457200" lvl="1" indent="0">
              <a:buNone/>
            </a:pPr>
            <a:endParaRPr lang="en-US" dirty="0"/>
          </a:p>
          <a:p>
            <a:pPr lvl="1"/>
            <a:endParaRPr lang="en-US" dirty="0"/>
          </a:p>
        </p:txBody>
      </p:sp>
      <p:sp>
        <p:nvSpPr>
          <p:cNvPr id="4" name="Content Placeholder 3"/>
          <p:cNvSpPr>
            <a:spLocks noGrp="1"/>
          </p:cNvSpPr>
          <p:nvPr>
            <p:ph sz="half" idx="2"/>
          </p:nvPr>
        </p:nvSpPr>
        <p:spPr>
          <a:xfrm>
            <a:off x="4648200" y="979711"/>
            <a:ext cx="4038600" cy="4492404"/>
          </a:xfrm>
        </p:spPr>
        <p:txBody>
          <a:bodyPr>
            <a:normAutofit fontScale="62500" lnSpcReduction="20000"/>
          </a:bodyPr>
          <a:lstStyle/>
          <a:p>
            <a:r>
              <a:rPr lang="en-US" dirty="0" err="1" smtClean="0"/>
              <a:t>hc</a:t>
            </a:r>
            <a:r>
              <a:rPr lang="en-US" dirty="0" smtClean="0"/>
              <a:t>/ – health check (not expected) </a:t>
            </a:r>
          </a:p>
          <a:p>
            <a:pPr marL="514350" lvl="1" indent="0">
              <a:buNone/>
            </a:pPr>
            <a:r>
              <a:rPr lang="en-US" dirty="0" smtClean="0">
                <a:solidFill>
                  <a:srgbClr val="FF0000"/>
                </a:solidFill>
              </a:rPr>
              <a:t>Not in page 24/26 </a:t>
            </a:r>
            <a:r>
              <a:rPr lang="en-US" dirty="0" err="1" smtClean="0">
                <a:solidFill>
                  <a:srgbClr val="FF0000"/>
                </a:solidFill>
              </a:rPr>
              <a:t>eaicd_sesame</a:t>
            </a:r>
            <a:r>
              <a:rPr lang="en-US" dirty="0" smtClean="0">
                <a:solidFill>
                  <a:srgbClr val="FF0000"/>
                </a:solidFill>
              </a:rPr>
              <a:t> Table 3.2</a:t>
            </a:r>
            <a:endParaRPr lang="en-US" dirty="0" smtClean="0"/>
          </a:p>
          <a:p>
            <a:pPr marL="514350" lvl="1" indent="0">
              <a:buNone/>
            </a:pPr>
            <a:r>
              <a:rPr lang="en-US" dirty="0" smtClean="0"/>
              <a:t>Files: _</a:t>
            </a:r>
            <a:r>
              <a:rPr lang="en-US" dirty="0" err="1" smtClean="0"/>
              <a:t>jobc</a:t>
            </a:r>
            <a:r>
              <a:rPr lang="en-US" dirty="0" smtClean="0"/>
              <a:t>   _data  _</a:t>
            </a:r>
            <a:r>
              <a:rPr lang="en-US" dirty="0" err="1" smtClean="0"/>
              <a:t>seqp</a:t>
            </a:r>
            <a:r>
              <a:rPr lang="en-US" dirty="0" smtClean="0"/>
              <a:t>  _stat  _</a:t>
            </a:r>
            <a:r>
              <a:rPr lang="en-US" dirty="0" err="1" smtClean="0"/>
              <a:t>taft</a:t>
            </a:r>
            <a:r>
              <a:rPr lang="en-US" dirty="0" smtClean="0"/>
              <a:t> files</a:t>
            </a:r>
          </a:p>
          <a:p>
            <a:r>
              <a:rPr lang="en-US" dirty="0" err="1" smtClean="0"/>
              <a:t>sn</a:t>
            </a:r>
            <a:r>
              <a:rPr lang="en-US" dirty="0" smtClean="0"/>
              <a:t>/ –  sounding mode </a:t>
            </a:r>
          </a:p>
          <a:p>
            <a:pPr lvl="1"/>
            <a:r>
              <a:rPr lang="en-US" dirty="0" smtClean="0"/>
              <a:t>_</a:t>
            </a:r>
            <a:r>
              <a:rPr lang="en-US" dirty="0" err="1" smtClean="0"/>
              <a:t>jobc</a:t>
            </a:r>
            <a:endParaRPr lang="en-US" dirty="0" smtClean="0"/>
          </a:p>
          <a:p>
            <a:pPr lvl="2"/>
            <a:r>
              <a:rPr lang="en-US" dirty="0" smtClean="0"/>
              <a:t>Job parameters</a:t>
            </a:r>
            <a:endParaRPr lang="en-US" dirty="0" smtClean="0"/>
          </a:p>
          <a:p>
            <a:pPr lvl="1"/>
            <a:r>
              <a:rPr lang="en-US" dirty="0" smtClean="0"/>
              <a:t>_data</a:t>
            </a:r>
          </a:p>
          <a:p>
            <a:pPr lvl="2"/>
            <a:r>
              <a:rPr lang="en-US" dirty="0" smtClean="0"/>
              <a:t>Data from 12 accelerometers</a:t>
            </a:r>
            <a:endParaRPr lang="en-US" dirty="0" smtClean="0"/>
          </a:p>
          <a:p>
            <a:pPr lvl="1"/>
            <a:r>
              <a:rPr lang="en-US" dirty="0" smtClean="0"/>
              <a:t>_</a:t>
            </a:r>
            <a:r>
              <a:rPr lang="en-US" dirty="0" err="1" smtClean="0"/>
              <a:t>seqp</a:t>
            </a:r>
            <a:endParaRPr lang="en-US" dirty="0" smtClean="0"/>
          </a:p>
          <a:p>
            <a:pPr lvl="2"/>
            <a:r>
              <a:rPr lang="en-US" dirty="0" smtClean="0"/>
              <a:t>Sequence of parameters</a:t>
            </a:r>
          </a:p>
          <a:p>
            <a:pPr lvl="2"/>
            <a:r>
              <a:rPr lang="en-US" dirty="0" smtClean="0"/>
              <a:t>Foot temperatures</a:t>
            </a:r>
            <a:endParaRPr lang="en-US" dirty="0" smtClean="0"/>
          </a:p>
          <a:p>
            <a:pPr lvl="1"/>
            <a:r>
              <a:rPr lang="en-US" dirty="0" smtClean="0"/>
              <a:t>_stat</a:t>
            </a:r>
          </a:p>
          <a:p>
            <a:pPr lvl="2"/>
            <a:r>
              <a:rPr lang="en-US" dirty="0" smtClean="0"/>
              <a:t>Statistics of the channel data (min/max stuff)</a:t>
            </a:r>
          </a:p>
          <a:p>
            <a:pPr lvl="1"/>
            <a:r>
              <a:rPr lang="en-US" i="1" dirty="0" smtClean="0">
                <a:solidFill>
                  <a:srgbClr val="FF0000"/>
                </a:solidFill>
              </a:rPr>
              <a:t> _</a:t>
            </a:r>
            <a:r>
              <a:rPr lang="en-US" i="1" dirty="0" err="1" smtClean="0">
                <a:solidFill>
                  <a:srgbClr val="FF0000"/>
                </a:solidFill>
              </a:rPr>
              <a:t>taft</a:t>
            </a:r>
            <a:endParaRPr lang="en-US" i="1" dirty="0" smtClean="0">
              <a:solidFill>
                <a:srgbClr val="FF0000"/>
              </a:solidFill>
            </a:endParaRPr>
          </a:p>
          <a:p>
            <a:pPr lvl="2"/>
            <a:r>
              <a:rPr lang="en-US" i="1" dirty="0" smtClean="0">
                <a:solidFill>
                  <a:srgbClr val="FF0000"/>
                </a:solidFill>
              </a:rPr>
              <a:t>Not present</a:t>
            </a:r>
          </a:p>
          <a:p>
            <a:pPr lvl="2"/>
            <a:r>
              <a:rPr lang="en-US" i="1" dirty="0" smtClean="0">
                <a:solidFill>
                  <a:srgbClr val="FF0000"/>
                </a:solidFill>
              </a:rPr>
              <a:t>Supposed to be foot temps – possibly those included in _</a:t>
            </a:r>
            <a:r>
              <a:rPr lang="en-US" i="1" dirty="0" err="1" smtClean="0">
                <a:solidFill>
                  <a:srgbClr val="FF0000"/>
                </a:solidFill>
              </a:rPr>
              <a:t>seqp</a:t>
            </a:r>
            <a:r>
              <a:rPr lang="en-US" i="1" dirty="0" smtClean="0">
                <a:solidFill>
                  <a:srgbClr val="FF0000"/>
                </a:solidFill>
              </a:rPr>
              <a:t> data</a:t>
            </a:r>
          </a:p>
          <a:p>
            <a:endParaRPr lang="en-US" dirty="0" smtClean="0"/>
          </a:p>
        </p:txBody>
      </p:sp>
      <p:pic>
        <p:nvPicPr>
          <p:cNvPr id="5" name="Picture 4" descr="Screen Shot 2016-02-15 at 6.1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197945"/>
            <a:ext cx="8242300" cy="3924300"/>
          </a:xfrm>
          <a:prstGeom prst="rect">
            <a:avLst/>
          </a:prstGeom>
        </p:spPr>
      </p:pic>
    </p:spTree>
    <p:extLst>
      <p:ext uri="{BB962C8B-B14F-4D97-AF65-F5344CB8AC3E}">
        <p14:creationId xmlns:p14="http://schemas.microsoft.com/office/powerpoint/2010/main" val="140401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Calibrations: L2 to L3</a:t>
            </a:r>
            <a:endParaRPr lang="en-US" dirty="0"/>
          </a:p>
        </p:txBody>
      </p:sp>
      <p:sp>
        <p:nvSpPr>
          <p:cNvPr id="3" name="Content Placeholder 2"/>
          <p:cNvSpPr>
            <a:spLocks noGrp="1"/>
          </p:cNvSpPr>
          <p:nvPr>
            <p:ph idx="1"/>
          </p:nvPr>
        </p:nvSpPr>
        <p:spPr/>
        <p:txBody>
          <a:bodyPr>
            <a:normAutofit fontScale="70000" lnSpcReduction="20000"/>
          </a:bodyPr>
          <a:lstStyle/>
          <a:p>
            <a:r>
              <a:rPr lang="en-US" dirty="0"/>
              <a:t>CASSE </a:t>
            </a:r>
          </a:p>
          <a:p>
            <a:pPr marL="0" indent="0">
              <a:buNone/>
            </a:pPr>
            <a:r>
              <a:rPr lang="en-US" sz="1700" dirty="0" smtClean="0">
                <a:latin typeface="Courier"/>
                <a:cs typeface="Courier"/>
              </a:rPr>
              <a:t>	rl-c-sesame-3-sdl-v1.0/document/</a:t>
            </a:r>
            <a:r>
              <a:rPr lang="en-US" sz="1700" dirty="0" err="1" smtClean="0">
                <a:latin typeface="Courier"/>
                <a:cs typeface="Courier"/>
              </a:rPr>
              <a:t>ses_cas_calibration_desc.asc</a:t>
            </a:r>
            <a:endParaRPr lang="en-US" sz="1700" dirty="0" smtClean="0">
              <a:latin typeface="Courier"/>
              <a:cs typeface="Courier"/>
            </a:endParaRPr>
          </a:p>
          <a:p>
            <a:pPr marL="0" indent="0">
              <a:buNone/>
            </a:pPr>
            <a:endParaRPr lang="en-US" dirty="0"/>
          </a:p>
          <a:p>
            <a:pPr marL="457200" lvl="1" indent="0">
              <a:buNone/>
            </a:pPr>
            <a:r>
              <a:rPr lang="en-US" sz="2300" dirty="0" smtClean="0">
                <a:latin typeface="Courier"/>
                <a:cs typeface="Courier"/>
              </a:rPr>
              <a:t>“This document describes the  calibration of the SESAME-DIM and SESAME-PP data delivered in the SESAME level 3 data sets.                       </a:t>
            </a:r>
          </a:p>
          <a:p>
            <a:pPr marL="457200" lvl="1" indent="0">
              <a:buNone/>
            </a:pPr>
            <a:endParaRPr lang="en-US" sz="2300" dirty="0" smtClean="0">
              <a:latin typeface="Courier"/>
              <a:cs typeface="Courier"/>
            </a:endParaRPr>
          </a:p>
          <a:p>
            <a:pPr marL="457200" lvl="1" indent="0">
              <a:buNone/>
            </a:pPr>
            <a:r>
              <a:rPr lang="en-US" sz="2300" dirty="0" smtClean="0">
                <a:latin typeface="Courier"/>
                <a:cs typeface="Courier"/>
              </a:rPr>
              <a:t>TBD”</a:t>
            </a:r>
            <a:endParaRPr lang="en-US" sz="2300" dirty="0">
              <a:latin typeface="Courier"/>
              <a:cs typeface="Courier"/>
            </a:endParaRPr>
          </a:p>
          <a:p>
            <a:pPr marL="457200" lvl="1" indent="0">
              <a:buNone/>
            </a:pPr>
            <a:endParaRPr lang="en-US" dirty="0" smtClean="0"/>
          </a:p>
          <a:p>
            <a:r>
              <a:rPr lang="en-US" dirty="0" smtClean="0"/>
              <a:t>What I would want to do:</a:t>
            </a:r>
          </a:p>
          <a:p>
            <a:pPr lvl="1"/>
            <a:r>
              <a:rPr lang="en-US" dirty="0" smtClean="0"/>
              <a:t>Convert the channel data from integers in L2 data to the real units (accelerations) in L3 data (or at least know how it was done).</a:t>
            </a:r>
          </a:p>
          <a:p>
            <a:pPr lvl="2"/>
            <a:r>
              <a:rPr lang="en-US" dirty="0" smtClean="0"/>
              <a:t>Page 16 of </a:t>
            </a:r>
            <a:r>
              <a:rPr lang="en-US" dirty="0" err="1" smtClean="0"/>
              <a:t>eaicd</a:t>
            </a:r>
            <a:r>
              <a:rPr lang="en-US" dirty="0" smtClean="0"/>
              <a:t>: “</a:t>
            </a:r>
            <a:r>
              <a:rPr lang="en-US" dirty="0"/>
              <a:t>Amplification factors to calculate the signal strength in </a:t>
            </a:r>
            <a:r>
              <a:rPr lang="en-US" dirty="0" smtClean="0"/>
              <a:t>voltage. Pre</a:t>
            </a:r>
            <a:r>
              <a:rPr lang="en-US" dirty="0"/>
              <a:t>-launch </a:t>
            </a:r>
            <a:r>
              <a:rPr lang="en-US" dirty="0" err="1"/>
              <a:t>Brüel</a:t>
            </a:r>
            <a:r>
              <a:rPr lang="en-US" dirty="0"/>
              <a:t> &amp; </a:t>
            </a:r>
            <a:r>
              <a:rPr lang="en-US" dirty="0" err="1"/>
              <a:t>Kjaer</a:t>
            </a:r>
            <a:r>
              <a:rPr lang="en-US" dirty="0"/>
              <a:t> calibration of CASSE accelerometers (transfer from voltage to acceleration</a:t>
            </a:r>
            <a:r>
              <a:rPr lang="en-US" dirty="0" smtClean="0"/>
              <a:t>)“</a:t>
            </a:r>
          </a:p>
          <a:p>
            <a:pPr lvl="1"/>
            <a:r>
              <a:rPr lang="en-US" dirty="0" smtClean="0"/>
              <a:t>Convert the foot temperatures from raw integer data to physical units</a:t>
            </a:r>
          </a:p>
          <a:p>
            <a:pPr lvl="2"/>
            <a:r>
              <a:rPr lang="en-US" dirty="0" smtClean="0"/>
              <a:t>(or at least know how it was done)</a:t>
            </a:r>
            <a:endParaRPr lang="en-US" dirty="0"/>
          </a:p>
        </p:txBody>
      </p:sp>
    </p:spTree>
    <p:extLst>
      <p:ext uri="{BB962C8B-B14F-4D97-AF65-F5344CB8AC3E}">
        <p14:creationId xmlns:p14="http://schemas.microsoft.com/office/powerpoint/2010/main" val="207304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 to L3</a:t>
            </a:r>
            <a:endParaRPr lang="en-US" dirty="0"/>
          </a:p>
        </p:txBody>
      </p:sp>
      <p:sp>
        <p:nvSpPr>
          <p:cNvPr id="3" name="Content Placeholder 2"/>
          <p:cNvSpPr>
            <a:spLocks noGrp="1"/>
          </p:cNvSpPr>
          <p:nvPr>
            <p:ph idx="1"/>
          </p:nvPr>
        </p:nvSpPr>
        <p:spPr>
          <a:xfrm>
            <a:off x="457200" y="1241006"/>
            <a:ext cx="8229600" cy="5396932"/>
          </a:xfrm>
        </p:spPr>
        <p:txBody>
          <a:bodyPr>
            <a:normAutofit fontScale="55000" lnSpcReduction="20000"/>
          </a:bodyPr>
          <a:lstStyle/>
          <a:p>
            <a:r>
              <a:rPr lang="en-US" dirty="0" smtClean="0"/>
              <a:t>_</a:t>
            </a:r>
            <a:r>
              <a:rPr lang="en-US" dirty="0" err="1" smtClean="0"/>
              <a:t>jobc</a:t>
            </a:r>
            <a:r>
              <a:rPr lang="en-US" dirty="0" smtClean="0"/>
              <a:t>   data is identical in L2 and L3. It describes for each job sequence the various transmit/receive settings etc.. I </a:t>
            </a:r>
            <a:r>
              <a:rPr lang="en-US" i="1" dirty="0" smtClean="0"/>
              <a:t>think </a:t>
            </a:r>
            <a:r>
              <a:rPr lang="en-US" dirty="0" smtClean="0"/>
              <a:t>that this is critical to interpreting this entire data set.</a:t>
            </a:r>
          </a:p>
          <a:p>
            <a:pPr lvl="1"/>
            <a:r>
              <a:rPr lang="en-US" dirty="0" smtClean="0"/>
              <a:t>Never found an adequate description of “</a:t>
            </a:r>
            <a:r>
              <a:rPr lang="en-US" dirty="0" err="1" smtClean="0"/>
              <a:t>jobcard</a:t>
            </a:r>
            <a:r>
              <a:rPr lang="en-US" dirty="0" smtClean="0"/>
              <a:t>” functionality/details. Page 22-27 of lse-sw-fm-3-tc-tm.pdf is close, but not enough.</a:t>
            </a:r>
          </a:p>
          <a:p>
            <a:r>
              <a:rPr lang="en-US" dirty="0" smtClean="0"/>
              <a:t>_</a:t>
            </a:r>
            <a:r>
              <a:rPr lang="en-US" dirty="0" err="1" smtClean="0"/>
              <a:t>seqp</a:t>
            </a:r>
            <a:r>
              <a:rPr lang="en-US" dirty="0" smtClean="0"/>
              <a:t> </a:t>
            </a:r>
          </a:p>
          <a:p>
            <a:pPr lvl="1"/>
            <a:r>
              <a:rPr lang="en-US" dirty="0" smtClean="0"/>
              <a:t>Temperatures are converted between L2 and L3. </a:t>
            </a:r>
          </a:p>
          <a:p>
            <a:pPr lvl="1"/>
            <a:r>
              <a:rPr lang="en-US" dirty="0" smtClean="0"/>
              <a:t>No changes in the timing information.</a:t>
            </a:r>
          </a:p>
          <a:p>
            <a:pPr lvl="1"/>
            <a:r>
              <a:rPr lang="en-US" dirty="0" smtClean="0"/>
              <a:t>Only information on the meaning of the data is in the .</a:t>
            </a:r>
            <a:r>
              <a:rPr lang="en-US" dirty="0" err="1" smtClean="0"/>
              <a:t>fmt</a:t>
            </a:r>
            <a:r>
              <a:rPr lang="en-US" dirty="0" smtClean="0"/>
              <a:t> files.</a:t>
            </a:r>
          </a:p>
          <a:p>
            <a:pPr lvl="1"/>
            <a:endParaRPr lang="en-US" dirty="0" smtClean="0"/>
          </a:p>
          <a:p>
            <a:r>
              <a:rPr lang="en-US" dirty="0" smtClean="0"/>
              <a:t>_data  </a:t>
            </a:r>
          </a:p>
          <a:p>
            <a:pPr lvl="1"/>
            <a:r>
              <a:rPr lang="en-US" dirty="0" smtClean="0"/>
              <a:t>The channels listed in data3.fmt I </a:t>
            </a:r>
            <a:r>
              <a:rPr lang="en-US" i="1" dirty="0" smtClean="0"/>
              <a:t>think</a:t>
            </a:r>
            <a:r>
              <a:rPr lang="en-US" dirty="0" smtClean="0"/>
              <a:t> correspond to channels described in the job_card_fm3.fmt   NOT Explicitly described in the data3.fmt</a:t>
            </a:r>
          </a:p>
          <a:p>
            <a:pPr lvl="2"/>
            <a:r>
              <a:rPr lang="es-ES_tradnl" dirty="0" smtClean="0"/>
              <a:t>bit  0: ACC -Y, x-axis</a:t>
            </a:r>
          </a:p>
          <a:p>
            <a:pPr lvl="2"/>
            <a:r>
              <a:rPr lang="es-ES_tradnl" dirty="0" smtClean="0"/>
              <a:t>                      </a:t>
            </a:r>
            <a:r>
              <a:rPr lang="es-ES_tradnl" dirty="0"/>
              <a:t> </a:t>
            </a:r>
            <a:r>
              <a:rPr lang="es-ES_tradnl" dirty="0" smtClean="0"/>
              <a:t> bit  1: ACC -Y, y-axis</a:t>
            </a:r>
          </a:p>
          <a:p>
            <a:pPr lvl="2"/>
            <a:r>
              <a:rPr lang="es-ES_tradnl" dirty="0" smtClean="0"/>
              <a:t>                        bit  2: ACC -Y, z-axis</a:t>
            </a:r>
          </a:p>
          <a:p>
            <a:pPr lvl="2"/>
            <a:r>
              <a:rPr lang="es-ES_tradnl" dirty="0" smtClean="0"/>
              <a:t>                        bit  3: ACC +X, x-axis</a:t>
            </a:r>
          </a:p>
          <a:p>
            <a:pPr lvl="2"/>
            <a:r>
              <a:rPr lang="es-ES_tradnl" dirty="0" smtClean="0"/>
              <a:t>                        bit  4: ACC +X, y-axis</a:t>
            </a:r>
          </a:p>
          <a:p>
            <a:pPr lvl="2"/>
            <a:r>
              <a:rPr lang="es-ES_tradnl" dirty="0" smtClean="0"/>
              <a:t>                        bit  5: ACC +X, z-axis</a:t>
            </a:r>
          </a:p>
          <a:p>
            <a:pPr lvl="2"/>
            <a:r>
              <a:rPr lang="es-ES_tradnl" dirty="0" smtClean="0"/>
              <a:t>…….</a:t>
            </a:r>
          </a:p>
          <a:p>
            <a:pPr lvl="1"/>
            <a:r>
              <a:rPr lang="es-ES_tradnl" u="sng" dirty="0" smtClean="0"/>
              <a:t>As </a:t>
            </a:r>
            <a:r>
              <a:rPr lang="es-ES_tradnl" u="sng" dirty="0" err="1" smtClean="0"/>
              <a:t>previously</a:t>
            </a:r>
            <a:r>
              <a:rPr lang="es-ES_tradnl" u="sng" dirty="0" smtClean="0"/>
              <a:t> </a:t>
            </a:r>
            <a:r>
              <a:rPr lang="es-ES_tradnl" u="sng" dirty="0" err="1" smtClean="0"/>
              <a:t>mentioned</a:t>
            </a:r>
            <a:r>
              <a:rPr lang="es-ES_tradnl" u="sng" dirty="0" smtClean="0"/>
              <a:t>, </a:t>
            </a:r>
            <a:r>
              <a:rPr lang="es-ES_tradnl" u="sng" dirty="0" err="1" smtClean="0"/>
              <a:t>there</a:t>
            </a:r>
            <a:r>
              <a:rPr lang="es-ES_tradnl" u="sng" dirty="0" smtClean="0"/>
              <a:t> </a:t>
            </a:r>
            <a:r>
              <a:rPr lang="es-ES_tradnl" u="sng" dirty="0" err="1" smtClean="0"/>
              <a:t>is</a:t>
            </a:r>
            <a:r>
              <a:rPr lang="es-ES_tradnl" u="sng" dirty="0" smtClean="0"/>
              <a:t> no </a:t>
            </a:r>
            <a:r>
              <a:rPr lang="es-ES_tradnl" u="sng" dirty="0" err="1" smtClean="0"/>
              <a:t>provided</a:t>
            </a:r>
            <a:r>
              <a:rPr lang="es-ES_tradnl" u="sng" dirty="0" smtClean="0"/>
              <a:t> </a:t>
            </a:r>
            <a:r>
              <a:rPr lang="es-ES_tradnl" u="sng" dirty="0" err="1" smtClean="0"/>
              <a:t>algorithm</a:t>
            </a:r>
            <a:r>
              <a:rPr lang="es-ES_tradnl" u="sng" dirty="0" smtClean="0"/>
              <a:t> </a:t>
            </a:r>
            <a:r>
              <a:rPr lang="es-ES_tradnl" u="sng" dirty="0" err="1" smtClean="0"/>
              <a:t>to</a:t>
            </a:r>
            <a:r>
              <a:rPr lang="es-ES_tradnl" u="sng" dirty="0" smtClean="0"/>
              <a:t> </a:t>
            </a:r>
            <a:r>
              <a:rPr lang="es-ES_tradnl" u="sng" dirty="0" err="1" smtClean="0"/>
              <a:t>convert</a:t>
            </a:r>
            <a:r>
              <a:rPr lang="es-ES_tradnl" u="sng" dirty="0" smtClean="0"/>
              <a:t> </a:t>
            </a:r>
            <a:r>
              <a:rPr lang="es-ES_tradnl" u="sng" dirty="0" err="1" smtClean="0"/>
              <a:t>from</a:t>
            </a:r>
            <a:r>
              <a:rPr lang="es-ES_tradnl" u="sng" dirty="0" smtClean="0"/>
              <a:t> L2 </a:t>
            </a:r>
            <a:r>
              <a:rPr lang="es-ES_tradnl" u="sng" dirty="0" err="1" smtClean="0"/>
              <a:t>to</a:t>
            </a:r>
            <a:r>
              <a:rPr lang="es-ES_tradnl" u="sng" dirty="0" smtClean="0"/>
              <a:t> L3.</a:t>
            </a:r>
          </a:p>
          <a:p>
            <a:pPr lvl="1"/>
            <a:endParaRPr lang="es-ES_tradnl" dirty="0" smtClean="0"/>
          </a:p>
          <a:p>
            <a:r>
              <a:rPr lang="es-ES_tradnl" dirty="0" smtClean="0"/>
              <a:t>_</a:t>
            </a:r>
            <a:r>
              <a:rPr lang="es-ES_tradnl" dirty="0" err="1" smtClean="0"/>
              <a:t>stat</a:t>
            </a:r>
            <a:r>
              <a:rPr lang="es-ES_tradnl" dirty="0" smtClean="0"/>
              <a:t>     min/</a:t>
            </a:r>
            <a:r>
              <a:rPr lang="es-ES_tradnl" dirty="0" err="1" smtClean="0"/>
              <a:t>max</a:t>
            </a:r>
            <a:r>
              <a:rPr lang="es-ES_tradnl" dirty="0" smtClean="0"/>
              <a:t>/mean in ADC output </a:t>
            </a:r>
            <a:r>
              <a:rPr lang="es-ES_tradnl" dirty="0" err="1" smtClean="0"/>
              <a:t>formats</a:t>
            </a:r>
            <a:r>
              <a:rPr lang="es-ES_tradnl" dirty="0" smtClean="0"/>
              <a:t>.</a:t>
            </a:r>
          </a:p>
        </p:txBody>
      </p:sp>
    </p:spTree>
    <p:extLst>
      <p:ext uri="{BB962C8B-B14F-4D97-AF65-F5344CB8AC3E}">
        <p14:creationId xmlns:p14="http://schemas.microsoft.com/office/powerpoint/2010/main" val="333702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15 at 6.5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3876"/>
          </a:xfrm>
          <a:prstGeom prst="rect">
            <a:avLst/>
          </a:prstGeom>
        </p:spPr>
      </p:pic>
      <p:sp>
        <p:nvSpPr>
          <p:cNvPr id="6" name="TextBox 5"/>
          <p:cNvSpPr txBox="1"/>
          <p:nvPr/>
        </p:nvSpPr>
        <p:spPr>
          <a:xfrm>
            <a:off x="3449069" y="0"/>
            <a:ext cx="1890261" cy="369332"/>
          </a:xfrm>
          <a:prstGeom prst="rect">
            <a:avLst/>
          </a:prstGeom>
          <a:noFill/>
        </p:spPr>
        <p:txBody>
          <a:bodyPr wrap="none" rtlCol="0">
            <a:spAutoFit/>
          </a:bodyPr>
          <a:lstStyle/>
          <a:p>
            <a:r>
              <a:rPr lang="en-US" dirty="0" err="1"/>
              <a:t>x</a:t>
            </a:r>
            <a:r>
              <a:rPr lang="en-US" dirty="0" err="1" smtClean="0"/>
              <a:t>,y,z</a:t>
            </a:r>
            <a:r>
              <a:rPr lang="en-US" dirty="0" smtClean="0"/>
              <a:t> accelerations</a:t>
            </a:r>
            <a:endParaRPr lang="en-US" dirty="0"/>
          </a:p>
        </p:txBody>
      </p:sp>
    </p:spTree>
    <p:extLst>
      <p:ext uri="{BB962C8B-B14F-4D97-AF65-F5344CB8AC3E}">
        <p14:creationId xmlns:p14="http://schemas.microsoft.com/office/powerpoint/2010/main" val="276431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CASSE: Questions/Issues/Problems</a:t>
            </a:r>
            <a:endParaRPr lang="en-US" dirty="0"/>
          </a:p>
        </p:txBody>
      </p:sp>
      <p:sp>
        <p:nvSpPr>
          <p:cNvPr id="5" name="Content Placeholder 4"/>
          <p:cNvSpPr>
            <a:spLocks noGrp="1"/>
          </p:cNvSpPr>
          <p:nvPr>
            <p:ph idx="1"/>
          </p:nvPr>
        </p:nvSpPr>
        <p:spPr>
          <a:xfrm>
            <a:off x="457199" y="1600200"/>
            <a:ext cx="8360293" cy="4525963"/>
          </a:xfrm>
        </p:spPr>
        <p:txBody>
          <a:bodyPr>
            <a:normAutofit fontScale="62500" lnSpcReduction="20000"/>
          </a:bodyPr>
          <a:lstStyle/>
          <a:p>
            <a:r>
              <a:rPr lang="en-US" dirty="0" err="1" smtClean="0"/>
              <a:t>Healthcheck</a:t>
            </a:r>
            <a:r>
              <a:rPr lang="en-US" dirty="0" smtClean="0"/>
              <a:t> mode </a:t>
            </a:r>
            <a:r>
              <a:rPr lang="en-US" dirty="0" err="1" smtClean="0"/>
              <a:t>hc</a:t>
            </a:r>
            <a:r>
              <a:rPr lang="en-US" dirty="0" smtClean="0"/>
              <a:t>/ found in folders, but not listed in the </a:t>
            </a:r>
            <a:r>
              <a:rPr lang="en-US" dirty="0" err="1" smtClean="0"/>
              <a:t>eaicd</a:t>
            </a:r>
            <a:r>
              <a:rPr lang="en-US" dirty="0" smtClean="0"/>
              <a:t>.</a:t>
            </a:r>
          </a:p>
          <a:p>
            <a:r>
              <a:rPr lang="en-US" dirty="0" smtClean="0"/>
              <a:t>No adequate description in </a:t>
            </a:r>
            <a:r>
              <a:rPr lang="en-US" dirty="0" err="1" smtClean="0"/>
              <a:t>eaicd</a:t>
            </a:r>
            <a:r>
              <a:rPr lang="en-US" dirty="0" smtClean="0"/>
              <a:t> or </a:t>
            </a:r>
            <a:r>
              <a:rPr lang="en-US" dirty="0" err="1" smtClean="0"/>
              <a:t>lse_sw</a:t>
            </a:r>
            <a:r>
              <a:rPr lang="en-US" dirty="0" smtClean="0"/>
              <a:t>…</a:t>
            </a:r>
            <a:r>
              <a:rPr lang="en-US" dirty="0" err="1" smtClean="0"/>
              <a:t>pdf</a:t>
            </a:r>
            <a:r>
              <a:rPr lang="en-US" dirty="0" smtClean="0"/>
              <a:t> of many </a:t>
            </a:r>
            <a:r>
              <a:rPr lang="en-US" dirty="0" err="1" smtClean="0">
                <a:latin typeface="Courier"/>
                <a:cs typeface="Courier"/>
              </a:rPr>
              <a:t>jobcard</a:t>
            </a:r>
            <a:r>
              <a:rPr lang="en-US" dirty="0" smtClean="0"/>
              <a:t> function parameters</a:t>
            </a:r>
          </a:p>
          <a:p>
            <a:pPr lvl="1"/>
            <a:r>
              <a:rPr lang="en-US" dirty="0" smtClean="0"/>
              <a:t>G_GAIN, FIFO_LAG, TL_FACTOR, G_TAR_VAL….</a:t>
            </a:r>
          </a:p>
          <a:p>
            <a:r>
              <a:rPr lang="en-US" dirty="0" smtClean="0"/>
              <a:t>Channel descriptors in _data*  format files were not explicit. </a:t>
            </a:r>
          </a:p>
          <a:p>
            <a:r>
              <a:rPr lang="en-US" dirty="0" smtClean="0"/>
              <a:t>No _</a:t>
            </a:r>
            <a:r>
              <a:rPr lang="en-US" dirty="0" err="1" smtClean="0"/>
              <a:t>taft</a:t>
            </a:r>
            <a:r>
              <a:rPr lang="en-US" dirty="0" smtClean="0"/>
              <a:t>* files in the </a:t>
            </a:r>
            <a:r>
              <a:rPr lang="en-US" dirty="0" err="1" smtClean="0"/>
              <a:t>sn</a:t>
            </a:r>
            <a:r>
              <a:rPr lang="en-US" dirty="0" smtClean="0"/>
              <a:t>/ folders – only in </a:t>
            </a:r>
            <a:r>
              <a:rPr lang="en-US" dirty="0" err="1" smtClean="0"/>
              <a:t>hc</a:t>
            </a:r>
            <a:r>
              <a:rPr lang="en-US" dirty="0" smtClean="0"/>
              <a:t>/ folders that were in unexpected locations.</a:t>
            </a:r>
          </a:p>
          <a:p>
            <a:pPr lvl="1"/>
            <a:r>
              <a:rPr lang="en-US" dirty="0" err="1" smtClean="0"/>
              <a:t>hc</a:t>
            </a:r>
            <a:r>
              <a:rPr lang="en-US" dirty="0" smtClean="0"/>
              <a:t> - _</a:t>
            </a:r>
            <a:r>
              <a:rPr lang="en-US" dirty="0" err="1" smtClean="0"/>
              <a:t>taft</a:t>
            </a:r>
            <a:r>
              <a:rPr lang="en-US" dirty="0" smtClean="0"/>
              <a:t> data for example – nothing in section 2.3 “Temperature Measurements”  in lse-sw-fm-3-tc-tm.pdf</a:t>
            </a:r>
          </a:p>
          <a:p>
            <a:pPr lvl="1"/>
            <a:endParaRPr lang="en-US" dirty="0"/>
          </a:p>
          <a:p>
            <a:r>
              <a:rPr lang="en-US" dirty="0" smtClean="0"/>
              <a:t>“TBD” Calibration information for CASSE </a:t>
            </a:r>
          </a:p>
          <a:p>
            <a:pPr lvl="1"/>
            <a:endParaRPr lang="en-US" dirty="0" smtClean="0"/>
          </a:p>
          <a:p>
            <a:r>
              <a:rPr lang="en-US" dirty="0" smtClean="0"/>
              <a:t>No formula for calculating temperatures found in _</a:t>
            </a:r>
            <a:r>
              <a:rPr lang="en-US" dirty="0" err="1" smtClean="0"/>
              <a:t>seqp</a:t>
            </a:r>
            <a:r>
              <a:rPr lang="en-US" dirty="0" smtClean="0"/>
              <a:t> data</a:t>
            </a:r>
          </a:p>
          <a:p>
            <a:pPr lvl="1"/>
            <a:endParaRPr lang="en-US" dirty="0"/>
          </a:p>
          <a:p>
            <a:r>
              <a:rPr lang="en-US" dirty="0" smtClean="0"/>
              <a:t>No way to confirm the listed m/s/s units – but suspiciously large for a small body with surface gravity ~10^-3 m/s/s and escape velocity ~ 50cm/s</a:t>
            </a:r>
            <a:endParaRPr lang="en-US" dirty="0"/>
          </a:p>
        </p:txBody>
      </p:sp>
    </p:spTree>
    <p:extLst>
      <p:ext uri="{BB962C8B-B14F-4D97-AF65-F5344CB8AC3E}">
        <p14:creationId xmlns:p14="http://schemas.microsoft.com/office/powerpoint/2010/main" val="2832006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5880</TotalTime>
  <Words>2596</Words>
  <Application>Microsoft Macintosh PowerPoint</Application>
  <PresentationFormat>On-screen Show (4:3)</PresentationFormat>
  <Paragraphs>204</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SESAME – PP, CASSE</vt:lpstr>
      <vt:lpstr>SESAME</vt:lpstr>
      <vt:lpstr>File Structure (as described in the eaicd)</vt:lpstr>
      <vt:lpstr>CASSE</vt:lpstr>
      <vt:lpstr>CASSE data</vt:lpstr>
      <vt:lpstr>Calibrations: L2 to L3</vt:lpstr>
      <vt:lpstr>L2 to L3</vt:lpstr>
      <vt:lpstr>PowerPoint Presentation</vt:lpstr>
      <vt:lpstr>CASSE: Questions/Issues/Problems</vt:lpstr>
      <vt:lpstr>PP</vt:lpstr>
      <vt:lpstr>PP- data </vt:lpstr>
      <vt:lpstr>Data types</vt:lpstr>
      <vt:lpstr>Calibrations</vt:lpstr>
      <vt:lpstr>PowerPoint Presentation</vt:lpstr>
      <vt:lpstr>PP:Questions/Issues</vt:lpstr>
    </vt:vector>
  </TitlesOfParts>
  <Company>OCA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SESAME – PP, CASSE</dc:title>
  <dc:creator>Kevin Walsh</dc:creator>
  <cp:lastModifiedBy>Kevin Walsh</cp:lastModifiedBy>
  <cp:revision>147</cp:revision>
  <dcterms:created xsi:type="dcterms:W3CDTF">2016-02-12T15:54:43Z</dcterms:created>
  <dcterms:modified xsi:type="dcterms:W3CDTF">2016-02-16T17:55:01Z</dcterms:modified>
</cp:coreProperties>
</file>