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F2EE-7039-B24B-B73A-EEF30285C023}" type="datetimeFigureOut">
              <a:rPr lang="en-US" smtClean="0"/>
              <a:pPr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05C-526F-CF4E-B4D6-D979F2E04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5701"/>
            <a:ext cx="7772400" cy="11556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PDS-SBN Review of Pre-lander </a:t>
            </a:r>
            <a:r>
              <a:rPr lang="en-US" smtClean="0"/>
              <a:t>VIRTIS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44800"/>
            <a:ext cx="6400800" cy="965200"/>
          </a:xfrm>
        </p:spPr>
        <p:txBody>
          <a:bodyPr/>
          <a:lstStyle/>
          <a:p>
            <a:r>
              <a:rPr lang="en-US" dirty="0" smtClean="0"/>
              <a:t>M. DiSanti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75147"/>
            <a:ext cx="77724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MTP009_stp25_M_vis (cal)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6946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</p:txBody>
      </p:sp>
      <p:pic>
        <p:nvPicPr>
          <p:cNvPr id="5" name="Picture 4" descr="MTP009_stp025_v1_00373274734_cal_fr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277" y="980552"/>
            <a:ext cx="4816623" cy="3026960"/>
          </a:xfrm>
          <a:prstGeom prst="rect">
            <a:avLst/>
          </a:prstGeom>
        </p:spPr>
      </p:pic>
      <p:pic>
        <p:nvPicPr>
          <p:cNvPr id="6" name="Picture 5" descr="fr50_col2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8583"/>
            <a:ext cx="4462124" cy="2737269"/>
          </a:xfrm>
          <a:prstGeom prst="rect">
            <a:avLst/>
          </a:prstGeom>
        </p:spPr>
      </p:pic>
      <p:pic>
        <p:nvPicPr>
          <p:cNvPr id="8" name="Picture 7" descr="fr50_row1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2" y="4108583"/>
            <a:ext cx="4306660" cy="26460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966" y="605502"/>
            <a:ext cx="9053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v1_00373274734.cal, frame50 (-0.1,0.25), UT2014-Oct-30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4568110" y="980552"/>
            <a:ext cx="45719" cy="30269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5147"/>
            <a:ext cx="91440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MTP009_stp25_M_vis (geometry/telemetry)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6946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0966" y="605502"/>
            <a:ext cx="9053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v1_00373274734.geo, UT2014-Oct-30, start = 07:26:45.306, end = 07:39:43.920</a:t>
            </a:r>
            <a:endParaRPr lang="en-US" dirty="0"/>
          </a:p>
        </p:txBody>
      </p:sp>
      <p:pic>
        <p:nvPicPr>
          <p:cNvPr id="10" name="Picture 9" descr="virtis_m_vis_geom_MTP009_stp025_qube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4" y="1125350"/>
            <a:ext cx="8367234" cy="51510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966" y="3160402"/>
            <a:ext cx="8519634" cy="42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927" y="5022660"/>
            <a:ext cx="8519634" cy="214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5147"/>
            <a:ext cx="91440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MTP009_stp25_M_vis (geometry/telemetry)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6946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0966" y="605502"/>
            <a:ext cx="9053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v1_00373274734.geo, UT2014-Oct-30, start = 07:26:45.306, end = 07:39:43.920</a:t>
            </a:r>
            <a:endParaRPr lang="en-US" dirty="0"/>
          </a:p>
        </p:txBody>
      </p:sp>
      <p:pic>
        <p:nvPicPr>
          <p:cNvPr id="8" name="Picture 7" descr="MTP009_stp025_M_vis_v1_00373274734_ge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49" y="974834"/>
            <a:ext cx="7722749" cy="572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75147"/>
            <a:ext cx="77724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MTP009_stp25_M_ir (cal)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6946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0966" y="605502"/>
            <a:ext cx="9053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i1_00373274732.cal, frame50 (-0.025,0.05), UT2014-Oct-30</a:t>
            </a:r>
            <a:endParaRPr lang="en-US" dirty="0"/>
          </a:p>
        </p:txBody>
      </p:sp>
      <p:pic>
        <p:nvPicPr>
          <p:cNvPr id="10" name="Picture 9" descr="MTP009_stp025_v1_00373274734_cal_fr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133" y="939809"/>
            <a:ext cx="5042282" cy="31687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flipH="1">
            <a:off x="4568110" y="980552"/>
            <a:ext cx="45719" cy="30269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 descr="fr50_col2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29" y="4197191"/>
            <a:ext cx="4233281" cy="2579100"/>
          </a:xfrm>
          <a:prstGeom prst="rect">
            <a:avLst/>
          </a:prstGeom>
        </p:spPr>
      </p:pic>
      <p:pic>
        <p:nvPicPr>
          <p:cNvPr id="15" name="Picture 14" descr="fr50_row1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7191" y="4194166"/>
            <a:ext cx="4225371" cy="2594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5147"/>
            <a:ext cx="91440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MTP009_stp25_M_ir (geometry/telemetry)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6946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0966" y="605502"/>
            <a:ext cx="9053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i1_00373274732.geo, UT2014-Oct-30, start = 07:26:43.299, end = 07:39:41.923</a:t>
            </a:r>
            <a:endParaRPr lang="en-US" dirty="0"/>
          </a:p>
        </p:txBody>
      </p:sp>
      <p:pic>
        <p:nvPicPr>
          <p:cNvPr id="6" name="Picture 5" descr="MTP009_stp025_M_ir_i1_00373274732_ge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063" y="1107746"/>
            <a:ext cx="7126910" cy="530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894" y="10350"/>
            <a:ext cx="9343791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MTP009_stp25_M_[vis,IR] (geometry/telemetry)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0966" y="990765"/>
            <a:ext cx="9053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[v1_00373274734, i1_00373274732].geo, UT2014-Oct-30</a:t>
            </a:r>
            <a:endParaRPr lang="en-US" sz="2400" dirty="0"/>
          </a:p>
        </p:txBody>
      </p:sp>
      <p:pic>
        <p:nvPicPr>
          <p:cNvPr id="8" name="Picture 7" descr="MTP009_stp025_M_vis_v1_00373274734_ge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4" y="1816701"/>
            <a:ext cx="4448606" cy="3296294"/>
          </a:xfrm>
          <a:prstGeom prst="rect">
            <a:avLst/>
          </a:prstGeom>
        </p:spPr>
      </p:pic>
      <p:pic>
        <p:nvPicPr>
          <p:cNvPr id="6" name="Picture 5" descr="MTP009_stp025_M_ir_i1_00373274732_ge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369" y="1816700"/>
            <a:ext cx="4419718" cy="3288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72" y="5374547"/>
            <a:ext cx="9053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vis</a:t>
            </a:r>
            <a:r>
              <a:rPr lang="en-US" sz="2400" dirty="0" smtClean="0"/>
              <a:t>, </a:t>
            </a:r>
            <a:r>
              <a:rPr lang="en-US" sz="2400" dirty="0" err="1" smtClean="0"/>
              <a:t>ir</a:t>
            </a:r>
            <a:r>
              <a:rPr lang="en-US" sz="2400" dirty="0" smtClean="0"/>
              <a:t> UT are nearly coincident!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315" y="-12699"/>
            <a:ext cx="8804266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VIRTIS-H layout of orders</a:t>
            </a:r>
            <a:endParaRPr lang="en-US" dirty="0"/>
          </a:p>
        </p:txBody>
      </p:sp>
      <p:pic>
        <p:nvPicPr>
          <p:cNvPr id="5" name="Picture 4" descr="virtis_H_layou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64" y="939506"/>
            <a:ext cx="8766877" cy="5004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325" y="6026804"/>
            <a:ext cx="895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Note</a:t>
            </a:r>
            <a:r>
              <a:rPr lang="en-US" dirty="0" smtClean="0"/>
              <a:t>: Should show “sense” of dispersion (i.e., in which direction does lambda increase? Up/down, left/right?)  In other words, where is pixel (1,1)?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315" y="-12699"/>
            <a:ext cx="8804266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Read in a calibrated ‘-H’ file, &amp; display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1680" y="1206500"/>
            <a:ext cx="6946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h1=virtispds('t1_00372813791.cal')       </a:t>
            </a:r>
          </a:p>
          <a:p>
            <a:r>
              <a:rPr lang="en-US" sz="1400" dirty="0" smtClean="0"/>
              <a:t>Reading label t1_00372813791.cal</a:t>
            </a:r>
          </a:p>
          <a:p>
            <a:r>
              <a:rPr lang="en-US" sz="1400" dirty="0" smtClean="0"/>
              <a:t>Number of objects found:            6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% VIRTISPDS: File in use:</a:t>
            </a:r>
            <a:r>
              <a:rPr lang="en-US" sz="1400" dirty="0" smtClean="0"/>
              <a:t> t1_00373272493.</a:t>
            </a:r>
            <a:r>
              <a:rPr lang="en-US" sz="1400" dirty="0" smtClean="0"/>
              <a:t>cal</a:t>
            </a:r>
          </a:p>
          <a:p>
            <a:r>
              <a:rPr lang="en-US" sz="1400" dirty="0" smtClean="0"/>
              <a:t>** Structure &lt;2209e04&gt;, 9 tags, length=13320760, data length=13320760, refs=1:</a:t>
            </a:r>
          </a:p>
          <a:p>
            <a:r>
              <a:rPr lang="en-US" sz="1400" dirty="0" smtClean="0"/>
              <a:t>   LABEL           STRING    Array[198]</a:t>
            </a:r>
          </a:p>
          <a:p>
            <a:r>
              <a:rPr lang="en-US" sz="1400" dirty="0" smtClean="0"/>
              <a:t>   COLUMN_NAMES    STRING    Array[3]</a:t>
            </a:r>
          </a:p>
          <a:p>
            <a:r>
              <a:rPr lang="en-US" sz="1400" dirty="0" smtClean="0"/>
              <a:t>   TABLE           FLOAT     Array[3, 3456]</a:t>
            </a:r>
          </a:p>
          <a:p>
            <a:r>
              <a:rPr lang="en-US" sz="1400" dirty="0" smtClean="0"/>
              <a:t>   QUBE_NAME       STRING    Array[2]</a:t>
            </a:r>
          </a:p>
          <a:p>
            <a:r>
              <a:rPr lang="en-US" sz="1400" dirty="0" smtClean="0"/>
              <a:t>   QUBE_DIM        LONG      Array[2]</a:t>
            </a:r>
          </a:p>
          <a:p>
            <a:r>
              <a:rPr lang="en-US" sz="1400" dirty="0" smtClean="0"/>
              <a:t>   QUBE            FLOAT     Array[3456,</a:t>
            </a:r>
            <a:r>
              <a:rPr lang="en-US" sz="1400" dirty="0" smtClean="0"/>
              <a:t> 448]</a:t>
            </a:r>
            <a:endParaRPr lang="en-US" sz="1400" dirty="0" smtClean="0"/>
          </a:p>
          <a:p>
            <a:r>
              <a:rPr lang="en-US" sz="1400" dirty="0" smtClean="0"/>
              <a:t>   SUF_NAME        STRING    Array[3]</a:t>
            </a:r>
          </a:p>
          <a:p>
            <a:r>
              <a:rPr lang="en-US" sz="1400" dirty="0" smtClean="0"/>
              <a:t>   SUF_DIM         LONG      Array[2]</a:t>
            </a:r>
          </a:p>
          <a:p>
            <a:r>
              <a:rPr lang="en-US" sz="1400" dirty="0" smtClean="0"/>
              <a:t>   SUFFIX          UINT      Array[3,</a:t>
            </a:r>
            <a:r>
              <a:rPr lang="en-US" sz="1400" dirty="0" smtClean="0"/>
              <a:t> 448]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lam      =h1.table(0,*) &amp; lam = </a:t>
            </a:r>
            <a:r>
              <a:rPr lang="en-US" sz="1400" dirty="0" err="1" smtClean="0"/>
              <a:t>transpose(lam</a:t>
            </a:r>
            <a:r>
              <a:rPr lang="en-US" sz="1400" dirty="0" smtClean="0"/>
              <a:t>)</a:t>
            </a:r>
          </a:p>
          <a:p>
            <a:r>
              <a:rPr lang="en-US" sz="1400" dirty="0" err="1" smtClean="0"/>
              <a:t>Fwhm</a:t>
            </a:r>
            <a:r>
              <a:rPr lang="en-US" sz="1400" dirty="0" smtClean="0"/>
              <a:t>  =h1.table(1,*) &amp; FWHM = </a:t>
            </a:r>
            <a:r>
              <a:rPr lang="en-US" sz="1400" dirty="0" err="1" smtClean="0"/>
              <a:t>transpose(FWHM</a:t>
            </a:r>
            <a:r>
              <a:rPr lang="en-US" sz="1400" dirty="0" smtClean="0"/>
              <a:t>)</a:t>
            </a:r>
          </a:p>
          <a:p>
            <a:r>
              <a:rPr lang="en-US" sz="1400" dirty="0" err="1" smtClean="0"/>
              <a:t>sig_rad</a:t>
            </a:r>
            <a:r>
              <a:rPr lang="en-US" sz="1400" dirty="0" smtClean="0"/>
              <a:t>=h1.table(2,*) &amp; </a:t>
            </a:r>
            <a:r>
              <a:rPr lang="en-US" sz="1400" dirty="0" err="1" smtClean="0"/>
              <a:t>sig_rad</a:t>
            </a:r>
            <a:r>
              <a:rPr lang="en-US" sz="1400" dirty="0" smtClean="0"/>
              <a:t> = </a:t>
            </a:r>
            <a:r>
              <a:rPr lang="en-US" sz="1400" dirty="0" err="1" smtClean="0"/>
              <a:t>transpose(sig_rad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Noted: lam(0) = 5.0318, and lam(3455) = 1.8712 microns.  Is this correct?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315" y="-12699"/>
            <a:ext cx="8804266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Read in a calibrated ‘-H’ file, &amp; display</a:t>
            </a:r>
            <a:endParaRPr lang="en-US" dirty="0"/>
          </a:p>
        </p:txBody>
      </p:sp>
      <p:pic>
        <p:nvPicPr>
          <p:cNvPr id="5" name="Picture 4" descr="MTP009_stp025_t1_00373263493_cal_row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33" y="838159"/>
            <a:ext cx="8283536" cy="5858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97909" y="5094005"/>
            <a:ext cx="5076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Note</a:t>
            </a:r>
            <a:r>
              <a:rPr lang="en-US" dirty="0" smtClean="0"/>
              <a:t>: </a:t>
            </a:r>
            <a:r>
              <a:rPr lang="en-US" dirty="0" err="1" smtClean="0"/>
              <a:t>sigma_radiance</a:t>
            </a:r>
            <a:r>
              <a:rPr lang="en-US" dirty="0" smtClean="0"/>
              <a:t> = 0.0 for all spectral channels!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TP009_stp025_t1_00373263493_cal_row10_3024_34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65" y="-28485"/>
            <a:ext cx="3824750" cy="2298156"/>
          </a:xfrm>
          <a:prstGeom prst="rect">
            <a:avLst/>
          </a:prstGeom>
        </p:spPr>
      </p:pic>
      <p:pic>
        <p:nvPicPr>
          <p:cNvPr id="10" name="Picture 9" descr="MTP009_stp025_t1_00373263493_cal_row10_2160_259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860" y="44510"/>
            <a:ext cx="3696340" cy="2226265"/>
          </a:xfrm>
          <a:prstGeom prst="rect">
            <a:avLst/>
          </a:prstGeom>
        </p:spPr>
      </p:pic>
      <p:pic>
        <p:nvPicPr>
          <p:cNvPr id="11" name="Picture 10" descr="MTP009_stp025_t1_00373263493_cal_row10_1296_172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520" y="2246179"/>
            <a:ext cx="3826795" cy="2270132"/>
          </a:xfrm>
          <a:prstGeom prst="rect">
            <a:avLst/>
          </a:prstGeom>
        </p:spPr>
      </p:pic>
      <p:pic>
        <p:nvPicPr>
          <p:cNvPr id="12" name="Picture 11" descr="MTP009_stp025_t1_00373263493_cal_row10_864_129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1825" y="2333774"/>
            <a:ext cx="3688734" cy="2205852"/>
          </a:xfrm>
          <a:prstGeom prst="rect">
            <a:avLst/>
          </a:prstGeom>
        </p:spPr>
      </p:pic>
      <p:pic>
        <p:nvPicPr>
          <p:cNvPr id="13" name="Picture 12" descr="MTP009_stp025_t1_00373263493_cal_row10_432_86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565" y="4479192"/>
            <a:ext cx="3824750" cy="2329068"/>
          </a:xfrm>
          <a:prstGeom prst="rect">
            <a:avLst/>
          </a:prstGeom>
        </p:spPr>
      </p:pic>
      <p:pic>
        <p:nvPicPr>
          <p:cNvPr id="14" name="Picture 13" descr="MTP009_stp025_t1_00373263493_cal_row10_0_43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1825" y="4537588"/>
            <a:ext cx="3688734" cy="2262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017"/>
            <a:ext cx="7772400" cy="1155699"/>
          </a:xfrm>
        </p:spPr>
        <p:txBody>
          <a:bodyPr>
            <a:normAutofit/>
          </a:bodyPr>
          <a:lstStyle/>
          <a:p>
            <a:r>
              <a:rPr lang="en-US" dirty="0" smtClean="0"/>
              <a:t>VIRTIS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769" y="2331115"/>
            <a:ext cx="8787231" cy="3148147"/>
          </a:xfrm>
        </p:spPr>
        <p:txBody>
          <a:bodyPr>
            <a:normAutofit fontScale="92500" lnSpcReduction="10000"/>
          </a:bodyPr>
          <a:lstStyle/>
          <a:p>
            <a:pPr algn="l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M_vis</a:t>
            </a:r>
            <a:r>
              <a:rPr lang="en-US" dirty="0" smtClean="0">
                <a:solidFill>
                  <a:schemeClr val="tx1"/>
                </a:solidFill>
              </a:rPr>
              <a:t>	: 	0.220-1.046 µ</a:t>
            </a:r>
            <a:r>
              <a:rPr lang="en-US" dirty="0" err="1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/Dl </a:t>
            </a:r>
            <a:r>
              <a:rPr lang="en-US" dirty="0" smtClean="0">
                <a:solidFill>
                  <a:schemeClr val="tx1"/>
                </a:solidFill>
              </a:rPr>
              <a:t>= 100-380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M_IR	: 	0.952-5.059 µ</a:t>
            </a:r>
            <a:r>
              <a:rPr lang="en-US" dirty="0" err="1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/Dl </a:t>
            </a:r>
            <a:r>
              <a:rPr lang="en-US" dirty="0" smtClean="0">
                <a:solidFill>
                  <a:schemeClr val="tx1"/>
                </a:solidFill>
              </a:rPr>
              <a:t>= 70-360</a:t>
            </a:r>
          </a:p>
          <a:p>
            <a:pPr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			:	1.88 – 5.03 µ</a:t>
            </a:r>
            <a:r>
              <a:rPr lang="en-US" dirty="0" err="1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,  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/Dl </a:t>
            </a:r>
            <a:r>
              <a:rPr lang="en-US" dirty="0" smtClean="0">
                <a:solidFill>
                  <a:schemeClr val="tx1"/>
                </a:solidFill>
              </a:rPr>
              <a:t>= 1300-3000,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cross-dispersed (prism + grating);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overlapping 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’s in successive orders </a:t>
            </a:r>
          </a:p>
          <a:p>
            <a:pPr lvl="4"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5147"/>
            <a:ext cx="91440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MTP009_stp25_H (geometry/telemetry)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6946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0966" y="605502"/>
            <a:ext cx="9053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t1_00373272493.geo, UT2014-Oct-30, start = 06:49:24.127, end = 07:35:18.121</a:t>
            </a:r>
            <a:endParaRPr lang="en-US" dirty="0"/>
          </a:p>
        </p:txBody>
      </p:sp>
      <p:pic>
        <p:nvPicPr>
          <p:cNvPr id="8" name="Picture 7" descr="virtis_h_geom_MTP009_stp025_qube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6" y="1060448"/>
            <a:ext cx="8856811" cy="49498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4927" y="3752719"/>
            <a:ext cx="85196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?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278"/>
            <a:ext cx="91440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Notes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6946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7053" y="1070278"/>
            <a:ext cx="8653638" cy="56323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 All zipped </a:t>
            </a:r>
            <a:r>
              <a:rPr lang="en-US" dirty="0" err="1" smtClean="0"/>
              <a:t>tarfiles</a:t>
            </a:r>
            <a:r>
              <a:rPr lang="en-US" dirty="0" smtClean="0"/>
              <a:t> unpack to the same name [ro-c-virtis-n-prl-mtp006(9)-v1.0]; </a:t>
            </a:r>
            <a:r>
              <a:rPr lang="en-US" dirty="0" err="1" smtClean="0"/>
              <a:t>n</a:t>
            </a:r>
            <a:r>
              <a:rPr lang="en-US" dirty="0" smtClean="0"/>
              <a:t>=2 for </a:t>
            </a:r>
          </a:p>
          <a:p>
            <a:r>
              <a:rPr lang="en-US" dirty="0" smtClean="0"/>
              <a:t>Raw data, </a:t>
            </a:r>
            <a:r>
              <a:rPr lang="en-US" dirty="0" err="1" smtClean="0"/>
              <a:t>n</a:t>
            </a:r>
            <a:r>
              <a:rPr lang="en-US" dirty="0" smtClean="0"/>
              <a:t>=3 for Calibrated data.  Not a show stopper, but can be tricky when dealing with multiple </a:t>
            </a:r>
            <a:r>
              <a:rPr lang="en-US" dirty="0" err="1" smtClean="0"/>
              <a:t>stp’s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 IDL software (</a:t>
            </a:r>
            <a:r>
              <a:rPr lang="en-US" dirty="0" err="1" smtClean="0"/>
              <a:t>virtispds</a:t>
            </a:r>
            <a:r>
              <a:rPr lang="en-US" dirty="0" smtClean="0"/>
              <a:t>) reads in files as described.  Array dimensions are as described.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 VIRTIS-M frames look reasonable for both </a:t>
            </a:r>
            <a:r>
              <a:rPr lang="en-US" dirty="0" err="1" smtClean="0"/>
              <a:t>vis</a:t>
            </a:r>
            <a:r>
              <a:rPr lang="en-US" dirty="0" smtClean="0"/>
              <a:t> and </a:t>
            </a:r>
            <a:r>
              <a:rPr lang="en-US" dirty="0" err="1" smtClean="0"/>
              <a:t>ir</a:t>
            </a:r>
            <a:r>
              <a:rPr lang="en-US" dirty="0" smtClean="0"/>
              <a:t> raw and calibrated data cubes.  Lambda calibration looks right, but </a:t>
            </a:r>
            <a:r>
              <a:rPr lang="en-US" dirty="0" err="1" smtClean="0"/>
              <a:t>sigma_radiance</a:t>
            </a:r>
            <a:r>
              <a:rPr lang="en-US" dirty="0" smtClean="0"/>
              <a:t> and radiance scales are not always consistent.  At least based on the “eyeball test.”  These need to be checked for consistency.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 VIRTIS-H frames are cubes of line spectra (spatially summed).  The text file ‘</a:t>
            </a:r>
            <a:r>
              <a:rPr lang="en-US" dirty="0" err="1" smtClean="0"/>
              <a:t>aareadme</a:t>
            </a:r>
            <a:r>
              <a:rPr lang="en-US" dirty="0" smtClean="0"/>
              <a:t>’ states that “the 2-5 micron spectrum is dispersed in 9 orders on a focal-plane detector array.”  However, the QUBE dimensions are [3456, N], where N is the number of line spectra in the file; 3456 spectral channels = 432 spectral channels/order </a:t>
            </a:r>
            <a:r>
              <a:rPr lang="en-US" dirty="0" err="1" smtClean="0"/>
              <a:t>x</a:t>
            </a:r>
            <a:r>
              <a:rPr lang="en-US" dirty="0" smtClean="0"/>
              <a:t> 8 orders, strung together.  This seems to be inconsistent with 9 orders.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Lambda scale runs from maximum to minimum, i.e., lam(0) = 5.0318 µ</a:t>
            </a:r>
            <a:r>
              <a:rPr lang="en-US" dirty="0" err="1" smtClean="0"/>
              <a:t>m</a:t>
            </a:r>
            <a:r>
              <a:rPr lang="en-US" dirty="0" smtClean="0"/>
              <a:t>, lam(3455) = 1.8712 µ</a:t>
            </a:r>
            <a:r>
              <a:rPr lang="en-US" dirty="0" err="1" smtClean="0"/>
              <a:t>m</a:t>
            </a:r>
            <a:r>
              <a:rPr lang="en-US" dirty="0" smtClean="0"/>
              <a:t>.  This relates to the sense of the dispersion question for –H data.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What are the ‘</a:t>
            </a:r>
            <a:r>
              <a:rPr lang="en-US" dirty="0" err="1" smtClean="0"/>
              <a:t>drk</a:t>
            </a:r>
            <a:r>
              <a:rPr lang="en-US" dirty="0" smtClean="0"/>
              <a:t>’ files?  Should they be subtracted from corresponding ‘QUBE’ </a:t>
            </a:r>
            <a:r>
              <a:rPr lang="en-US" smtClean="0"/>
              <a:t>array elements?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5701"/>
            <a:ext cx="7772400" cy="11556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of Data: MTP006 STP011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M_vis</a:t>
            </a:r>
            <a:r>
              <a:rPr lang="en-US" dirty="0" smtClean="0"/>
              <a:t> (</a:t>
            </a:r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 = 0.25 – 1 µ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6223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Raw</a:t>
            </a:r>
            <a:r>
              <a:rPr lang="en-US" dirty="0" smtClean="0"/>
              <a:t> data cube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352800"/>
            <a:ext cx="8826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 = virtispds(‘v1_00365574167.qub’)</a:t>
            </a:r>
          </a:p>
          <a:p>
            <a:r>
              <a:rPr lang="en-US" dirty="0" smtClean="0"/>
              <a:t>r1.{LABEL            STRING    Array[152]</a:t>
            </a:r>
          </a:p>
          <a:p>
            <a:r>
              <a:rPr lang="en-US" dirty="0" smtClean="0"/>
              <a:t>   QUBE_NAME   STRING    Array[2] – Raw Data Number (dimensionless)</a:t>
            </a:r>
          </a:p>
          <a:p>
            <a:r>
              <a:rPr lang="en-US" dirty="0" smtClean="0"/>
              <a:t>   QUBE_DIM       LONG      Array[3]</a:t>
            </a:r>
          </a:p>
          <a:p>
            <a:r>
              <a:rPr lang="en-US" dirty="0" smtClean="0"/>
              <a:t>   QUBE                 FLOAT     Array[432, 256, 80] – cols, rows, #of frames</a:t>
            </a:r>
          </a:p>
          <a:p>
            <a:r>
              <a:rPr lang="en-US" dirty="0" smtClean="0"/>
              <a:t>   SUF_NAME       STRING    Array[82]</a:t>
            </a:r>
          </a:p>
          <a:p>
            <a:r>
              <a:rPr lang="en-US" dirty="0" smtClean="0"/>
              <a:t>   SUF_DIM           LONG      Array[3]</a:t>
            </a:r>
          </a:p>
          <a:p>
            <a:r>
              <a:rPr lang="en-US" dirty="0" smtClean="0"/>
              <a:t>   SUFFIX}              UINT      Array[82, 5, 80]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2699"/>
            <a:ext cx="7772400" cy="1155699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Display sample raw image from QUBE, and extract a spectrum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6946900" cy="3631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 = virtispds(‘v1_00365574167.qub’)</a:t>
            </a:r>
          </a:p>
          <a:p>
            <a:r>
              <a:rPr lang="en-US" dirty="0" smtClean="0"/>
              <a:t>frame50 = r1.qube(*,*,50)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rdisp</a:t>
            </a:r>
            <a:r>
              <a:rPr lang="en-US" dirty="0" smtClean="0"/>
              <a:t>, frame50, lo=-160, hi=800 -----------------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spec50_r227 = frame50(*,227)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xtit</a:t>
            </a:r>
            <a:r>
              <a:rPr lang="en-US" dirty="0" smtClean="0"/>
              <a:t>=’Channel Number'   </a:t>
            </a:r>
          </a:p>
          <a:p>
            <a:r>
              <a:rPr lang="en-US" dirty="0" err="1" smtClean="0"/>
              <a:t>ytit</a:t>
            </a:r>
            <a:r>
              <a:rPr lang="en-US" dirty="0" smtClean="0"/>
              <a:t>=’Data Number’</a:t>
            </a:r>
          </a:p>
          <a:p>
            <a:r>
              <a:rPr lang="en-US" dirty="0" smtClean="0"/>
              <a:t>tit='stp011/raw/virtis_m_vis/v1_00365574167.qub, frame50, row227’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err="1" smtClean="0"/>
              <a:t>plot,psym</a:t>
            </a:r>
            <a:r>
              <a:rPr lang="en-US" sz="1400" dirty="0" smtClean="0"/>
              <a:t>=10,xs=1,lam,spec50_r227,xtit=</a:t>
            </a:r>
            <a:r>
              <a:rPr lang="en-US" sz="1400" dirty="0" err="1" smtClean="0"/>
              <a:t>xtit,ytit</a:t>
            </a:r>
            <a:r>
              <a:rPr lang="en-US" sz="1400" dirty="0" smtClean="0"/>
              <a:t>=</a:t>
            </a:r>
            <a:r>
              <a:rPr lang="en-US" sz="1400" dirty="0" err="1" smtClean="0"/>
              <a:t>ytit,tit</a:t>
            </a:r>
            <a:r>
              <a:rPr lang="en-US" sz="1400" dirty="0" smtClean="0"/>
              <a:t>=tit</a:t>
            </a:r>
          </a:p>
        </p:txBody>
      </p:sp>
      <p:pic>
        <p:nvPicPr>
          <p:cNvPr id="7" name="Picture 6" descr="v1_00365574167raw_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651" y="1079501"/>
            <a:ext cx="3435349" cy="2444837"/>
          </a:xfrm>
          <a:prstGeom prst="rect">
            <a:avLst/>
          </a:prstGeom>
        </p:spPr>
      </p:pic>
      <p:pic>
        <p:nvPicPr>
          <p:cNvPr id="8" name="Picture 7" descr="v1_00365574167_raw_fr50_r2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892" y="4422619"/>
            <a:ext cx="3214108" cy="1949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5701"/>
            <a:ext cx="7772400" cy="11556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of Data: MTP006 STP011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M_vis</a:t>
            </a:r>
            <a:r>
              <a:rPr lang="en-US" dirty="0" smtClean="0"/>
              <a:t> (</a:t>
            </a:r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 = 0.25 – 1 µ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6223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Calibrated</a:t>
            </a:r>
            <a:r>
              <a:rPr lang="en-US" dirty="0" smtClean="0"/>
              <a:t> data cube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52800"/>
            <a:ext cx="8953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 = virtispds(‘v1_00365574167.cal’)</a:t>
            </a:r>
          </a:p>
          <a:p>
            <a:r>
              <a:rPr lang="en-US" dirty="0" smtClean="0"/>
              <a:t>v1.{LABEL            STRING    Array[169]</a:t>
            </a:r>
          </a:p>
          <a:p>
            <a:r>
              <a:rPr lang="en-US" dirty="0" smtClean="0"/>
              <a:t>   TABLE           	   FLOAT     Array[432, 256, 3] – [cols, rows, (lambda, FWHM, </a:t>
            </a:r>
            <a:r>
              <a:rPr lang="en-US" dirty="0" err="1" smtClean="0"/>
              <a:t>sigma_Radiance</a:t>
            </a:r>
            <a:r>
              <a:rPr lang="en-US" dirty="0" smtClean="0"/>
              <a:t>)]</a:t>
            </a:r>
          </a:p>
          <a:p>
            <a:r>
              <a:rPr lang="en-US" dirty="0" smtClean="0"/>
              <a:t>   QUBE_NAME   STRING    Array[2] – Radiance (W/m^2/sr/µm)</a:t>
            </a:r>
          </a:p>
          <a:p>
            <a:r>
              <a:rPr lang="en-US" dirty="0" smtClean="0"/>
              <a:t>   QUBE_DIM       LONG      Array[3]</a:t>
            </a:r>
          </a:p>
          <a:p>
            <a:r>
              <a:rPr lang="en-US" dirty="0" smtClean="0"/>
              <a:t>   QUBE                 FLOAT     Array[432, 256, 76] – cols, rows, #of frames in the data cube</a:t>
            </a:r>
          </a:p>
          <a:p>
            <a:r>
              <a:rPr lang="en-US" dirty="0" smtClean="0"/>
              <a:t>   SUF_NAME       STRING    Array[3]</a:t>
            </a:r>
          </a:p>
          <a:p>
            <a:r>
              <a:rPr lang="en-US" dirty="0" smtClean="0"/>
              <a:t>   SUF_DIM           LONG      Array[2]</a:t>
            </a:r>
          </a:p>
          <a:p>
            <a:r>
              <a:rPr lang="en-US" dirty="0" smtClean="0"/>
              <a:t>   SUFFIX}              UINT      Array[3, 76]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2699"/>
            <a:ext cx="7772400" cy="1155699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Display a sample calibrated image from QUBE, and extract a spectrum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2734"/>
            <a:ext cx="89049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 = virtispds(‘v1_00365574167.cal’)</a:t>
            </a:r>
          </a:p>
          <a:p>
            <a:r>
              <a:rPr lang="en-US" dirty="0" smtClean="0"/>
              <a:t>frame50 = v1.qube(*,*,50)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rdisp</a:t>
            </a:r>
            <a:r>
              <a:rPr lang="en-US" dirty="0" smtClean="0"/>
              <a:t>, frame50 -----------------------------------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Extract row 227</a:t>
            </a:r>
            <a:r>
              <a:rPr lang="en-US" dirty="0" smtClean="0"/>
              <a:t>:</a:t>
            </a:r>
          </a:p>
          <a:p>
            <a:r>
              <a:rPr lang="en-US" dirty="0" smtClean="0"/>
              <a:t>spec50_r227 = frame50(*,227)</a:t>
            </a:r>
          </a:p>
          <a:p>
            <a:r>
              <a:rPr lang="en-US" dirty="0" smtClean="0"/>
              <a:t>lam = v1.table(*,227,0)</a:t>
            </a:r>
          </a:p>
          <a:p>
            <a:r>
              <a:rPr lang="en-US" dirty="0" smtClean="0"/>
              <a:t>bandwidth = v1.table(*,227,1)</a:t>
            </a:r>
          </a:p>
          <a:p>
            <a:r>
              <a:rPr lang="en-US" dirty="0" err="1" smtClean="0"/>
              <a:t>sig_radiance</a:t>
            </a:r>
            <a:r>
              <a:rPr lang="en-US" dirty="0" smtClean="0"/>
              <a:t> = v1.table(*,227,2)</a:t>
            </a:r>
          </a:p>
          <a:p>
            <a:r>
              <a:rPr lang="en-US" dirty="0" err="1" smtClean="0"/>
              <a:t>xtit</a:t>
            </a:r>
            <a:r>
              <a:rPr lang="en-US" dirty="0" smtClean="0"/>
              <a:t>='Lambda (nm)' 						(spectrum moves down as frame# increases)   </a:t>
            </a:r>
          </a:p>
          <a:p>
            <a:r>
              <a:rPr lang="en-US" dirty="0" err="1" smtClean="0"/>
              <a:t>ytit</a:t>
            </a:r>
            <a:r>
              <a:rPr lang="en-US" dirty="0" smtClean="0"/>
              <a:t>='Radiance (W/</a:t>
            </a:r>
            <a:r>
              <a:rPr lang="en-US" dirty="0" err="1" smtClean="0"/>
              <a:t>m</a:t>
            </a:r>
            <a:r>
              <a:rPr lang="en-US" dirty="0" smtClean="0"/>
              <a:t>**2/sr/micron)’</a:t>
            </a:r>
          </a:p>
          <a:p>
            <a:r>
              <a:rPr lang="en-US" dirty="0" smtClean="0"/>
              <a:t>tit='stp011/cal/virtis_m_vis/v1_00365574167.cal, frame50, row227’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err="1" smtClean="0"/>
              <a:t>plot,psym</a:t>
            </a:r>
            <a:r>
              <a:rPr lang="en-US" sz="1400" dirty="0" smtClean="0"/>
              <a:t>=10,xs=1,lam,spec50_r227,xtit=</a:t>
            </a:r>
            <a:r>
              <a:rPr lang="en-US" sz="1400" dirty="0" err="1" smtClean="0"/>
              <a:t>xtit,ytit</a:t>
            </a:r>
            <a:r>
              <a:rPr lang="en-US" sz="1400" dirty="0" smtClean="0"/>
              <a:t>=</a:t>
            </a:r>
            <a:r>
              <a:rPr lang="en-US" sz="1400" dirty="0" err="1" smtClean="0"/>
              <a:t>ytit,tit</a:t>
            </a:r>
            <a:r>
              <a:rPr lang="en-US" sz="1400" dirty="0" smtClean="0"/>
              <a:t>=tit</a:t>
            </a:r>
          </a:p>
          <a:p>
            <a:r>
              <a:rPr lang="en-US" sz="1400" dirty="0" smtClean="0"/>
              <a:t>oplot,lam,bw/10.                                             </a:t>
            </a:r>
          </a:p>
          <a:p>
            <a:r>
              <a:rPr lang="en-US" sz="1400" dirty="0" smtClean="0"/>
              <a:t>xyouts,600,0.225,chars=1.1,'bandwidth / 10.'  ----------------</a:t>
            </a: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/>
              <a:t>   </a:t>
            </a:r>
          </a:p>
          <a:p>
            <a:r>
              <a:rPr lang="en-US" sz="1400" dirty="0" err="1" smtClean="0"/>
              <a:t>oplot</a:t>
            </a:r>
            <a:r>
              <a:rPr lang="en-US" sz="1400" dirty="0" smtClean="0"/>
              <a:t>, lines=1,lam,sig_rad                                    </a:t>
            </a:r>
          </a:p>
          <a:p>
            <a:r>
              <a:rPr lang="en-US" sz="1400" dirty="0" smtClean="0"/>
              <a:t>xyouts,600,0.105,chars=1.1,'sigma_radiance’</a:t>
            </a:r>
          </a:p>
          <a:p>
            <a:endParaRPr lang="en-US" sz="1400" dirty="0" smtClean="0"/>
          </a:p>
        </p:txBody>
      </p:sp>
      <p:pic>
        <p:nvPicPr>
          <p:cNvPr id="5" name="Picture 4" descr="v1_00365574167cal_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050" y="1143000"/>
            <a:ext cx="3435350" cy="2485804"/>
          </a:xfrm>
          <a:prstGeom prst="rect">
            <a:avLst/>
          </a:prstGeom>
        </p:spPr>
      </p:pic>
      <p:pic>
        <p:nvPicPr>
          <p:cNvPr id="7" name="Picture 6" descr="v1_00365574167_cal_fr50_r2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050" y="4538293"/>
            <a:ext cx="3479063" cy="2116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2699"/>
            <a:ext cx="7772400" cy="1155699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Display a sample calibrated image from QUBE, and extract a spectrum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06500"/>
            <a:ext cx="6946900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 = virtispds(‘v1_00365574167.cal’)</a:t>
            </a:r>
          </a:p>
          <a:p>
            <a:r>
              <a:rPr lang="en-US" dirty="0" smtClean="0"/>
              <a:t>frame50 = v1.qube(*,*,50)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rdisp</a:t>
            </a:r>
            <a:r>
              <a:rPr lang="en-US" dirty="0" smtClean="0"/>
              <a:t>, frame50 -----------------------------------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/>
          </a:p>
          <a:p>
            <a:r>
              <a:rPr lang="en-US" u="sng" dirty="0" smtClean="0"/>
              <a:t>Next extract row 212</a:t>
            </a:r>
            <a:r>
              <a:rPr lang="en-US" dirty="0" smtClean="0"/>
              <a:t>:</a:t>
            </a:r>
          </a:p>
          <a:p>
            <a:r>
              <a:rPr lang="en-US" dirty="0" smtClean="0"/>
              <a:t>spec50_r212 = frame50(*,212)</a:t>
            </a:r>
          </a:p>
          <a:p>
            <a:r>
              <a:rPr lang="en-US" dirty="0" smtClean="0"/>
              <a:t>lam = v1.table(*,212,0)</a:t>
            </a:r>
          </a:p>
          <a:p>
            <a:r>
              <a:rPr lang="en-US" dirty="0" smtClean="0"/>
              <a:t>bandwidth = v1.table(*,212,1)</a:t>
            </a:r>
          </a:p>
          <a:p>
            <a:r>
              <a:rPr lang="en-US" dirty="0" err="1" smtClean="0"/>
              <a:t>sig_radiance</a:t>
            </a:r>
            <a:r>
              <a:rPr lang="en-US" dirty="0" smtClean="0"/>
              <a:t> = v1.table(*,212,2)</a:t>
            </a:r>
          </a:p>
          <a:p>
            <a:r>
              <a:rPr lang="en-US" dirty="0" err="1" smtClean="0"/>
              <a:t>xtit</a:t>
            </a:r>
            <a:r>
              <a:rPr lang="en-US" dirty="0" smtClean="0"/>
              <a:t>='Lambda (nm)'   </a:t>
            </a:r>
          </a:p>
          <a:p>
            <a:r>
              <a:rPr lang="en-US" dirty="0" smtClean="0"/>
              <a:t>tit='stp011/cal/virtis_m_vis/v1_00365574167.cal, frame50, row212’</a:t>
            </a:r>
          </a:p>
          <a:p>
            <a:r>
              <a:rPr lang="en-US" dirty="0" err="1" smtClean="0"/>
              <a:t>ytit</a:t>
            </a:r>
            <a:r>
              <a:rPr lang="en-US" dirty="0" smtClean="0"/>
              <a:t>='Radiance (W/</a:t>
            </a:r>
            <a:r>
              <a:rPr lang="en-US" dirty="0" err="1" smtClean="0"/>
              <a:t>m</a:t>
            </a:r>
            <a:r>
              <a:rPr lang="en-US" dirty="0" smtClean="0"/>
              <a:t>**2/sr/micron)’</a:t>
            </a:r>
          </a:p>
          <a:p>
            <a:endParaRPr lang="en-US" dirty="0" smtClean="0"/>
          </a:p>
          <a:p>
            <a:r>
              <a:rPr lang="en-US" sz="1400" dirty="0" err="1" smtClean="0"/>
              <a:t>plot,psym</a:t>
            </a:r>
            <a:r>
              <a:rPr lang="en-US" sz="1400" dirty="0" smtClean="0"/>
              <a:t>=10,xs=1,lam,spec50_r212,xtit=</a:t>
            </a:r>
            <a:r>
              <a:rPr lang="en-US" sz="1400" dirty="0" err="1" smtClean="0"/>
              <a:t>xtit,ytit</a:t>
            </a:r>
            <a:r>
              <a:rPr lang="en-US" sz="1400" dirty="0" smtClean="0"/>
              <a:t>=</a:t>
            </a:r>
            <a:r>
              <a:rPr lang="en-US" sz="1400" dirty="0" err="1" smtClean="0"/>
              <a:t>ytit,tit</a:t>
            </a:r>
            <a:r>
              <a:rPr lang="en-US" sz="1400" dirty="0" smtClean="0"/>
              <a:t>=tit</a:t>
            </a:r>
          </a:p>
          <a:p>
            <a:r>
              <a:rPr lang="en-US" sz="1400" dirty="0" smtClean="0"/>
              <a:t>oplot,lam,bw/10.                                             </a:t>
            </a:r>
          </a:p>
          <a:p>
            <a:r>
              <a:rPr lang="en-US" sz="1400" dirty="0" smtClean="0"/>
              <a:t>xyouts,600,0.225,chars=1.1,'bandwidth / 10.'  ----------------</a:t>
            </a: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/>
              <a:t>   </a:t>
            </a:r>
          </a:p>
          <a:p>
            <a:r>
              <a:rPr lang="en-US" sz="1400" dirty="0" err="1" smtClean="0"/>
              <a:t>oplot</a:t>
            </a:r>
            <a:r>
              <a:rPr lang="en-US" sz="1400" dirty="0" smtClean="0"/>
              <a:t>, lines=1,lam,sig_rad                                    </a:t>
            </a:r>
          </a:p>
          <a:p>
            <a:r>
              <a:rPr lang="en-US" sz="1400" dirty="0" smtClean="0"/>
              <a:t>xyouts,600,0.55,chars=1.1,'sigma_radiance (x10???)’</a:t>
            </a:r>
          </a:p>
          <a:p>
            <a:endParaRPr lang="en-US" sz="1400" dirty="0" smtClean="0"/>
          </a:p>
          <a:p>
            <a:r>
              <a:rPr lang="en-US" sz="1400" b="1" dirty="0" smtClean="0"/>
              <a:t>Possible issue (?)</a:t>
            </a:r>
            <a:r>
              <a:rPr lang="en-US" sz="1400" dirty="0" smtClean="0"/>
              <a:t>: 1</a:t>
            </a:r>
            <a:r>
              <a:rPr lang="en-US" sz="1400" dirty="0" smtClean="0">
                <a:latin typeface="Symbol" charset="2"/>
                <a:cs typeface="Symbol" charset="2"/>
              </a:rPr>
              <a:t>s</a:t>
            </a:r>
            <a:r>
              <a:rPr lang="en-US" sz="1400" dirty="0" smtClean="0"/>
              <a:t> uncertainty in Radiance (dotted line) </a:t>
            </a:r>
          </a:p>
          <a:p>
            <a:r>
              <a:rPr lang="en-US" sz="1400" dirty="0" smtClean="0"/>
              <a:t>is overestimated (e.g., by a factor of 10?).</a:t>
            </a:r>
          </a:p>
        </p:txBody>
      </p:sp>
      <p:pic>
        <p:nvPicPr>
          <p:cNvPr id="5" name="Picture 4" descr="v1_00365574167cal_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050" y="1143000"/>
            <a:ext cx="3435350" cy="2485804"/>
          </a:xfrm>
          <a:prstGeom prst="rect">
            <a:avLst/>
          </a:prstGeom>
        </p:spPr>
      </p:pic>
      <p:pic>
        <p:nvPicPr>
          <p:cNvPr id="6" name="Picture 5" descr="v1_00365574167_cal_fr50_r2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50" y="4073862"/>
            <a:ext cx="3511550" cy="266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5701"/>
            <a:ext cx="7772400" cy="11556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MTP006 STP011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M_ir</a:t>
            </a:r>
            <a:r>
              <a:rPr lang="en-US" dirty="0" smtClean="0"/>
              <a:t> (</a:t>
            </a:r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 = 1 – 5 µ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6223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Calibrated</a:t>
            </a:r>
            <a:r>
              <a:rPr lang="en-US" dirty="0" smtClean="0"/>
              <a:t> data cube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352800"/>
            <a:ext cx="8826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i1 = virtispds(‘i1_00365574155.cal’)</a:t>
            </a:r>
          </a:p>
          <a:p>
            <a:r>
              <a:rPr lang="en-US" dirty="0" smtClean="0"/>
              <a:t>i1.{LABEL             STRING    Array[170]</a:t>
            </a:r>
          </a:p>
          <a:p>
            <a:r>
              <a:rPr lang="en-US" dirty="0" smtClean="0"/>
              <a:t>   TABLE           FLOAT     Array[432, 256, 3]</a:t>
            </a:r>
          </a:p>
          <a:p>
            <a:r>
              <a:rPr lang="en-US" dirty="0" smtClean="0"/>
              <a:t>   QUBE_NAME   STRING    Array[2] – Raw Data Number (dimensionless)</a:t>
            </a:r>
          </a:p>
          <a:p>
            <a:r>
              <a:rPr lang="en-US" dirty="0" smtClean="0"/>
              <a:t>   QUBE_DIM       LONG       Array[3]</a:t>
            </a:r>
          </a:p>
          <a:p>
            <a:r>
              <a:rPr lang="en-US" dirty="0" smtClean="0"/>
              <a:t>   QUBE                 FLOAT      Array[432, 256, 76] – cols, rows, #of frames</a:t>
            </a:r>
          </a:p>
          <a:p>
            <a:r>
              <a:rPr lang="en-US" dirty="0" smtClean="0"/>
              <a:t>   SUF_NAME       STRING    Array[3]</a:t>
            </a:r>
          </a:p>
          <a:p>
            <a:r>
              <a:rPr lang="en-US" dirty="0" smtClean="0"/>
              <a:t>   SUF_DIM           LONG       Array[2]</a:t>
            </a:r>
          </a:p>
          <a:p>
            <a:r>
              <a:rPr lang="en-US" dirty="0" smtClean="0"/>
              <a:t>   SUFFIX}              UINT        Array[82, 5, 76]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2699"/>
            <a:ext cx="7772400" cy="1155699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Display a sample calibrated image from QUBE, and extract a spectrum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2734"/>
            <a:ext cx="69469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i1 = virtispds(‘i1_00365574155.cal’)</a:t>
            </a:r>
          </a:p>
          <a:p>
            <a:r>
              <a:rPr lang="en-US" dirty="0" smtClean="0"/>
              <a:t>frame50 = r1.qube(*,*,50)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rdisp</a:t>
            </a:r>
            <a:r>
              <a:rPr lang="en-US" dirty="0" smtClean="0"/>
              <a:t>, frame50 --------------------------------------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/>
          </a:p>
          <a:p>
            <a:r>
              <a:rPr lang="en-US" u="sng" dirty="0" smtClean="0"/>
              <a:t>Extract row 227</a:t>
            </a:r>
            <a:r>
              <a:rPr lang="en-US" dirty="0" smtClean="0"/>
              <a:t>:</a:t>
            </a:r>
          </a:p>
          <a:p>
            <a:r>
              <a:rPr lang="en-US" dirty="0" smtClean="0"/>
              <a:t>spec50_r227 = frame50(*,227)</a:t>
            </a:r>
          </a:p>
          <a:p>
            <a:r>
              <a:rPr lang="en-US" dirty="0" smtClean="0"/>
              <a:t>lam = r1.table(*,227,0)</a:t>
            </a:r>
          </a:p>
          <a:p>
            <a:r>
              <a:rPr lang="en-US" dirty="0" smtClean="0"/>
              <a:t>bandwidth = r1.table(*,227,1)</a:t>
            </a:r>
          </a:p>
          <a:p>
            <a:r>
              <a:rPr lang="en-US" dirty="0" err="1" smtClean="0"/>
              <a:t>sig_radiance</a:t>
            </a:r>
            <a:r>
              <a:rPr lang="en-US" dirty="0" smtClean="0"/>
              <a:t> = r1.table(*,227,2)</a:t>
            </a:r>
          </a:p>
          <a:p>
            <a:r>
              <a:rPr lang="en-US" dirty="0" err="1" smtClean="0"/>
              <a:t>xtit</a:t>
            </a:r>
            <a:r>
              <a:rPr lang="en-US" dirty="0" smtClean="0"/>
              <a:t>='Lambda (nm)'   </a:t>
            </a:r>
          </a:p>
          <a:p>
            <a:r>
              <a:rPr lang="en-US" dirty="0" err="1" smtClean="0"/>
              <a:t>ytit</a:t>
            </a:r>
            <a:r>
              <a:rPr lang="en-US" dirty="0" smtClean="0"/>
              <a:t>='Radiance (W/</a:t>
            </a:r>
            <a:r>
              <a:rPr lang="en-US" dirty="0" err="1" smtClean="0"/>
              <a:t>m</a:t>
            </a:r>
            <a:r>
              <a:rPr lang="en-US" dirty="0" smtClean="0"/>
              <a:t>**2/sr/micron)’</a:t>
            </a:r>
          </a:p>
          <a:p>
            <a:r>
              <a:rPr lang="en-US" dirty="0" smtClean="0"/>
              <a:t>tit='stp011/cal/virtis_m_vis/i1_00365574155.cal, frame50, row227’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err="1" smtClean="0"/>
              <a:t>plot,psym</a:t>
            </a:r>
            <a:r>
              <a:rPr lang="en-US" sz="1400" dirty="0" smtClean="0"/>
              <a:t>=10,xs=1,lam,spec50_r227,xtit=</a:t>
            </a:r>
            <a:r>
              <a:rPr lang="en-US" sz="1400" dirty="0" err="1" smtClean="0"/>
              <a:t>xtit,ytit</a:t>
            </a:r>
            <a:r>
              <a:rPr lang="en-US" sz="1400" dirty="0" smtClean="0"/>
              <a:t>=</a:t>
            </a:r>
            <a:r>
              <a:rPr lang="en-US" sz="1400" dirty="0" err="1" smtClean="0"/>
              <a:t>ytit,tit</a:t>
            </a:r>
            <a:r>
              <a:rPr lang="en-US" sz="1400" dirty="0" smtClean="0"/>
              <a:t>=tit</a:t>
            </a:r>
          </a:p>
          <a:p>
            <a:r>
              <a:rPr lang="en-US" sz="1400" dirty="0" err="1" smtClean="0"/>
              <a:t>oplot</a:t>
            </a:r>
            <a:r>
              <a:rPr lang="en-US" sz="1400" dirty="0" smtClean="0"/>
              <a:t>, lam, </a:t>
            </a:r>
            <a:r>
              <a:rPr lang="en-US" sz="1400" dirty="0" err="1" smtClean="0"/>
              <a:t>bw</a:t>
            </a:r>
            <a:r>
              <a:rPr lang="en-US" sz="1400" dirty="0" smtClean="0"/>
              <a:t> / 100.                                             </a:t>
            </a:r>
          </a:p>
          <a:p>
            <a:r>
              <a:rPr lang="en-US" sz="1400" dirty="0" smtClean="0"/>
              <a:t>xyouts,3000,0.125,chars=1.1,'bandwidth / 100.’ ----------------</a:t>
            </a: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/>
              <a:t>   </a:t>
            </a:r>
          </a:p>
          <a:p>
            <a:r>
              <a:rPr lang="en-US" sz="1400" dirty="0" err="1" smtClean="0"/>
              <a:t>oplot</a:t>
            </a:r>
            <a:r>
              <a:rPr lang="en-US" sz="1400" dirty="0" smtClean="0"/>
              <a:t>, lines=1, thick=2, lam, </a:t>
            </a:r>
            <a:r>
              <a:rPr lang="en-US" sz="1400" dirty="0" err="1" smtClean="0"/>
              <a:t>sig_rad</a:t>
            </a:r>
            <a:r>
              <a:rPr lang="en-US" sz="1400" dirty="0" smtClean="0"/>
              <a:t> * 100.                                   </a:t>
            </a:r>
          </a:p>
          <a:p>
            <a:r>
              <a:rPr lang="en-US" sz="1400" dirty="0" smtClean="0"/>
              <a:t>xyouts,3000,0.25,chars=1.1,'sigma_radiance * 100.’</a:t>
            </a:r>
          </a:p>
          <a:p>
            <a:endParaRPr lang="en-US" sz="1400" dirty="0" smtClean="0"/>
          </a:p>
        </p:txBody>
      </p:sp>
      <p:pic>
        <p:nvPicPr>
          <p:cNvPr id="6" name="Picture 5" descr="i1_00365574155_fr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050" y="1109234"/>
            <a:ext cx="3964486" cy="2675366"/>
          </a:xfrm>
          <a:prstGeom prst="rect">
            <a:avLst/>
          </a:prstGeom>
        </p:spPr>
      </p:pic>
      <p:pic>
        <p:nvPicPr>
          <p:cNvPr id="8" name="Picture 7" descr="i1_00365574155_cal_fr50_r2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900" y="4279900"/>
            <a:ext cx="3916346" cy="2380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2111</Words>
  <Application>Microsoft Macintosh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PDS-SBN Review of Pre-lander VIRTIS datasets</vt:lpstr>
      <vt:lpstr>VIRTIS Overview</vt:lpstr>
      <vt:lpstr>Sample of Data: MTP006 STP011 -M_vis (l = 0.25 – 1 µm)</vt:lpstr>
      <vt:lpstr>Display sample raw image from QUBE, and extract a spectrum</vt:lpstr>
      <vt:lpstr>Sample of Data: MTP006 STP011 -M_vis (l = 0.25 – 1 µm)</vt:lpstr>
      <vt:lpstr>Display a sample calibrated image from QUBE, and extract a spectrum</vt:lpstr>
      <vt:lpstr>Display a sample calibrated image from QUBE, and extract a spectrum</vt:lpstr>
      <vt:lpstr>MTP006 STP011 -M_ir (l = 1 – 5 µm)</vt:lpstr>
      <vt:lpstr>Display a sample calibrated image from QUBE, and extract a spectrum</vt:lpstr>
      <vt:lpstr>MTP009_stp25_M_vis (cal)</vt:lpstr>
      <vt:lpstr>MTP009_stp25_M_vis (geometry/telemetry)</vt:lpstr>
      <vt:lpstr>MTP009_stp25_M_vis (geometry/telemetry)</vt:lpstr>
      <vt:lpstr>MTP009_stp25_M_ir (cal)</vt:lpstr>
      <vt:lpstr>MTP009_stp25_M_ir (geometry/telemetry)</vt:lpstr>
      <vt:lpstr>MTP009_stp25_M_[vis,IR] (geometry/telemetry)</vt:lpstr>
      <vt:lpstr>VIRTIS-H layout of orders</vt:lpstr>
      <vt:lpstr>Read in a calibrated ‘-H’ file, &amp; display</vt:lpstr>
      <vt:lpstr>Read in a calibrated ‘-H’ file, &amp; display</vt:lpstr>
      <vt:lpstr>Slide 19</vt:lpstr>
      <vt:lpstr>MTP009_stp25_H (geometry/telemetry)</vt:lpstr>
      <vt:lpstr>Notes</vt:lpstr>
    </vt:vector>
  </TitlesOfParts>
  <Company>NASA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Pre-lander VIRTIS</dc:title>
  <dc:creator>Michael DiSanti</dc:creator>
  <cp:lastModifiedBy>Michael DiSanti</cp:lastModifiedBy>
  <cp:revision>58</cp:revision>
  <dcterms:created xsi:type="dcterms:W3CDTF">2016-02-15T13:54:43Z</dcterms:created>
  <dcterms:modified xsi:type="dcterms:W3CDTF">2016-02-15T16:17:52Z</dcterms:modified>
</cp:coreProperties>
</file>