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3" r:id="rId3"/>
    <p:sldId id="281" r:id="rId4"/>
    <p:sldId id="284" r:id="rId5"/>
    <p:sldId id="275" r:id="rId6"/>
    <p:sldId id="261" r:id="rId7"/>
    <p:sldId id="269" r:id="rId8"/>
    <p:sldId id="283" r:id="rId9"/>
    <p:sldId id="28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2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7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1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8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2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C3D9-0405-AC49-A16D-454B218EE574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C254-F9B9-7046-BA56-FE25A766E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224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Rosetta – </a:t>
            </a:r>
            <a:r>
              <a:rPr lang="en-US" dirty="0" err="1" smtClean="0"/>
              <a:t>Miro</a:t>
            </a:r>
            <a:r>
              <a:rPr lang="en-US" dirty="0" smtClean="0"/>
              <a:t> PDS/PSA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Joint European Session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8724" y="36943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Bryan Butler</a:t>
            </a:r>
          </a:p>
          <a:p>
            <a:r>
              <a:rPr lang="en-US" sz="2800" dirty="0" smtClean="0"/>
              <a:t>National Radio Astronomy Observatory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332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Despite some </a:t>
            </a:r>
            <a:r>
              <a:rPr lang="en-US" dirty="0" smtClean="0"/>
              <a:t>shortcomings the </a:t>
            </a:r>
            <a:r>
              <a:rPr lang="en-US" dirty="0" smtClean="0"/>
              <a:t>data is in pretty good shape, just needs a few fix-ups to get it into PDS-ready form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Major RIDs:</a:t>
            </a:r>
          </a:p>
          <a:p>
            <a:pPr lvl="1"/>
            <a:r>
              <a:rPr lang="en-US" dirty="0" smtClean="0"/>
              <a:t>Documentation </a:t>
            </a:r>
            <a:r>
              <a:rPr lang="en-US" dirty="0"/>
              <a:t>on </a:t>
            </a:r>
            <a:r>
              <a:rPr lang="en-US" dirty="0" smtClean="0"/>
              <a:t>calibration</a:t>
            </a:r>
          </a:p>
          <a:p>
            <a:pPr lvl="1"/>
            <a:r>
              <a:rPr lang="en-US" dirty="0" smtClean="0"/>
              <a:t>Artifacts, zero level, and IF offsets/rippling baselines in Level 3 data</a:t>
            </a:r>
          </a:p>
          <a:p>
            <a:pPr lvl="1"/>
            <a:r>
              <a:rPr lang="en-US" dirty="0" smtClean="0"/>
              <a:t>Missing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4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 – Calibration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5540"/>
          </a:xfrm>
        </p:spPr>
        <p:txBody>
          <a:bodyPr>
            <a:noAutofit/>
          </a:bodyPr>
          <a:lstStyle/>
          <a:p>
            <a:pPr marL="1588" indent="0">
              <a:buNone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documentation is not complete enough to reproduce the calibration into Level 3 data (or published data). 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ote the following at the first of Chapter 9 of the User’s Manual: “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This chapter is intended to be a reference for users of MIRO science data. It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being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introduced in Version 4.5 of the Users Manual with just a few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monographs addressing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topics of interest. It is expected to grow rapidly in later versions,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eventually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will present a summary of the following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topics: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Science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products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Beam pattern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Pointing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Radiometric calibration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Spectral calibration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Spatial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calibration ("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geolocation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”)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Pipeline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Special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processing</a:t>
            </a:r>
          </a:p>
          <a:p>
            <a:pPr marL="169863" lvl="1" indent="0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quality flags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.”</a:t>
            </a:r>
          </a:p>
          <a:p>
            <a:pPr marL="1588" lvl="1" indent="0">
              <a:buNone/>
            </a:pP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 of this is present, but much is missing; i.e., the “growth” hasn’t happened yet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 principle everything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could be reproduced,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there are 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engineering/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directories under 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data/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the Level 2 datasets.  But the recipe for calibration is only described in pretty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general terms.</a:t>
            </a:r>
            <a:endParaRPr lang="en-US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3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9485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 an example, given the documentation in the user manual, I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think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that given a number of source counts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antenna temperature of the source is:</a:t>
            </a:r>
          </a:p>
          <a:p>
            <a:pPr marL="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Given warm and cold load counts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w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i="1" baseline="-25000" dirty="0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, and warm and cold load temperatures </a:t>
            </a:r>
            <a:r>
              <a:rPr lang="en-US" i="1" dirty="0" smtClean="0">
                <a:solidFill>
                  <a:srgbClr val="000000"/>
                </a:solidFill>
              </a:rPr>
              <a:t>T</a:t>
            </a:r>
            <a:r>
              <a:rPr lang="en-US" i="1" baseline="-25000" dirty="0" smtClean="0">
                <a:solidFill>
                  <a:srgbClr val="000000"/>
                </a:solidFill>
              </a:rPr>
              <a:t>w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i="1" dirty="0" err="1" smtClean="0">
                <a:solidFill>
                  <a:srgbClr val="000000"/>
                </a:solidFill>
              </a:rPr>
              <a:t>T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.  </a:t>
            </a:r>
            <a:r>
              <a:rPr lang="en-US" dirty="0" smtClean="0">
                <a:solidFill>
                  <a:srgbClr val="000000"/>
                </a:solidFill>
              </a:rPr>
              <a:t>But that equation appears nowhere in the documentation.  And </a:t>
            </a:r>
            <a:r>
              <a:rPr lang="en-US" dirty="0" smtClean="0">
                <a:solidFill>
                  <a:srgbClr val="000000"/>
                </a:solidFill>
              </a:rPr>
              <a:t>there are some caveats given about when to use which load, when the sky is used as a load, and there are two temperatures for each load in the housekeeping data and it’s not specified which is used.  And, are values </a:t>
            </a:r>
            <a:r>
              <a:rPr lang="en-US" dirty="0" smtClean="0">
                <a:solidFill>
                  <a:srgbClr val="000000"/>
                </a:solidFill>
              </a:rPr>
              <a:t>interpolated (if so, how)?  </a:t>
            </a:r>
            <a:r>
              <a:rPr lang="en-US" dirty="0" smtClean="0">
                <a:solidFill>
                  <a:srgbClr val="000000"/>
                </a:solidFill>
              </a:rPr>
              <a:t>Nearest neighbor</a:t>
            </a:r>
            <a:r>
              <a:rPr lang="en-US" dirty="0" smtClean="0">
                <a:solidFill>
                  <a:srgbClr val="000000"/>
                </a:solidFill>
              </a:rPr>
              <a:t>?  There are fields in the Level 3 data that help (TYPE and METHOD), but more detail is needed.</a:t>
            </a:r>
            <a:endParaRPr lang="en-US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189364"/>
              </p:ext>
            </p:extLst>
          </p:nvPr>
        </p:nvGraphicFramePr>
        <p:xfrm>
          <a:off x="1380075" y="2606529"/>
          <a:ext cx="6408229" cy="96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3644900" imgH="546100" progId="Equation.DSMT4">
                  <p:embed/>
                </p:oleObj>
              </mc:Choice>
              <mc:Fallback>
                <p:oleObj name="Equation" r:id="rId3" imgW="3644900" imgH="546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0075" y="2606529"/>
                        <a:ext cx="6408229" cy="960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761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 – Level 3 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D0D0D"/>
                </a:solidFill>
              </a:rPr>
              <a:t>There </a:t>
            </a:r>
            <a:r>
              <a:rPr lang="en-US" dirty="0" smtClean="0">
                <a:solidFill>
                  <a:srgbClr val="0D0D0D"/>
                </a:solidFill>
              </a:rPr>
              <a:t>are artifacts in the data, including jumps in continuum data and IF offsets/baseline ripple in spectroscopic data, that I believe exceed the claimed calibration accuracy of the data (which from </a:t>
            </a:r>
            <a:r>
              <a:rPr lang="en-US" i="1" dirty="0" smtClean="0">
                <a:solidFill>
                  <a:srgbClr val="0D0D0D"/>
                </a:solidFill>
              </a:rPr>
              <a:t>catalog</a:t>
            </a:r>
            <a:r>
              <a:rPr lang="en-US" i="1" dirty="0" smtClean="0">
                <a:solidFill>
                  <a:srgbClr val="0D0D0D"/>
                </a:solidFill>
              </a:rPr>
              <a:t>/</a:t>
            </a:r>
            <a:r>
              <a:rPr lang="en-US" i="1" dirty="0" err="1" smtClean="0">
                <a:solidFill>
                  <a:srgbClr val="0D0D0D"/>
                </a:solidFill>
              </a:rPr>
              <a:t>dataset.cat</a:t>
            </a:r>
            <a:r>
              <a:rPr lang="en-US" i="1" dirty="0" smtClean="0">
                <a:solidFill>
                  <a:srgbClr val="0D0D0D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is given as: </a:t>
            </a:r>
            <a:r>
              <a:rPr lang="en-US" dirty="0" smtClean="0">
                <a:solidFill>
                  <a:srgbClr val="0D0D0D"/>
                </a:solidFill>
              </a:rPr>
              <a:t>“CONFIDENCE_LEVEL_NOTE  The calibration algorithms used to generate these data are still under development, so the current values must be regarded as preliminary, with uncertainties of order 10%</a:t>
            </a:r>
            <a:r>
              <a:rPr lang="en-US" dirty="0" smtClean="0">
                <a:solidFill>
                  <a:srgbClr val="0D0D0D"/>
                </a:solidFill>
              </a:rPr>
              <a:t>”.</a:t>
            </a:r>
            <a:endParaRPr lang="en-US" dirty="0" smtClean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1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2-15 at 2.24.05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48" y="1392488"/>
            <a:ext cx="6802206" cy="53271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Continuum mm – Level 3</a:t>
            </a:r>
            <a:endParaRPr lang="en-US" dirty="0"/>
          </a:p>
        </p:txBody>
      </p:sp>
      <p:sp>
        <p:nvSpPr>
          <p:cNvPr id="6" name="Donut 5"/>
          <p:cNvSpPr/>
          <p:nvPr/>
        </p:nvSpPr>
        <p:spPr>
          <a:xfrm>
            <a:off x="5845091" y="2301449"/>
            <a:ext cx="918791" cy="878148"/>
          </a:xfrm>
          <a:prstGeom prst="donut">
            <a:avLst>
              <a:gd name="adj" fmla="val 5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6323794" y="5791589"/>
            <a:ext cx="490380" cy="463512"/>
          </a:xfrm>
          <a:prstGeom prst="donut">
            <a:avLst>
              <a:gd name="adj" fmla="val 5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6915675" y="5791589"/>
            <a:ext cx="490380" cy="463512"/>
          </a:xfrm>
          <a:prstGeom prst="donut">
            <a:avLst>
              <a:gd name="adj" fmla="val 594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41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2-15 at 3.01.01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344" y="1543388"/>
            <a:ext cx="6400800" cy="47546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MIRO – CTS (spectra) – Level 3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4623358"/>
            <a:ext cx="2498076" cy="788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</a:t>
            </a:r>
            <a:r>
              <a:rPr lang="en-US" dirty="0" smtClean="0"/>
              <a:t>and edges</a:t>
            </a:r>
            <a:endParaRPr lang="en-US" dirty="0"/>
          </a:p>
        </p:txBody>
      </p:sp>
      <p:cxnSp>
        <p:nvCxnSpPr>
          <p:cNvPr id="21" name="Curved Connector 20"/>
          <p:cNvCxnSpPr/>
          <p:nvPr/>
        </p:nvCxnSpPr>
        <p:spPr>
          <a:xfrm flipV="1">
            <a:off x="1856901" y="4427649"/>
            <a:ext cx="758365" cy="405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flipV="1">
            <a:off x="2354797" y="4623358"/>
            <a:ext cx="876565" cy="46018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64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is at least one missing data file in the Level 2 and Level 3 continuum datasets from Pre-landing.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There should be a </a:t>
            </a:r>
            <a:r>
              <a:rPr lang="en-US" i="1" dirty="0">
                <a:solidFill>
                  <a:srgbClr val="000000"/>
                </a:solidFill>
                <a:ea typeface="Calibri"/>
                <a:cs typeface="Calibri"/>
              </a:rPr>
              <a:t>miro_3_mm_20142930000.dat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file in the </a:t>
            </a:r>
            <a:r>
              <a:rPr lang="en-US" i="1" dirty="0">
                <a:solidFill>
                  <a:srgbClr val="000000"/>
                </a:solidFill>
                <a:ea typeface="Calibri"/>
                <a:cs typeface="Calibri"/>
              </a:rPr>
              <a:t>ro-c-miro-3-prl-67p-v1.0/data/continuum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directory (and similar for </a:t>
            </a:r>
            <a:r>
              <a:rPr lang="en-US" i="1" dirty="0">
                <a:solidFill>
                  <a:srgbClr val="000000"/>
                </a:solidFill>
                <a:ea typeface="Calibri"/>
                <a:cs typeface="Calibri"/>
              </a:rPr>
              <a:t>_</a:t>
            </a:r>
            <a:r>
              <a:rPr lang="en-US" i="1" dirty="0" err="1">
                <a:solidFill>
                  <a:srgbClr val="000000"/>
                </a:solidFill>
                <a:ea typeface="Calibri"/>
                <a:cs typeface="Calibri"/>
              </a:rPr>
              <a:t>submm</a:t>
            </a:r>
            <a:r>
              <a:rPr lang="en-US" i="1" dirty="0">
                <a:solidFill>
                  <a:srgbClr val="000000"/>
                </a:solidFill>
                <a:ea typeface="Calibri"/>
                <a:cs typeface="Calibri"/>
              </a:rPr>
              <a:t>_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and for Level 2 for both)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covering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the </a:t>
            </a:r>
            <a:r>
              <a:rPr lang="en-US" dirty="0" err="1">
                <a:solidFill>
                  <a:srgbClr val="000000"/>
                </a:solidFill>
                <a:ea typeface="Calibri"/>
                <a:cs typeface="Calibri"/>
              </a:rPr>
              <a:t>timerange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 2014-10-23 as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published in </a:t>
            </a:r>
            <a:r>
              <a:rPr lang="en-US" dirty="0" err="1" smtClean="0">
                <a:solidFill>
                  <a:srgbClr val="000000"/>
                </a:solidFill>
                <a:ea typeface="Calibri"/>
                <a:cs typeface="Calibri"/>
              </a:rPr>
              <a:t>Choukron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en-US" i="1" dirty="0" smtClean="0">
                <a:solidFill>
                  <a:srgbClr val="000000"/>
                </a:solidFill>
                <a:ea typeface="Calibri"/>
                <a:cs typeface="Calibri"/>
              </a:rPr>
              <a:t>et al.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2015,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but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the files 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are simply not there.  There is a corresponding spectroscopic data file, just no continuum files.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1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0D0D0D"/>
                </a:solidFill>
              </a:rPr>
              <a:t>Chroukon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lang="en-US" i="1" dirty="0" smtClean="0">
                <a:solidFill>
                  <a:srgbClr val="0D0D0D"/>
                </a:solidFill>
              </a:rPr>
              <a:t>et al. </a:t>
            </a:r>
            <a:r>
              <a:rPr lang="en-US" dirty="0" smtClean="0">
                <a:solidFill>
                  <a:srgbClr val="0D0D0D"/>
                </a:solidFill>
              </a:rPr>
              <a:t>2015: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D0D0D"/>
                </a:solidFill>
              </a:rPr>
              <a:t>Times: 2014-10-23T21:21:36 to</a:t>
            </a:r>
          </a:p>
          <a:p>
            <a:pPr marL="0" indent="0">
              <a:buNone/>
            </a:pPr>
            <a:r>
              <a:rPr lang="en-US" dirty="0">
                <a:solidFill>
                  <a:srgbClr val="0D0D0D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            2014-10-23T21:41:46</a:t>
            </a:r>
          </a:p>
          <a:p>
            <a:pPr marL="0" indent="0">
              <a:buNone/>
            </a:pP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D0D0D"/>
                </a:solidFill>
              </a:rPr>
              <a:t>In </a:t>
            </a:r>
            <a:r>
              <a:rPr lang="en-US" i="1" dirty="0">
                <a:solidFill>
                  <a:srgbClr val="0D0D0D"/>
                </a:solidFill>
              </a:rPr>
              <a:t>ro-c-miro-3-prl-67p-</a:t>
            </a:r>
            <a:r>
              <a:rPr lang="en-US" i="1" dirty="0" smtClean="0">
                <a:solidFill>
                  <a:srgbClr val="0D0D0D"/>
                </a:solidFill>
              </a:rPr>
              <a:t>v1.0/data/continuum</a:t>
            </a:r>
          </a:p>
          <a:p>
            <a:pPr marL="0" indent="0">
              <a:buNone/>
            </a:pPr>
            <a:endParaRPr lang="en-US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nl-NL" i="1" dirty="0">
                <a:solidFill>
                  <a:srgbClr val="0D0D0D"/>
                </a:solidFill>
              </a:rPr>
              <a:t>miro_3_mm_20142790000.dat </a:t>
            </a:r>
            <a:r>
              <a:rPr lang="nl-NL" dirty="0">
                <a:solidFill>
                  <a:srgbClr val="0D0D0D"/>
                </a:solidFill>
              </a:rPr>
              <a:t>- 2014-10-06T00:00:11 </a:t>
            </a:r>
            <a:r>
              <a:rPr lang="nl-NL" dirty="0" err="1">
                <a:solidFill>
                  <a:srgbClr val="0D0D0D"/>
                </a:solidFill>
              </a:rPr>
              <a:t>to</a:t>
            </a:r>
            <a:r>
              <a:rPr lang="nl-NL" dirty="0">
                <a:solidFill>
                  <a:srgbClr val="0D0D0D"/>
                </a:solidFill>
              </a:rPr>
              <a:t> 2014-10-12T23:59:34</a:t>
            </a:r>
          </a:p>
          <a:p>
            <a:pPr marL="0" indent="0">
              <a:buNone/>
            </a:pPr>
            <a:r>
              <a:rPr lang="nl-NL" i="1" dirty="0">
                <a:solidFill>
                  <a:srgbClr val="0D0D0D"/>
                </a:solidFill>
              </a:rPr>
              <a:t>miro_3_mm_20142860000.dat </a:t>
            </a:r>
            <a:r>
              <a:rPr lang="nl-NL" dirty="0">
                <a:solidFill>
                  <a:srgbClr val="0D0D0D"/>
                </a:solidFill>
              </a:rPr>
              <a:t>- 2014-10-13T00:01:38 </a:t>
            </a:r>
            <a:r>
              <a:rPr lang="nl-NL" dirty="0" err="1">
                <a:solidFill>
                  <a:srgbClr val="0D0D0D"/>
                </a:solidFill>
              </a:rPr>
              <a:t>to</a:t>
            </a:r>
            <a:r>
              <a:rPr lang="nl-NL" dirty="0">
                <a:solidFill>
                  <a:srgbClr val="0D0D0D"/>
                </a:solidFill>
              </a:rPr>
              <a:t> 2014-10-19T23:59:</a:t>
            </a:r>
            <a:r>
              <a:rPr lang="nl-NL" dirty="0" smtClean="0">
                <a:solidFill>
                  <a:srgbClr val="0D0D0D"/>
                </a:solidFill>
              </a:rPr>
              <a:t>52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rgbClr val="FF0000"/>
                </a:solidFill>
              </a:rPr>
              <a:t>miro_3_mm_20142930000</a:t>
            </a:r>
            <a:r>
              <a:rPr lang="nl-NL" i="1" dirty="0">
                <a:solidFill>
                  <a:srgbClr val="FF0000"/>
                </a:solidFill>
              </a:rPr>
              <a:t>.dat </a:t>
            </a:r>
            <a:r>
              <a:rPr lang="nl-NL" dirty="0" smtClean="0">
                <a:solidFill>
                  <a:srgbClr val="FF0000"/>
                </a:solidFill>
              </a:rPr>
              <a:t>– missing!?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i="1" dirty="0">
                <a:solidFill>
                  <a:srgbClr val="0D0D0D"/>
                </a:solidFill>
              </a:rPr>
              <a:t>miro_3_mm_20143000000.dat </a:t>
            </a:r>
            <a:r>
              <a:rPr lang="nl-NL" dirty="0">
                <a:solidFill>
                  <a:srgbClr val="0D0D0D"/>
                </a:solidFill>
              </a:rPr>
              <a:t>- 2014-10-27T00:00:01 </a:t>
            </a:r>
            <a:r>
              <a:rPr lang="nl-NL" dirty="0" err="1">
                <a:solidFill>
                  <a:srgbClr val="0D0D0D"/>
                </a:solidFill>
              </a:rPr>
              <a:t>to</a:t>
            </a:r>
            <a:r>
              <a:rPr lang="nl-NL" dirty="0">
                <a:solidFill>
                  <a:srgbClr val="0D0D0D"/>
                </a:solidFill>
              </a:rPr>
              <a:t> 2014-11-02T23:00:15</a:t>
            </a:r>
          </a:p>
          <a:p>
            <a:pPr marL="0" indent="0">
              <a:buNone/>
            </a:pPr>
            <a:r>
              <a:rPr lang="nl-NL" i="1" dirty="0">
                <a:solidFill>
                  <a:srgbClr val="0D0D0D"/>
                </a:solidFill>
              </a:rPr>
              <a:t>miro_3_mm_20143070000.dat </a:t>
            </a:r>
            <a:r>
              <a:rPr lang="nl-NL" dirty="0">
                <a:solidFill>
                  <a:srgbClr val="0D0D0D"/>
                </a:solidFill>
              </a:rPr>
              <a:t>- 2014-11-03T05:32:40 </a:t>
            </a:r>
            <a:r>
              <a:rPr lang="nl-NL" dirty="0" err="1">
                <a:solidFill>
                  <a:srgbClr val="0D0D0D"/>
                </a:solidFill>
              </a:rPr>
              <a:t>to</a:t>
            </a:r>
            <a:r>
              <a:rPr lang="nl-NL" dirty="0">
                <a:solidFill>
                  <a:srgbClr val="0D0D0D"/>
                </a:solidFill>
              </a:rPr>
              <a:t> 2014-11-09T23:59:49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6-02-15 at 9.10.32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220" y="106421"/>
            <a:ext cx="4738749" cy="398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3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732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Rosetta – Miro PDS/PSA Review Joint European Session</vt:lpstr>
      <vt:lpstr>MIRO</vt:lpstr>
      <vt:lpstr>MIRO – Calibration Documentation</vt:lpstr>
      <vt:lpstr>MIRO</vt:lpstr>
      <vt:lpstr>MIRO – Level 3 Data Quality</vt:lpstr>
      <vt:lpstr>MIRO – Continuum mm – Level 3</vt:lpstr>
      <vt:lpstr>MIRO – CTS (spectra) – Level 3</vt:lpstr>
      <vt:lpstr>MIRO</vt:lpstr>
      <vt:lpstr>MIRO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</dc:title>
  <dc:creator>Bryan Butler</dc:creator>
  <cp:lastModifiedBy>Bryan Butler</cp:lastModifiedBy>
  <cp:revision>35</cp:revision>
  <dcterms:created xsi:type="dcterms:W3CDTF">2012-04-03T14:31:09Z</dcterms:created>
  <dcterms:modified xsi:type="dcterms:W3CDTF">2016-02-16T18:32:33Z</dcterms:modified>
</cp:coreProperties>
</file>