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9" r:id="rId4"/>
    <p:sldId id="268" r:id="rId5"/>
    <p:sldId id="281" r:id="rId6"/>
    <p:sldId id="28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41" d="100"/>
          <a:sy n="141" d="100"/>
        </p:scale>
        <p:origin x="1358" y="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Rosetta Orbiter RPCICA  Archive Comments</a:t>
            </a:r>
            <a:br>
              <a:rPr lang="en-US" dirty="0" smtClean="0"/>
            </a:br>
            <a:r>
              <a:rPr lang="en-US" dirty="0"/>
              <a:t/>
            </a:r>
            <a:br>
              <a:rPr lang="en-US" dirty="0"/>
            </a:br>
            <a:r>
              <a:rPr lang="en-US" dirty="0"/>
              <a:t>ro-c-rpcica-2-esc1-raw-v1.0</a:t>
            </a:r>
            <a:br>
              <a:rPr lang="en-US" dirty="0"/>
            </a:br>
            <a:r>
              <a:rPr lang="en-US" dirty="0"/>
              <a:t>ro-c-rpcica-2-prl-raw-v1.0</a:t>
            </a:r>
            <a:br>
              <a:rPr lang="en-US" dirty="0"/>
            </a:br>
            <a:r>
              <a:rPr lang="en-US" dirty="0" smtClean="0"/>
              <a:t>ro-c-rpcica-3-esc1-calib-v1.0</a:t>
            </a:r>
            <a:endParaRPr lang="en-US" dirty="0"/>
          </a:p>
        </p:txBody>
      </p:sp>
      <p:sp>
        <p:nvSpPr>
          <p:cNvPr id="3" name="Subtitle 2"/>
          <p:cNvSpPr>
            <a:spLocks noGrp="1"/>
          </p:cNvSpPr>
          <p:nvPr>
            <p:ph type="subTitle" idx="1"/>
          </p:nvPr>
        </p:nvSpPr>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dataset.cat </a:t>
            </a:r>
            <a:r>
              <a:rPr lang="en-US" dirty="0"/>
              <a:t>- </a:t>
            </a:r>
            <a:r>
              <a:rPr lang="en-US" dirty="0" smtClean="0"/>
              <a:t>ro-c-rpcica-2-esc1-raw-v1.0 – sparse, </a:t>
            </a:r>
            <a:endParaRPr lang="en-US" dirty="0" smtClean="0"/>
          </a:p>
          <a:p>
            <a:pPr marL="457200" lvl="1" indent="0">
              <a:buClr>
                <a:srgbClr val="92D050"/>
              </a:buClr>
              <a:buNone/>
            </a:pPr>
            <a:r>
              <a:rPr lang="en-US" dirty="0" smtClean="0">
                <a:solidFill>
                  <a:srgbClr val="FF0000"/>
                </a:solidFill>
              </a:rPr>
              <a:t>RID: file describes binning of the data in mass but this does not appear to be the case, at least not in all of the L2 files. Description should state that these are raw data in data numbers and explain why so many of the values are either zero or single digit numbers.</a:t>
            </a:r>
          </a:p>
          <a:p>
            <a:pPr>
              <a:buClr>
                <a:srgbClr val="92D050"/>
              </a:buClr>
              <a:buFont typeface="Wingdings" panose="05000000000000000000" pitchFamily="2" charset="2"/>
              <a:buChar char="ü"/>
            </a:pPr>
            <a:r>
              <a:rPr lang="en-US" dirty="0" smtClean="0"/>
              <a:t>dataset.cat </a:t>
            </a:r>
            <a:r>
              <a:rPr lang="en-US" dirty="0"/>
              <a:t>- </a:t>
            </a:r>
            <a:r>
              <a:rPr lang="en-US" dirty="0" smtClean="0"/>
              <a:t>ro-c-rpcica-2-prl-raw-v1.0 </a:t>
            </a:r>
            <a:r>
              <a:rPr lang="en-US" dirty="0" smtClean="0"/>
              <a:t>– sparse.</a:t>
            </a:r>
          </a:p>
          <a:p>
            <a:pPr marL="457200" lvl="2" indent="0">
              <a:spcBef>
                <a:spcPts val="1000"/>
              </a:spcBef>
              <a:buClr>
                <a:srgbClr val="92D050"/>
              </a:buClr>
              <a:buNone/>
            </a:pPr>
            <a:r>
              <a:rPr lang="en-US" dirty="0">
                <a:solidFill>
                  <a:srgbClr val="FF0000"/>
                </a:solidFill>
              </a:rPr>
              <a:t>RID: file describes binning of the data in mass but this does not appear to be the case, at least not in all of the L2 </a:t>
            </a:r>
            <a:r>
              <a:rPr lang="en-US" dirty="0" smtClean="0">
                <a:solidFill>
                  <a:srgbClr val="FF0000"/>
                </a:solidFill>
              </a:rPr>
              <a:t>files. </a:t>
            </a:r>
            <a:r>
              <a:rPr lang="en-US" dirty="0">
                <a:solidFill>
                  <a:srgbClr val="FF0000"/>
                </a:solidFill>
              </a:rPr>
              <a:t>Description should state that these are raw data in data </a:t>
            </a:r>
            <a:r>
              <a:rPr lang="en-US" dirty="0" smtClean="0">
                <a:solidFill>
                  <a:srgbClr val="FF0000"/>
                </a:solidFill>
              </a:rPr>
              <a:t>numbers </a:t>
            </a:r>
            <a:r>
              <a:rPr lang="en-US" dirty="0">
                <a:solidFill>
                  <a:srgbClr val="FF0000"/>
                </a:solidFill>
              </a:rPr>
              <a:t>Description should state that these are raw data in data numbers and explain why so many of the values are either zero or single digit numbers</a:t>
            </a:r>
            <a:r>
              <a:rPr lang="en-US" dirty="0" smtClean="0">
                <a:solidFill>
                  <a:srgbClr val="FF0000"/>
                </a:solidFill>
              </a:rPr>
              <a:t>.</a:t>
            </a:r>
            <a:endParaRPr lang="en-US" dirty="0">
              <a:solidFill>
                <a:srgbClr val="FF0000"/>
              </a:solidFill>
            </a:endParaRPr>
          </a:p>
          <a:p>
            <a:pPr>
              <a:buClr>
                <a:srgbClr val="92D050"/>
              </a:buClr>
              <a:buFont typeface="Wingdings" panose="05000000000000000000" pitchFamily="2" charset="2"/>
              <a:buChar char="ü"/>
            </a:pPr>
            <a:r>
              <a:rPr lang="en-US" dirty="0" smtClean="0"/>
              <a:t>dataset.cat </a:t>
            </a:r>
            <a:r>
              <a:rPr lang="en-US" dirty="0"/>
              <a:t>- </a:t>
            </a:r>
            <a:r>
              <a:rPr lang="en-US" dirty="0" smtClean="0"/>
              <a:t>ro-c-rpcica-3-esc1-raw-v1.0 </a:t>
            </a:r>
            <a:r>
              <a:rPr lang="en-US" dirty="0"/>
              <a:t>– sparse, </a:t>
            </a:r>
            <a:endParaRPr lang="en-US" dirty="0"/>
          </a:p>
          <a:p>
            <a:pPr marL="457200" lvl="1" indent="0">
              <a:buClr>
                <a:srgbClr val="92D050"/>
              </a:buClr>
              <a:buNone/>
            </a:pPr>
            <a:r>
              <a:rPr lang="en-US" dirty="0" smtClean="0">
                <a:solidFill>
                  <a:srgbClr val="FF0000"/>
                </a:solidFill>
              </a:rPr>
              <a:t>RID: description should state that these are calibrated data in units of “flux</a:t>
            </a:r>
            <a:r>
              <a:rPr lang="en-US" dirty="0">
                <a:solidFill>
                  <a:srgbClr val="FF0000"/>
                </a:solidFill>
              </a:rPr>
              <a:t>” and explain why so many of the values are </a:t>
            </a:r>
            <a:r>
              <a:rPr lang="en-US" dirty="0" smtClean="0">
                <a:solidFill>
                  <a:srgbClr val="FF0000"/>
                </a:solidFill>
              </a:rPr>
              <a:t>zero.</a:t>
            </a:r>
            <a:endParaRPr lang="en-US" dirty="0" smtClean="0"/>
          </a:p>
        </p:txBody>
      </p:sp>
    </p:spTree>
    <p:extLst>
      <p:ext uri="{BB962C8B-B14F-4D97-AF65-F5344CB8AC3E}">
        <p14:creationId xmlns:p14="http://schemas.microsoft.com/office/powerpoint/2010/main" val="408768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a:t>
            </a:r>
            <a:endParaRPr lang="en-US" dirty="0"/>
          </a:p>
        </p:txBody>
      </p:sp>
      <p:sp>
        <p:nvSpPr>
          <p:cNvPr id="3" name="Content Placeholder 2"/>
          <p:cNvSpPr>
            <a:spLocks noGrp="1"/>
          </p:cNvSpPr>
          <p:nvPr>
            <p:ph idx="1"/>
          </p:nvPr>
        </p:nvSpPr>
        <p:spPr>
          <a:xfrm>
            <a:off x="628649" y="728420"/>
            <a:ext cx="8375747" cy="6016846"/>
          </a:xfrm>
        </p:spPr>
        <p:txBody>
          <a:bodyPr>
            <a:normAutofit/>
          </a:bodyPr>
          <a:lstStyle/>
          <a:p>
            <a:pPr>
              <a:buClr>
                <a:srgbClr val="00B050"/>
              </a:buClr>
              <a:buFont typeface="Wingdings" panose="05000000000000000000" pitchFamily="2" charset="2"/>
              <a:buChar char="ü"/>
            </a:pPr>
            <a:r>
              <a:rPr lang="en-US" dirty="0" smtClean="0"/>
              <a:t>docinfo.txt (all volumes)</a:t>
            </a:r>
          </a:p>
          <a:p>
            <a:pPr>
              <a:buClr>
                <a:srgbClr val="00B050"/>
              </a:buClr>
              <a:buFont typeface="Wingdings" panose="05000000000000000000" pitchFamily="2" charset="2"/>
              <a:buChar char="ü"/>
            </a:pPr>
            <a:r>
              <a:rPr lang="en-US" dirty="0" err="1"/>
              <a:t>i</a:t>
            </a:r>
            <a:r>
              <a:rPr lang="en-US" dirty="0" err="1" smtClean="0"/>
              <a:t>ca_eacid</a:t>
            </a:r>
            <a:r>
              <a:rPr lang="en-US" dirty="0" smtClean="0"/>
              <a:t> Subdirectory</a:t>
            </a:r>
          </a:p>
          <a:p>
            <a:pPr marL="457200" lvl="1" indent="0">
              <a:buClr>
                <a:srgbClr val="00B050"/>
              </a:buClr>
              <a:buNone/>
            </a:pPr>
            <a:r>
              <a:rPr lang="en-US" dirty="0" smtClean="0"/>
              <a:t>ica_eaicd.pdf (.</a:t>
            </a:r>
            <a:r>
              <a:rPr lang="en-US" dirty="0" err="1" smtClean="0"/>
              <a:t>lbl</a:t>
            </a:r>
            <a:r>
              <a:rPr lang="en-US" dirty="0" smtClean="0"/>
              <a:t>, .</a:t>
            </a:r>
            <a:r>
              <a:rPr lang="en-US" dirty="0" err="1" smtClean="0"/>
              <a:t>asc</a:t>
            </a:r>
            <a:r>
              <a:rPr lang="en-US" dirty="0" smtClean="0"/>
              <a:t>, .doc) ok</a:t>
            </a:r>
            <a:endParaRPr lang="en-US" dirty="0" smtClean="0"/>
          </a:p>
          <a:p>
            <a:pPr marL="457200" lvl="1" indent="0">
              <a:buClr>
                <a:srgbClr val="00B050"/>
              </a:buClr>
              <a:buNone/>
            </a:pPr>
            <a:r>
              <a:rPr lang="en-US" dirty="0" smtClean="0"/>
              <a:t>ica_l2_to_l3_eacid </a:t>
            </a:r>
            <a:r>
              <a:rPr lang="en-US" dirty="0" smtClean="0"/>
              <a:t>(.</a:t>
            </a:r>
            <a:r>
              <a:rPr lang="en-US" dirty="0" err="1" smtClean="0"/>
              <a:t>lbl</a:t>
            </a:r>
            <a:r>
              <a:rPr lang="en-US" dirty="0" smtClean="0"/>
              <a:t>) </a:t>
            </a:r>
          </a:p>
          <a:p>
            <a:pPr marL="914400" lvl="2" indent="0">
              <a:buClr>
                <a:srgbClr val="00B050"/>
              </a:buClr>
              <a:buNone/>
            </a:pPr>
            <a:r>
              <a:rPr lang="en-US" dirty="0" smtClean="0">
                <a:solidFill>
                  <a:srgbClr val="FF0000"/>
                </a:solidFill>
              </a:rPr>
              <a:t>RID: Document </a:t>
            </a:r>
            <a:r>
              <a:rPr lang="en-US" dirty="0" smtClean="0">
                <a:solidFill>
                  <a:srgbClr val="FF0000"/>
                </a:solidFill>
              </a:rPr>
              <a:t>should provide </a:t>
            </a:r>
            <a:r>
              <a:rPr lang="en-US" dirty="0" smtClean="0">
                <a:solidFill>
                  <a:srgbClr val="FF0000"/>
                </a:solidFill>
              </a:rPr>
              <a:t>a </a:t>
            </a:r>
            <a:r>
              <a:rPr lang="en-US" dirty="0" smtClean="0">
                <a:solidFill>
                  <a:srgbClr val="FF0000"/>
                </a:solidFill>
              </a:rPr>
              <a:t>concrete example starting with a specific data file, walking through the lookup of the appropriate calibration tables and values</a:t>
            </a:r>
            <a:endParaRPr lang="en-US" dirty="0">
              <a:solidFill>
                <a:srgbClr val="FF0000"/>
              </a:solidFill>
            </a:endParaRPr>
          </a:p>
          <a:p>
            <a:pPr>
              <a:buClr>
                <a:srgbClr val="00B050"/>
              </a:buClr>
              <a:buFont typeface="Wingdings" panose="05000000000000000000" pitchFamily="2" charset="2"/>
              <a:buChar char="ü"/>
            </a:pPr>
            <a:r>
              <a:rPr lang="en-US" dirty="0" smtClean="0"/>
              <a:t>Software Subdirectory</a:t>
            </a:r>
          </a:p>
          <a:p>
            <a:pPr marL="457200" lvl="1" indent="0">
              <a:buClr>
                <a:srgbClr val="00B050"/>
              </a:buClr>
              <a:buNone/>
            </a:pPr>
            <a:r>
              <a:rPr lang="en-US" dirty="0" smtClean="0"/>
              <a:t>Various MATLAB programs to initialize, read, and plot the ICA data described by the PDS labels as  ASCII documents</a:t>
            </a:r>
          </a:p>
          <a:p>
            <a:pPr marL="457200" lvl="1" indent="0">
              <a:buClr>
                <a:srgbClr val="00B050"/>
              </a:buClr>
              <a:buNone/>
            </a:pPr>
            <a:r>
              <a:rPr lang="en-US" b="1" dirty="0" smtClean="0"/>
              <a:t>Softinfo.txt</a:t>
            </a:r>
            <a:r>
              <a:rPr lang="en-US" dirty="0" smtClean="0"/>
              <a:t> – </a:t>
            </a:r>
            <a:r>
              <a:rPr lang="en-US" dirty="0" smtClean="0">
                <a:solidFill>
                  <a:srgbClr val="FF0000"/>
                </a:solidFill>
              </a:rPr>
              <a:t>RID: Please </a:t>
            </a:r>
            <a:r>
              <a:rPr lang="en-US" dirty="0" smtClean="0">
                <a:solidFill>
                  <a:srgbClr val="FF0000"/>
                </a:solidFill>
              </a:rPr>
              <a:t>add a statement providing the version of MATLAB used to produce the code, another indicating that the software is unsupported, and lastly, add a brief statement of how to use the programs provided.</a:t>
            </a:r>
          </a:p>
          <a:p>
            <a:pPr>
              <a:buClr>
                <a:srgbClr val="00B050"/>
              </a:buClr>
              <a:buFont typeface="Wingdings" panose="05000000000000000000" pitchFamily="2" charset="2"/>
              <a:buChar char="ü"/>
            </a:pPr>
            <a:endParaRPr lang="en-US" dirty="0" smtClean="0"/>
          </a:p>
          <a:p>
            <a:pPr marL="457200" lvl="1" indent="0">
              <a:buClr>
                <a:srgbClr val="00B050"/>
              </a:buClr>
              <a:buNone/>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87204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ro-c-rpcica-2-XXXX-raw-v1.0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each hour that contains data, there are 3 data files plus labels for each</a:t>
            </a:r>
          </a:p>
          <a:p>
            <a:pPr lvl="1"/>
            <a:r>
              <a:rPr lang="en-US" dirty="0"/>
              <a:t>Data </a:t>
            </a:r>
            <a:r>
              <a:rPr lang="en-US" dirty="0" smtClean="0"/>
              <a:t>- rpcica141130t00_000_96l2.tab (.</a:t>
            </a:r>
            <a:r>
              <a:rPr lang="en-US" dirty="0" err="1" smtClean="0"/>
              <a:t>lbl</a:t>
            </a:r>
            <a:r>
              <a:rPr lang="en-US" dirty="0" smtClean="0"/>
              <a:t>)       - </a:t>
            </a:r>
            <a:r>
              <a:rPr lang="en-US" dirty="0">
                <a:solidFill>
                  <a:srgbClr val="FF0000"/>
                </a:solidFill>
              </a:rPr>
              <a:t>1</a:t>
            </a:r>
            <a:r>
              <a:rPr lang="en-US" dirty="0" smtClean="0">
                <a:solidFill>
                  <a:srgbClr val="FF0000"/>
                </a:solidFill>
              </a:rPr>
              <a:t>0-75 MB each</a:t>
            </a:r>
          </a:p>
          <a:p>
            <a:pPr lvl="2"/>
            <a:r>
              <a:rPr lang="en-US" dirty="0" smtClean="0"/>
              <a:t>Values are likely to be correct, difficult to compare to browse plots provided</a:t>
            </a:r>
          </a:p>
          <a:p>
            <a:pPr lvl="2"/>
            <a:r>
              <a:rPr lang="en-US" dirty="0" smtClean="0"/>
              <a:t>2048 </a:t>
            </a:r>
            <a:r>
              <a:rPr lang="en-US" dirty="0"/>
              <a:t>records per time </a:t>
            </a:r>
            <a:r>
              <a:rPr lang="en-US" dirty="0" smtClean="0"/>
              <a:t>step (16x4x16  azimuth x elevation x mass</a:t>
            </a:r>
            <a:r>
              <a:rPr lang="en-US" dirty="0" smtClean="0"/>
              <a:t>)</a:t>
            </a:r>
          </a:p>
          <a:p>
            <a:pPr lvl="2"/>
            <a:r>
              <a:rPr lang="en-US" dirty="0" smtClean="0">
                <a:solidFill>
                  <a:srgbClr val="FF0000"/>
                </a:solidFill>
              </a:rPr>
              <a:t>RID: Data appear to be binned in elevation angle. If this was done on the ground, then this is not L2 data. This appears to be a mistake in this particular file. Other files that were spot checked did not appear to have </a:t>
            </a:r>
            <a:r>
              <a:rPr lang="en-US" dirty="0" smtClean="0">
                <a:solidFill>
                  <a:srgbClr val="FF0000"/>
                </a:solidFill>
              </a:rPr>
              <a:t>binning in elevation angle.</a:t>
            </a:r>
            <a:endParaRPr lang="en-US" dirty="0" smtClean="0">
              <a:solidFill>
                <a:srgbClr val="FF0000"/>
              </a:solidFill>
            </a:endParaRPr>
          </a:p>
          <a:p>
            <a:pPr lvl="1"/>
            <a:r>
              <a:rPr lang="en-US" dirty="0" smtClean="0"/>
              <a:t>HSK </a:t>
            </a:r>
            <a:r>
              <a:rPr lang="en-US" dirty="0"/>
              <a:t>- </a:t>
            </a:r>
            <a:r>
              <a:rPr lang="en-US" dirty="0" smtClean="0"/>
              <a:t>rpcica141130t00_000_hk.tab (.</a:t>
            </a:r>
            <a:r>
              <a:rPr lang="en-US" dirty="0" err="1" smtClean="0"/>
              <a:t>lbl</a:t>
            </a:r>
            <a:r>
              <a:rPr lang="en-US" dirty="0" smtClean="0"/>
              <a:t>)</a:t>
            </a:r>
          </a:p>
          <a:p>
            <a:pPr lvl="1"/>
            <a:r>
              <a:rPr lang="en-US" dirty="0" err="1" smtClean="0"/>
              <a:t>Geom</a:t>
            </a:r>
            <a:r>
              <a:rPr lang="en-US" dirty="0"/>
              <a:t> - </a:t>
            </a:r>
            <a:r>
              <a:rPr lang="en-US" dirty="0" smtClean="0"/>
              <a:t>rpcica141130t00_000_geom.tab (.</a:t>
            </a:r>
            <a:r>
              <a:rPr lang="en-US" dirty="0" err="1" smtClean="0"/>
              <a:t>lbl</a:t>
            </a:r>
            <a:r>
              <a:rPr lang="en-US" dirty="0" smtClean="0"/>
              <a:t>)</a:t>
            </a:r>
          </a:p>
          <a:p>
            <a:pPr lvl="2"/>
            <a:r>
              <a:rPr lang="en-US" dirty="0" smtClean="0"/>
              <a:t>Spacecraft position, velocity, altitude, etc</a:t>
            </a:r>
            <a:r>
              <a:rPr lang="en-US" dirty="0" smtClean="0"/>
              <a:t>.</a:t>
            </a:r>
          </a:p>
          <a:p>
            <a:pPr lvl="2"/>
            <a:r>
              <a:rPr lang="en-US" dirty="0" smtClean="0">
                <a:solidFill>
                  <a:srgbClr val="FF0000"/>
                </a:solidFill>
              </a:rPr>
              <a:t>RID: Geometry information in the labels and data files have too many significant digits</a:t>
            </a:r>
            <a:endParaRPr lang="en-US" dirty="0" smtClean="0">
              <a:solidFill>
                <a:srgbClr val="FF0000"/>
              </a:solidFill>
            </a:endParaRPr>
          </a:p>
          <a:p>
            <a:pPr lvl="2"/>
            <a:r>
              <a:rPr lang="en-US" dirty="0" smtClean="0">
                <a:solidFill>
                  <a:srgbClr val="FF0000"/>
                </a:solidFill>
              </a:rPr>
              <a:t>RID: Provide SPICE kernel set used to produce files in label</a:t>
            </a:r>
          </a:p>
          <a:p>
            <a:r>
              <a:rPr lang="en-US" dirty="0" smtClean="0"/>
              <a:t>All files are simple ASCII tables</a:t>
            </a:r>
          </a:p>
          <a:p>
            <a:pPr lvl="1"/>
            <a:r>
              <a:rPr lang="en-US" dirty="0" smtClean="0"/>
              <a:t>Nearly every record contains value of  00000 for the counts in all 96 channels</a:t>
            </a:r>
            <a:r>
              <a:rPr lang="en-US" dirty="0" smtClean="0"/>
              <a:t>.</a:t>
            </a:r>
          </a:p>
          <a:p>
            <a:pPr lvl="1"/>
            <a:r>
              <a:rPr lang="en-US" dirty="0">
                <a:solidFill>
                  <a:srgbClr val="FF0000"/>
                </a:solidFill>
              </a:rPr>
              <a:t>RID: Data are nearly all zero with occasional single digit numbers. This should be described and explained in the </a:t>
            </a:r>
            <a:r>
              <a:rPr lang="en-US" dirty="0" smtClean="0">
                <a:solidFill>
                  <a:srgbClr val="FF0000"/>
                </a:solidFill>
              </a:rPr>
              <a:t>dataset.cat. Browse plots seem to show more data content and variability.</a:t>
            </a:r>
            <a:endParaRPr lang="en-US" dirty="0" smtClean="0"/>
          </a:p>
          <a:p>
            <a:r>
              <a:rPr lang="en-US" dirty="0" smtClean="0"/>
              <a:t>Data are difficult to work with because of their size in this format but no changes are proposed at this time</a:t>
            </a:r>
          </a:p>
          <a:p>
            <a:r>
              <a:rPr lang="en-US" dirty="0" smtClean="0"/>
              <a:t>Browse plots suggest that there may be some issues in the separation of the solar wind (light) and water group (heavy)  particles</a:t>
            </a:r>
            <a:r>
              <a:rPr lang="en-US" dirty="0" smtClean="0"/>
              <a:t>.</a:t>
            </a:r>
            <a:endParaRPr lang="en-US" dirty="0"/>
          </a:p>
        </p:txBody>
      </p:sp>
    </p:spTree>
    <p:extLst>
      <p:ext uri="{BB962C8B-B14F-4D97-AF65-F5344CB8AC3E}">
        <p14:creationId xmlns:p14="http://schemas.microsoft.com/office/powerpoint/2010/main" val="162825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ro-c-rpcica-3-esc1-raw-v1.0</a:t>
            </a:r>
            <a:endParaRPr lang="en-US" dirty="0"/>
          </a:p>
        </p:txBody>
      </p:sp>
      <p:sp>
        <p:nvSpPr>
          <p:cNvPr id="3" name="Content Placeholder 2"/>
          <p:cNvSpPr>
            <a:spLocks noGrp="1"/>
          </p:cNvSpPr>
          <p:nvPr>
            <p:ph idx="1"/>
          </p:nvPr>
        </p:nvSpPr>
        <p:spPr/>
        <p:txBody>
          <a:bodyPr>
            <a:normAutofit lnSpcReduction="10000"/>
          </a:bodyPr>
          <a:lstStyle/>
          <a:p>
            <a:r>
              <a:rPr lang="en-US" dirty="0" smtClean="0"/>
              <a:t>For each hour that contains data, there is a data file and label</a:t>
            </a:r>
          </a:p>
          <a:p>
            <a:pPr lvl="1"/>
            <a:r>
              <a:rPr lang="en-US" dirty="0"/>
              <a:t>Data - rpcica141128t05_000_96l3.tab </a:t>
            </a:r>
            <a:r>
              <a:rPr lang="en-US" dirty="0" smtClean="0"/>
              <a:t>(.</a:t>
            </a:r>
            <a:r>
              <a:rPr lang="en-US" dirty="0" err="1" smtClean="0"/>
              <a:t>lbl</a:t>
            </a:r>
            <a:r>
              <a:rPr lang="en-US" dirty="0" smtClean="0"/>
              <a:t>)       - </a:t>
            </a:r>
            <a:r>
              <a:rPr lang="en-US" dirty="0" smtClean="0">
                <a:solidFill>
                  <a:srgbClr val="FF0000"/>
                </a:solidFill>
              </a:rPr>
              <a:t>60-75 MB each</a:t>
            </a:r>
          </a:p>
          <a:p>
            <a:pPr lvl="2"/>
            <a:r>
              <a:rPr lang="en-US" dirty="0" smtClean="0"/>
              <a:t>512 records per time step    16x16x2 (azimuth x elevation x mass)</a:t>
            </a:r>
          </a:p>
          <a:p>
            <a:pPr lvl="3"/>
            <a:r>
              <a:rPr lang="en-US" dirty="0" smtClean="0"/>
              <a:t>L2 data were different  16x4x16 </a:t>
            </a:r>
            <a:r>
              <a:rPr lang="en-US" dirty="0"/>
              <a:t>(azimuth x elevation x mass</a:t>
            </a:r>
            <a:r>
              <a:rPr lang="en-US" dirty="0" smtClean="0"/>
              <a:t>)</a:t>
            </a:r>
          </a:p>
          <a:p>
            <a:pPr lvl="2"/>
            <a:r>
              <a:rPr lang="en-US" dirty="0" smtClean="0"/>
              <a:t>Values are likely to be correct, difficult to compare to raw data for same time period</a:t>
            </a:r>
          </a:p>
          <a:p>
            <a:pPr lvl="2"/>
            <a:r>
              <a:rPr lang="en-US" dirty="0" smtClean="0"/>
              <a:t>Browse plots would be nice (plots on raw volumes might be more appropriate </a:t>
            </a:r>
            <a:r>
              <a:rPr lang="en-US" dirty="0" smtClean="0"/>
              <a:t>here</a:t>
            </a:r>
          </a:p>
          <a:p>
            <a:pPr lvl="2"/>
            <a:r>
              <a:rPr lang="en-US" dirty="0">
                <a:solidFill>
                  <a:srgbClr val="FF0000"/>
                </a:solidFill>
              </a:rPr>
              <a:t>RID: Geometry information in the labels </a:t>
            </a:r>
            <a:r>
              <a:rPr lang="en-US" dirty="0" smtClean="0">
                <a:solidFill>
                  <a:srgbClr val="FF0000"/>
                </a:solidFill>
              </a:rPr>
              <a:t>have </a:t>
            </a:r>
            <a:r>
              <a:rPr lang="en-US" dirty="0">
                <a:solidFill>
                  <a:srgbClr val="FF0000"/>
                </a:solidFill>
              </a:rPr>
              <a:t>too many significant digits</a:t>
            </a:r>
          </a:p>
          <a:p>
            <a:pPr lvl="2"/>
            <a:r>
              <a:rPr lang="en-US" dirty="0" smtClean="0"/>
              <a:t>RID: Data are binned in mass</a:t>
            </a:r>
            <a:endParaRPr lang="en-US" dirty="0" smtClean="0"/>
          </a:p>
          <a:p>
            <a:r>
              <a:rPr lang="en-US" dirty="0" smtClean="0"/>
              <a:t>All files are simple ASCII tables</a:t>
            </a:r>
          </a:p>
          <a:p>
            <a:pPr lvl="1"/>
            <a:r>
              <a:rPr lang="en-US" dirty="0" smtClean="0"/>
              <a:t>Nearly every record contains value of  0.000E+00 for the counts in all 96 channels</a:t>
            </a:r>
            <a:r>
              <a:rPr lang="en-US" dirty="0" smtClean="0"/>
              <a:t>.</a:t>
            </a:r>
          </a:p>
          <a:p>
            <a:pPr lvl="1"/>
            <a:r>
              <a:rPr lang="en-US" dirty="0" smtClean="0">
                <a:solidFill>
                  <a:srgbClr val="FF0000"/>
                </a:solidFill>
              </a:rPr>
              <a:t>RID: Explain the abundance of zero values in the data files and why it is so difficult to correlate the data files with the browse plots</a:t>
            </a:r>
            <a:endParaRPr lang="en-US" dirty="0" smtClean="0">
              <a:solidFill>
                <a:srgbClr val="FF0000"/>
              </a:solidFill>
            </a:endParaRPr>
          </a:p>
          <a:p>
            <a:r>
              <a:rPr lang="en-US" dirty="0" smtClean="0"/>
              <a:t>Data are difficult to work with because of their size in this format but no changes are proposed at this time</a:t>
            </a:r>
          </a:p>
          <a:p>
            <a:pPr marL="0" indent="0">
              <a:buNone/>
            </a:pPr>
            <a:endParaRPr lang="en-US" dirty="0" smtClean="0"/>
          </a:p>
          <a:p>
            <a:endParaRPr lang="en-US" dirty="0"/>
          </a:p>
        </p:txBody>
      </p:sp>
    </p:spTree>
    <p:extLst>
      <p:ext uri="{BB962C8B-B14F-4D97-AF65-F5344CB8AC3E}">
        <p14:creationId xmlns:p14="http://schemas.microsoft.com/office/powerpoint/2010/main" val="3031857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Browse: ro-c-rpcica-2-XXXX-raw-v1.0</a:t>
            </a:r>
            <a:endParaRPr lang="en-US" dirty="0"/>
          </a:p>
        </p:txBody>
      </p:sp>
      <p:sp>
        <p:nvSpPr>
          <p:cNvPr id="3" name="Content Placeholder 2"/>
          <p:cNvSpPr>
            <a:spLocks noGrp="1"/>
          </p:cNvSpPr>
          <p:nvPr>
            <p:ph idx="1"/>
          </p:nvPr>
        </p:nvSpPr>
        <p:spPr/>
        <p:txBody>
          <a:bodyPr/>
          <a:lstStyle/>
          <a:p>
            <a:r>
              <a:rPr lang="en-US" dirty="0" smtClean="0"/>
              <a:t>Browinfo.txt – present, not useful. </a:t>
            </a:r>
          </a:p>
          <a:p>
            <a:pPr lvl="1"/>
            <a:r>
              <a:rPr lang="en-US" dirty="0"/>
              <a:t>Plots appear to be calibrated data, not the raw data that are on the volume making it difficult to compare the </a:t>
            </a:r>
            <a:r>
              <a:rPr lang="en-US" dirty="0" smtClean="0"/>
              <a:t>two</a:t>
            </a:r>
            <a:endParaRPr lang="en-US" dirty="0" smtClean="0"/>
          </a:p>
          <a:p>
            <a:pPr lvl="1"/>
            <a:r>
              <a:rPr lang="en-US" dirty="0" smtClean="0">
                <a:solidFill>
                  <a:srgbClr val="FF0000"/>
                </a:solidFill>
              </a:rPr>
              <a:t>RID: </a:t>
            </a:r>
            <a:r>
              <a:rPr lang="en-US" dirty="0" smtClean="0">
                <a:solidFill>
                  <a:srgbClr val="FF0000"/>
                </a:solidFill>
              </a:rPr>
              <a:t>Please </a:t>
            </a:r>
            <a:r>
              <a:rPr lang="en-US" dirty="0" smtClean="0">
                <a:solidFill>
                  <a:srgbClr val="FF0000"/>
                </a:solidFill>
              </a:rPr>
              <a:t>include </a:t>
            </a:r>
            <a:r>
              <a:rPr lang="en-US" dirty="0" smtClean="0">
                <a:solidFill>
                  <a:srgbClr val="FF0000"/>
                </a:solidFill>
              </a:rPr>
              <a:t>a description of how the plots were generated from the data files (sum over azimuth and elevation angles and convert energy step to eV?)</a:t>
            </a:r>
          </a:p>
          <a:p>
            <a:r>
              <a:rPr lang="en-US" dirty="0" smtClean="0"/>
              <a:t>Plots </a:t>
            </a:r>
            <a:r>
              <a:rPr lang="en-US" dirty="0" smtClean="0"/>
              <a:t>include full day and each hour of the day that contain data</a:t>
            </a:r>
          </a:p>
          <a:p>
            <a:endParaRPr lang="en-US" dirty="0" smtClean="0"/>
          </a:p>
          <a:p>
            <a:endParaRPr lang="en-US" dirty="0"/>
          </a:p>
        </p:txBody>
      </p:sp>
      <p:sp>
        <p:nvSpPr>
          <p:cNvPr id="6" name="TextBox 5"/>
          <p:cNvSpPr txBox="1"/>
          <p:nvPr/>
        </p:nvSpPr>
        <p:spPr>
          <a:xfrm>
            <a:off x="1703156" y="6449660"/>
            <a:ext cx="903324" cy="369332"/>
          </a:xfrm>
          <a:prstGeom prst="rect">
            <a:avLst/>
          </a:prstGeom>
          <a:noFill/>
        </p:spPr>
        <p:txBody>
          <a:bodyPr wrap="none" rtlCol="0">
            <a:spAutoFit/>
          </a:bodyPr>
          <a:lstStyle/>
          <a:p>
            <a:r>
              <a:rPr lang="en-US" dirty="0" smtClean="0"/>
              <a:t>Full day</a:t>
            </a:r>
            <a:endParaRPr lang="en-US" dirty="0"/>
          </a:p>
        </p:txBody>
      </p:sp>
      <p:sp>
        <p:nvSpPr>
          <p:cNvPr id="7" name="TextBox 6"/>
          <p:cNvSpPr txBox="1"/>
          <p:nvPr/>
        </p:nvSpPr>
        <p:spPr>
          <a:xfrm>
            <a:off x="6434536" y="6449660"/>
            <a:ext cx="1116011" cy="369332"/>
          </a:xfrm>
          <a:prstGeom prst="rect">
            <a:avLst/>
          </a:prstGeom>
          <a:noFill/>
        </p:spPr>
        <p:txBody>
          <a:bodyPr wrap="none" rtlCol="0">
            <a:spAutoFit/>
          </a:bodyPr>
          <a:lstStyle/>
          <a:p>
            <a:r>
              <a:rPr lang="en-US" dirty="0" smtClean="0"/>
              <a:t>Hour 0 - 1</a:t>
            </a:r>
            <a:endParaRPr lang="en-US"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4657" r="6946" b="5430"/>
          <a:stretch/>
        </p:blipFill>
        <p:spPr>
          <a:xfrm>
            <a:off x="-41719" y="2934846"/>
            <a:ext cx="4310943" cy="3458974"/>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4046" t="3593" r="6565" b="3850"/>
          <a:stretch/>
        </p:blipFill>
        <p:spPr>
          <a:xfrm>
            <a:off x="4495219" y="3059129"/>
            <a:ext cx="4359338" cy="3385374"/>
          </a:xfrm>
          <a:prstGeom prst="rect">
            <a:avLst/>
          </a:prstGeom>
        </p:spPr>
      </p:pic>
    </p:spTree>
    <p:extLst>
      <p:ext uri="{BB962C8B-B14F-4D97-AF65-F5344CB8AC3E}">
        <p14:creationId xmlns:p14="http://schemas.microsoft.com/office/powerpoint/2010/main" val="11072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28650" y="728420"/>
            <a:ext cx="7886700" cy="5758554"/>
          </a:xfrm>
        </p:spPr>
        <p:txBody>
          <a:bodyPr>
            <a:normAutofit fontScale="92500" lnSpcReduction="20000"/>
          </a:bodyPr>
          <a:lstStyle/>
          <a:p>
            <a:r>
              <a:rPr lang="en-US" dirty="0" smtClean="0"/>
              <a:t>The </a:t>
            </a:r>
            <a:r>
              <a:rPr lang="en-US" dirty="0" smtClean="0"/>
              <a:t>data contain a very large number of zeros with only a small number of single digit numbers. This is inconsisten</a:t>
            </a:r>
            <a:r>
              <a:rPr lang="en-US" dirty="0" smtClean="0"/>
              <a:t>t with my expectations given the richness of the browse plots.</a:t>
            </a:r>
            <a:endParaRPr lang="en-US" dirty="0" smtClean="0"/>
          </a:p>
          <a:p>
            <a:r>
              <a:rPr lang="en-US" dirty="0" smtClean="0"/>
              <a:t>RIDs</a:t>
            </a:r>
            <a:r>
              <a:rPr lang="en-US" dirty="0" smtClean="0"/>
              <a:t>:</a:t>
            </a:r>
          </a:p>
          <a:p>
            <a:pPr marL="914400" lvl="1" indent="-457200">
              <a:buFont typeface="+mj-lt"/>
              <a:buAutoNum type="arabicPeriod"/>
            </a:pPr>
            <a:r>
              <a:rPr lang="en-US" dirty="0" smtClean="0"/>
              <a:t>All: data set catalog file descriptions should be updated to include discussion of </a:t>
            </a:r>
            <a:r>
              <a:rPr lang="en-US" dirty="0" err="1" smtClean="0"/>
              <a:t>precessing</a:t>
            </a:r>
            <a:r>
              <a:rPr lang="en-US" dirty="0" smtClean="0"/>
              <a:t> level, units, and the sparseness of the data.</a:t>
            </a:r>
          </a:p>
          <a:p>
            <a:pPr marL="914400" lvl="1" indent="-457200">
              <a:buFont typeface="+mj-lt"/>
              <a:buAutoNum type="arabicPeriod"/>
            </a:pPr>
            <a:r>
              <a:rPr lang="en-US" dirty="0" smtClean="0"/>
              <a:t>All</a:t>
            </a:r>
            <a:r>
              <a:rPr lang="en-US" dirty="0" smtClean="0"/>
              <a:t>: Provide information in the calinfo.txt that describes the differences between files of similar name rather than just a list of file names (add naming conventions for each file type).</a:t>
            </a:r>
          </a:p>
          <a:p>
            <a:pPr marL="914400" lvl="1" indent="-457200">
              <a:buFont typeface="+mj-lt"/>
              <a:buAutoNum type="arabicPeriod"/>
            </a:pPr>
            <a:r>
              <a:rPr lang="en-US" dirty="0" smtClean="0"/>
              <a:t>L2 volumes: browinfo.txt should include description of how the plots were created (angular </a:t>
            </a:r>
            <a:r>
              <a:rPr lang="en-US" dirty="0" smtClean="0"/>
              <a:t>binning?, </a:t>
            </a:r>
            <a:r>
              <a:rPr lang="en-US" dirty="0" smtClean="0"/>
              <a:t>apply calibration?, etc.)</a:t>
            </a:r>
          </a:p>
          <a:p>
            <a:pPr marL="914400" lvl="1" indent="-457200">
              <a:buFont typeface="+mj-lt"/>
              <a:buAutoNum type="arabicPeriod"/>
            </a:pPr>
            <a:r>
              <a:rPr lang="en-US" dirty="0" smtClean="0"/>
              <a:t>ro-c-rpcica-3-esc1-calib-v1.0: Provide concrete example of how to produce an L3 file from one of the files on the L2 volume including which calibration table to apply based on the contents of the L2 data values in the </a:t>
            </a:r>
            <a:r>
              <a:rPr lang="en-US" b="1" dirty="0" smtClean="0"/>
              <a:t>ica_l2_to_l3_eacid</a:t>
            </a:r>
            <a:r>
              <a:rPr lang="en-US" dirty="0" smtClean="0"/>
              <a:t> document</a:t>
            </a:r>
            <a:r>
              <a:rPr lang="en-US" dirty="0" smtClean="0"/>
              <a:t>.</a:t>
            </a:r>
          </a:p>
          <a:p>
            <a:pPr marL="914400" lvl="1" indent="-457200">
              <a:buFont typeface="+mj-lt"/>
              <a:buAutoNum type="arabicPeriod"/>
            </a:pPr>
            <a:r>
              <a:rPr lang="en-US" dirty="0"/>
              <a:t> </a:t>
            </a:r>
            <a:r>
              <a:rPr lang="en-US" dirty="0" smtClean="0"/>
              <a:t>ro-c-rpcica-2-esc1-calib-v1.0: file rpcica141130t00_000_96l2.tab appears to be incompatible with the rest of the data  set (binned in elevation angle).</a:t>
            </a:r>
            <a:endParaRPr lang="en-US" dirty="0" smtClean="0"/>
          </a:p>
          <a:p>
            <a:pPr marL="914400" lvl="1" indent="-457200">
              <a:buFont typeface="+mj-lt"/>
              <a:buAutoNum type="arabicPeriod"/>
            </a:pPr>
            <a:r>
              <a:rPr lang="en-US" dirty="0" smtClean="0"/>
              <a:t>ro-c-rpcica-2-XXXX-calib-v1.0</a:t>
            </a:r>
            <a:r>
              <a:rPr lang="en-US" dirty="0" smtClean="0"/>
              <a:t>: Update </a:t>
            </a:r>
            <a:r>
              <a:rPr lang="en-US" dirty="0" smtClean="0"/>
              <a:t>the </a:t>
            </a:r>
            <a:r>
              <a:rPr lang="en-US" dirty="0" smtClean="0"/>
              <a:t>*</a:t>
            </a:r>
            <a:r>
              <a:rPr lang="en-US" dirty="0" err="1" smtClean="0"/>
              <a:t>geom.lbl</a:t>
            </a:r>
            <a:r>
              <a:rPr lang="en-US" dirty="0" smtClean="0"/>
              <a:t> files </a:t>
            </a:r>
            <a:r>
              <a:rPr lang="en-US" dirty="0" smtClean="0"/>
              <a:t>to specify the set of kernels used to produce the geometry data </a:t>
            </a:r>
            <a:r>
              <a:rPr lang="en-US" dirty="0" err="1" smtClean="0"/>
              <a:t>i.e.SPICE_FILE_NAME</a:t>
            </a:r>
            <a:r>
              <a:rPr lang="en-US" dirty="0" smtClean="0"/>
              <a:t> = {“file1”, “file2”, … “</a:t>
            </a:r>
            <a:r>
              <a:rPr lang="en-US" dirty="0" err="1" smtClean="0"/>
              <a:t>fileN</a:t>
            </a:r>
            <a:r>
              <a:rPr lang="en-US" dirty="0" smtClean="0"/>
              <a:t>”} and provide geometry data to the right number of significant digits.</a:t>
            </a:r>
          </a:p>
          <a:p>
            <a:pPr marL="914400" lvl="1" indent="-457200">
              <a:buFont typeface="+mj-lt"/>
              <a:buAutoNum type="arabicPeriod"/>
            </a:pPr>
            <a:r>
              <a:rPr lang="en-US" dirty="0" smtClean="0"/>
              <a:t>ro-c-rpcica-2-XXXX-calib-v1.0: Update the *</a:t>
            </a:r>
            <a:r>
              <a:rPr lang="en-US" dirty="0" err="1" smtClean="0"/>
              <a:t>geom.tab</a:t>
            </a:r>
            <a:r>
              <a:rPr lang="en-US" dirty="0" smtClean="0"/>
              <a:t> files to have an appropriate number of significant digits in the data columns.</a:t>
            </a:r>
          </a:p>
          <a:p>
            <a:pPr marL="914400" lvl="1" indent="-457200">
              <a:buFont typeface="+mj-lt"/>
              <a:buAutoNum type="arabicPeriod"/>
            </a:pPr>
            <a:endParaRPr lang="en-US" dirty="0" smtClean="0"/>
          </a:p>
          <a:p>
            <a:pPr marL="914400" lvl="1" indent="-457200">
              <a:buFont typeface="+mj-lt"/>
              <a:buAutoNum type="arabicPeriod"/>
            </a:pPr>
            <a:endParaRPr lang="en-US" dirty="0" smtClean="0"/>
          </a:p>
          <a:p>
            <a:pPr marL="914400" lvl="1" indent="-457200">
              <a:buFont typeface="+mj-lt"/>
              <a:buAutoNum type="arabicPeriod"/>
            </a:pPr>
            <a:endParaRPr lang="en-US" dirty="0" smtClean="0"/>
          </a:p>
          <a:p>
            <a:pPr marL="914400" lvl="1" indent="-457200">
              <a:buClr>
                <a:srgbClr val="FF0000"/>
              </a:buClr>
              <a:buFont typeface="+mj-lt"/>
              <a:buAutoNum type="arabicPeriod"/>
            </a:pPr>
            <a:endParaRPr lang="en-US" dirty="0"/>
          </a:p>
          <a:p>
            <a:pPr marL="457200" lvl="1" indent="0">
              <a:buClr>
                <a:srgbClr val="FF0000"/>
              </a:buClr>
              <a:buNone/>
            </a:pPr>
            <a:endParaRPr lang="en-US" dirty="0">
              <a:solidFill>
                <a:srgbClr val="FF0000"/>
              </a:solidFill>
            </a:endParaRPr>
          </a:p>
          <a:p>
            <a:pPr marL="457200" lvl="1" indent="0">
              <a:buClr>
                <a:srgbClr val="FF0000"/>
              </a:buClr>
              <a:buNone/>
            </a:pPr>
            <a:endParaRPr lang="en-US" dirty="0">
              <a:solidFill>
                <a:srgbClr val="FF0000"/>
              </a:solidFill>
            </a:endParaRPr>
          </a:p>
          <a:p>
            <a:pPr marL="457200" lvl="1" indent="0">
              <a:buNone/>
            </a:pPr>
            <a:endParaRPr lang="en-US" dirty="0" smtClean="0"/>
          </a:p>
          <a:p>
            <a:pPr lvl="1"/>
            <a:endParaRPr lang="en-US" dirty="0"/>
          </a:p>
        </p:txBody>
      </p:sp>
    </p:spTree>
    <p:extLst>
      <p:ext uri="{BB962C8B-B14F-4D97-AF65-F5344CB8AC3E}">
        <p14:creationId xmlns:p14="http://schemas.microsoft.com/office/powerpoint/2010/main" val="14981686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3038</TotalTime>
  <Words>1051</Words>
  <Application>Microsoft Office PowerPoint</Application>
  <PresentationFormat>On-screen Show (4:3)</PresentationFormat>
  <Paragraphs>74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Rosetta Orbiter RPCICA  Archive Comments  ro-c-rpcica-2-esc1-raw-v1.0 ro-c-rpcica-2-prl-raw-v1.0 ro-c-rpcica-3-esc1-calib-v1.0</vt:lpstr>
      <vt:lpstr>Catalog Files</vt:lpstr>
      <vt:lpstr>Document</vt:lpstr>
      <vt:lpstr>Data: ro-c-rpcica-2-XXXX-raw-v1.0</vt:lpstr>
      <vt:lpstr>Data: ro-c-rpcica-3-esc1-raw-v1.0</vt:lpstr>
      <vt:lpstr>Browse: ro-c-rpcica-2-XXXX-raw-v1.0</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153</cp:revision>
  <dcterms:created xsi:type="dcterms:W3CDTF">2016-02-06T19:43:57Z</dcterms:created>
  <dcterms:modified xsi:type="dcterms:W3CDTF">2016-02-17T22:00:58Z</dcterms:modified>
</cp:coreProperties>
</file>