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71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43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1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58852-2BCD-AF49-AA4D-1B67455BBA2D}" type="datetimeFigureOut">
              <a:rPr lang="en-US" smtClean="0"/>
              <a:t>2/15/16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6A5D9-B6A0-6148-9598-670409CB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7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post-delivery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manoeuvre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has been executed on 12 November 2014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started at 09:14:58.1 UTC and a nominal end time at 09:19:53.7 UTC.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Rosetta was then on a 50 km orbit. 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13 November at 19:23 UTC Philae started transferring data to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Rosetta. Link was lost at 23:08 UTC on 13 November, 40 minutes before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predicted time.                    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this slot was commanded:    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ranging measurements by CONSERT (Lander Search)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CIVA images                      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MUPUS boom deployment and hammering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APXS deployment and measurement  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14 November at 9:01, Philae data were received on-board Rosetta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immediately transmitted to ground, 48 minutes after expected time.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visibility period finished at 11:47 UTC on 14 November, 50 minutes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earlier than predicted.            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this period was commanded:  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APXS released but measured copper thus revealing that the door had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not opened.                      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MUPUS deployment was successful, hammering took place, SESAME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detected it                      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Drill activation for sample return to COSAC                        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PTOLEMY/COSAC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spectra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acquisitions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CIVA image but dark.................................................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nb-NO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Consert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ranging                                                     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nb-NO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fourth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last </a:t>
            </a:r>
            <a:r>
              <a:rPr lang="nb-NO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Philae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b-NO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visibility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b-NO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period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b-NO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started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b-NO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14 November at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22:15 UTC </a:t>
            </a:r>
            <a:r>
              <a:rPr lang="nb-NO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ground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time. The </a:t>
            </a:r>
            <a:r>
              <a:rPr lang="nb-NO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LAnder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bus </a:t>
            </a:r>
            <a:r>
              <a:rPr lang="nb-NO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voltage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b-NO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appeared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nb-NO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decrease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</a:p>
          <a:p>
            <a:r>
              <a:rPr lang="nb-NO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rapidly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On November 15 at 00:07, </a:t>
            </a:r>
            <a:r>
              <a:rPr lang="nb-NO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link </a:t>
            </a:r>
            <a:r>
              <a:rPr lang="nb-NO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Orbiter and Lander </a:t>
            </a:r>
          </a:p>
          <a:p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broke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                                                              </a:t>
            </a:r>
          </a:p>
          <a:p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Among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Lander operations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carried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out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fourth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visibility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</a:p>
          <a:p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period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was a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rotation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Lander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illumination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solar arrays.                  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 the planned Touch Down, the Lander did not anchor and bounced.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estimated that the first TD was: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Time UTC: 15:34:06             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Comet-fixed coordinates: [2.129171, -0.961358, 0.498268] km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NAVCAM image, the NAC image and the first TD as the starting point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gave the following impact point at: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Time UTC: 16:26:23             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Comet-fixed coordinates: [2.450, -0.511, -0.242] km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point has an uncertainty of 7 minutes. The position is also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uncertain.                         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using three WAC images, the second TD can be deduced: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Time UTC: 17:31:10             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Comet-fixed coordinates: [2.275, 0.249, -0.444] km                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Consert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Ranging estimated a final landing site at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Comet-fixed coordinates: [2.446, -0.055, -0.360] km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                   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 Touch Down, began the First Science Sequence (FSS) where all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Lander instruments operated on the primary battery. The operations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 not go as planned due to the several TDs but occurred as listed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above. The Long Term Science Phase should have started after the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primary battery died, but the final TD let the Lander in a location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the illumination condition could not allow battery charging.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Contact was lost on 15 November 2014 at 00:07, ending the FSS, and the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Lander went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asleep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                                                 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6A5D9-B6A0-6148-9598-670409CB28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5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F1A6-2C6C-854E-80F7-69F136FFF51B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A88E-A46D-F247-BDD6-BA8F4B5E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2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F1A6-2C6C-854E-80F7-69F136FFF51B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A88E-A46D-F247-BDD6-BA8F4B5E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3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F1A6-2C6C-854E-80F7-69F136FFF51B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A88E-A46D-F247-BDD6-BA8F4B5E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5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F1A6-2C6C-854E-80F7-69F136FFF51B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A88E-A46D-F247-BDD6-BA8F4B5E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3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F1A6-2C6C-854E-80F7-69F136FFF51B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A88E-A46D-F247-BDD6-BA8F4B5E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F1A6-2C6C-854E-80F7-69F136FFF51B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A88E-A46D-F247-BDD6-BA8F4B5E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6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F1A6-2C6C-854E-80F7-69F136FFF51B}" type="datetimeFigureOut">
              <a:rPr lang="en-US" smtClean="0"/>
              <a:t>2/15/16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A88E-A46D-F247-BDD6-BA8F4B5E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5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F1A6-2C6C-854E-80F7-69F136FFF51B}" type="datetimeFigureOut">
              <a:rPr lang="en-US" smtClean="0"/>
              <a:t>2/15/16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A88E-A46D-F247-BDD6-BA8F4B5E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3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F1A6-2C6C-854E-80F7-69F136FFF51B}" type="datetimeFigureOut">
              <a:rPr lang="en-US" smtClean="0"/>
              <a:t>2/15/16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A88E-A46D-F247-BDD6-BA8F4B5E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2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F1A6-2C6C-854E-80F7-69F136FFF51B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A88E-A46D-F247-BDD6-BA8F4B5E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5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F1A6-2C6C-854E-80F7-69F136FFF51B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A88E-A46D-F247-BDD6-BA8F4B5E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4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2F1A6-2C6C-854E-80F7-69F136FFF51B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FA88E-A46D-F247-BDD6-BA8F4B5E7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8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SD2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41938"/>
            <a:ext cx="8229600" cy="559465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SD2 experiment provides samples collected at different depths to microscopes and evolved gas </a:t>
            </a:r>
            <a:r>
              <a:rPr lang="en-US" dirty="0" err="1"/>
              <a:t>analysers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primary characteristics of SD2 are </a:t>
            </a:r>
            <a:r>
              <a:rPr lang="en-US" dirty="0" err="1"/>
              <a:t>summarised</a:t>
            </a:r>
            <a:r>
              <a:rPr lang="en-US" dirty="0"/>
              <a:t> below: </a:t>
            </a:r>
            <a:endParaRPr lang="en-US" dirty="0" smtClean="0"/>
          </a:p>
          <a:p>
            <a:pPr lvl="1"/>
            <a:r>
              <a:rPr lang="en-US" sz="2200" dirty="0" smtClean="0"/>
              <a:t>capable </a:t>
            </a:r>
            <a:r>
              <a:rPr lang="en-US" sz="2200" dirty="0"/>
              <a:t>to drill the surface and to collect samples (tens of mm3) at different controllable depth up to 230mm (assuming a clearance between the Lander Balcony and comet surface of 300 mm); </a:t>
            </a:r>
            <a:endParaRPr lang="en-US" sz="2200" dirty="0" smtClean="0">
              <a:effectLst/>
            </a:endParaRPr>
          </a:p>
          <a:p>
            <a:pPr lvl="1"/>
            <a:r>
              <a:rPr lang="en-US" sz="2200" dirty="0"/>
              <a:t> capable to move and distribute the collected samples to the different scientific instruments (visible and I/R microscope, gas volatile </a:t>
            </a:r>
            <a:r>
              <a:rPr lang="en-US" sz="2200" dirty="0" err="1"/>
              <a:t>analysers</a:t>
            </a:r>
            <a:r>
              <a:rPr lang="en-US" sz="2200" dirty="0"/>
              <a:t>); </a:t>
            </a:r>
            <a:endParaRPr lang="en-US" sz="2200" dirty="0" smtClean="0">
              <a:effectLst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Three Data sets</a:t>
            </a:r>
          </a:p>
          <a:p>
            <a:pPr lvl="1"/>
            <a:r>
              <a:rPr lang="en-US" dirty="0" smtClean="0"/>
              <a:t>Post Hibernation </a:t>
            </a:r>
            <a:r>
              <a:rPr lang="en-US" dirty="0" err="1" smtClean="0"/>
              <a:t>Commision</a:t>
            </a:r>
            <a:r>
              <a:rPr lang="en-US" dirty="0" smtClean="0"/>
              <a:t> Data: 4/9/2014 – 4/23/2023</a:t>
            </a:r>
          </a:p>
          <a:p>
            <a:pPr lvl="1"/>
            <a:r>
              <a:rPr lang="en-US" dirty="0" smtClean="0"/>
              <a:t>Pre Delivery Calibration Science Data: 7/14/2014 – 10/17/2014</a:t>
            </a:r>
          </a:p>
          <a:p>
            <a:pPr lvl="1"/>
            <a:r>
              <a:rPr lang="en-US" dirty="0" smtClean="0"/>
              <a:t>First Science Sequence: 11/14/2014  10:43:29 – 22:33:56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4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data</a:t>
            </a:r>
            <a:r>
              <a:rPr lang="en-US" dirty="0" smtClean="0"/>
              <a:t>/ files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sd2_XYZ_date_length</a:t>
            </a:r>
          </a:p>
          <a:p>
            <a:pPr lvl="1"/>
            <a:r>
              <a:rPr lang="en-US" dirty="0" smtClean="0"/>
              <a:t>X: G for Ground, F flight</a:t>
            </a:r>
          </a:p>
          <a:p>
            <a:pPr lvl="1"/>
            <a:r>
              <a:rPr lang="en-US" dirty="0" smtClean="0"/>
              <a:t>Y: S science, H </a:t>
            </a:r>
            <a:r>
              <a:rPr lang="en-US" dirty="0" err="1" smtClean="0"/>
              <a:t>houskeeping</a:t>
            </a:r>
            <a:r>
              <a:rPr lang="en-US" dirty="0" smtClean="0"/>
              <a:t>, B for files with mixed</a:t>
            </a:r>
          </a:p>
          <a:p>
            <a:pPr lvl="1"/>
            <a:r>
              <a:rPr lang="en-US" dirty="0" smtClean="0"/>
              <a:t>Z: CODMAC: 1 for raw, 3 for calibrated</a:t>
            </a:r>
          </a:p>
          <a:p>
            <a:pPr lvl="1"/>
            <a:r>
              <a:rPr lang="en-US" dirty="0" smtClean="0">
                <a:cs typeface="Courier"/>
              </a:rPr>
              <a:t>NOTE: only raw binary or calibrated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label</a:t>
            </a:r>
            <a:r>
              <a:rPr lang="en-US" dirty="0" smtClean="0"/>
              <a:t>/         Format files </a:t>
            </a:r>
          </a:p>
          <a:p>
            <a:pPr marL="457200" lvl="1" indent="0">
              <a:buNone/>
            </a:pPr>
            <a:r>
              <a:rPr lang="en-US" dirty="0" smtClean="0"/>
              <a:t>sd2_calibrated_hk.fmt</a:t>
            </a:r>
          </a:p>
          <a:p>
            <a:pPr marL="457200" lvl="1" indent="0">
              <a:buNone/>
            </a:pPr>
            <a:r>
              <a:rPr lang="en-US" dirty="0" smtClean="0"/>
              <a:t>sd2_calibrated_l1.fmt</a:t>
            </a:r>
          </a:p>
          <a:p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257675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urier"/>
                <a:cs typeface="Courier"/>
              </a:rPr>
              <a:t>raw</a:t>
            </a:r>
            <a:r>
              <a:rPr lang="en-US" dirty="0" smtClean="0"/>
              <a:t>/     ALL BINARY FILES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/>
              <a:t>	sd2_fb1_*.</a:t>
            </a:r>
            <a:r>
              <a:rPr lang="en-US" dirty="0" err="1" smtClean="0"/>
              <a:t>dat</a:t>
            </a:r>
            <a:r>
              <a:rPr lang="en-US" dirty="0" smtClean="0"/>
              <a:t> (</a:t>
            </a:r>
            <a:r>
              <a:rPr lang="en-US" dirty="0" err="1" smtClean="0"/>
              <a:t>phc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sd2_fb1_*.</a:t>
            </a:r>
            <a:r>
              <a:rPr lang="en-US" dirty="0" err="1" smtClean="0"/>
              <a:t>dat</a:t>
            </a:r>
            <a:r>
              <a:rPr lang="en-US" dirty="0" smtClean="0"/>
              <a:t> (</a:t>
            </a:r>
            <a:r>
              <a:rPr lang="en-US" dirty="0" err="1" smtClean="0"/>
              <a:t>pdcs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sd2_fb1_*.</a:t>
            </a:r>
            <a:r>
              <a:rPr lang="en-US" dirty="0" err="1" smtClean="0"/>
              <a:t>dat</a:t>
            </a:r>
            <a:r>
              <a:rPr lang="en-US" dirty="0" smtClean="0"/>
              <a:t> (</a:t>
            </a:r>
            <a:r>
              <a:rPr lang="en-US" dirty="0" err="1" smtClean="0"/>
              <a:t>fss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	binary files – telemetry &amp; data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exe provided (</a:t>
            </a:r>
            <a:r>
              <a:rPr lang="en-US" i="1" dirty="0" smtClean="0">
                <a:solidFill>
                  <a:srgbClr val="FF0000"/>
                </a:solidFill>
              </a:rPr>
              <a:t>does not work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calibrated/</a:t>
            </a:r>
          </a:p>
          <a:p>
            <a:pPr marL="457200" lvl="1" indent="0">
              <a:buNone/>
            </a:pPr>
            <a:r>
              <a:rPr lang="en-US" dirty="0" smtClean="0"/>
              <a:t>sd2_fs3_*.tab (</a:t>
            </a:r>
            <a:r>
              <a:rPr lang="en-US" dirty="0" err="1" smtClean="0"/>
              <a:t>phc</a:t>
            </a:r>
            <a:r>
              <a:rPr lang="en-US" dirty="0" smtClean="0"/>
              <a:t>, </a:t>
            </a:r>
            <a:r>
              <a:rPr lang="en-US" dirty="0" err="1" smtClean="0"/>
              <a:t>pdcs</a:t>
            </a:r>
            <a:r>
              <a:rPr lang="en-US" dirty="0" smtClean="0"/>
              <a:t>, </a:t>
            </a:r>
            <a:r>
              <a:rPr lang="en-US" dirty="0" err="1" smtClean="0"/>
              <a:t>fss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	Science data</a:t>
            </a:r>
          </a:p>
          <a:p>
            <a:pPr marL="457200" lvl="1" indent="0">
              <a:buNone/>
            </a:pPr>
            <a:r>
              <a:rPr lang="en-US" dirty="0" smtClean="0"/>
              <a:t>	These are </a:t>
            </a:r>
            <a:r>
              <a:rPr lang="en-US" i="1" dirty="0" smtClean="0"/>
              <a:t>wide</a:t>
            </a:r>
            <a:r>
              <a:rPr lang="en-US" dirty="0" smtClean="0"/>
              <a:t> data tables </a:t>
            </a:r>
            <a:r>
              <a:rPr lang="en-US" dirty="0" smtClean="0"/>
              <a:t>39 cols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sd2_fh3_*.tab (</a:t>
            </a:r>
            <a:r>
              <a:rPr lang="en-US" dirty="0" err="1" smtClean="0"/>
              <a:t>phc</a:t>
            </a:r>
            <a:r>
              <a:rPr lang="en-US" dirty="0" smtClean="0"/>
              <a:t>, </a:t>
            </a:r>
            <a:r>
              <a:rPr lang="en-US" dirty="0" err="1" smtClean="0"/>
              <a:t>pdcs</a:t>
            </a:r>
            <a:r>
              <a:rPr lang="en-US" dirty="0" smtClean="0"/>
              <a:t>, </a:t>
            </a:r>
            <a:r>
              <a:rPr lang="en-US" dirty="0" err="1" smtClean="0"/>
              <a:t>fss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	Housekeeping data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26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02-15 at 4.37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100"/>
            <a:ext cx="9144000" cy="625870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0398" y="563272"/>
            <a:ext cx="4038600" cy="2512562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Spot Check</a:t>
            </a:r>
          </a:p>
          <a:p>
            <a:r>
              <a:rPr lang="en-US" dirty="0" smtClean="0"/>
              <a:t>PME values define the translation of the drill and rotation of carousel</a:t>
            </a:r>
          </a:p>
          <a:p>
            <a:pPr lvl="1"/>
            <a:r>
              <a:rPr lang="en-US" dirty="0" smtClean="0"/>
              <a:t>Translation varies in units of mm</a:t>
            </a:r>
          </a:p>
          <a:p>
            <a:pPr lvl="2"/>
            <a:r>
              <a:rPr lang="en-US" dirty="0" smtClean="0"/>
              <a:t>-0.08 to 560.29</a:t>
            </a:r>
          </a:p>
          <a:p>
            <a:pPr lvl="1"/>
            <a:r>
              <a:rPr lang="en-US" dirty="0" smtClean="0"/>
              <a:t>Rotation given in arc-min</a:t>
            </a:r>
          </a:p>
          <a:p>
            <a:pPr lvl="2"/>
            <a:r>
              <a:rPr lang="en-US" dirty="0" smtClean="0"/>
              <a:t>0 to ~180 </a:t>
            </a:r>
            <a:r>
              <a:rPr lang="en-US" dirty="0" err="1" smtClean="0"/>
              <a:t>deg</a:t>
            </a:r>
            <a:endParaRPr lang="en-US" dirty="0" smtClean="0"/>
          </a:p>
          <a:p>
            <a:r>
              <a:rPr lang="en-US" dirty="0" smtClean="0"/>
              <a:t>Volume Checker (VCB) measures amount of material deposited in oven</a:t>
            </a:r>
          </a:p>
          <a:p>
            <a:pPr lvl="1"/>
            <a:r>
              <a:rPr lang="en-US" dirty="0" smtClean="0"/>
              <a:t>Always 9999.99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70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 structural description of the raw data.</a:t>
            </a:r>
            <a:r>
              <a:rPr lang="en-US" dirty="0" smtClean="0"/>
              <a:t> </a:t>
            </a:r>
            <a:endParaRPr lang="en-US" dirty="0" smtClean="0">
              <a:cs typeface="Courier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The raw data needs to be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accessible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by a standard PDS tool with adequate descriptions of the Data Structure.</a:t>
            </a:r>
            <a:endParaRPr lang="en-US" dirty="0" smtClean="0"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Software for reading raw data does not functionally exist.</a:t>
            </a:r>
          </a:p>
          <a:p>
            <a:pPr lvl="1"/>
            <a:endParaRPr lang="en-US" dirty="0" smtClean="0"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No browse</a:t>
            </a:r>
            <a:r>
              <a:rPr lang="en-US" dirty="0" smtClean="0"/>
              <a:t>/ directory  - listed in Section 3.4.3.4 in the eaicd_sd2.pdf</a:t>
            </a:r>
          </a:p>
          <a:p>
            <a:pPr lvl="1"/>
            <a:r>
              <a:rPr lang="en-US" dirty="0" smtClean="0"/>
              <a:t>No plots that are referred to frequently in the </a:t>
            </a:r>
            <a:r>
              <a:rPr lang="en-US" dirty="0" err="1" smtClean="0"/>
              <a:t>eaicd</a:t>
            </a:r>
            <a:r>
              <a:rPr lang="en-US" dirty="0" smtClean="0"/>
              <a:t> document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15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783</Words>
  <Application>Microsoft Macintosh PowerPoint</Application>
  <PresentationFormat>On-screen Show (4:3)</PresentationFormat>
  <Paragraphs>108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SD2</vt:lpstr>
      <vt:lpstr>data/ files </vt:lpstr>
      <vt:lpstr>PowerPoint Presentation</vt:lpstr>
      <vt:lpstr>RIDs</vt:lpstr>
    </vt:vector>
  </TitlesOfParts>
  <Company>OCA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SD2</dc:title>
  <dc:creator>Kevin Walsh</dc:creator>
  <cp:lastModifiedBy>Kevin Walsh</cp:lastModifiedBy>
  <cp:revision>111</cp:revision>
  <dcterms:created xsi:type="dcterms:W3CDTF">2016-02-15T14:03:16Z</dcterms:created>
  <dcterms:modified xsi:type="dcterms:W3CDTF">2016-02-16T22:24:53Z</dcterms:modified>
</cp:coreProperties>
</file>