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7" r:id="rId2"/>
    <p:sldId id="262" r:id="rId3"/>
    <p:sldId id="260" r:id="rId4"/>
    <p:sldId id="264" r:id="rId5"/>
    <p:sldId id="265" r:id="rId6"/>
    <p:sldId id="272" r:id="rId7"/>
    <p:sldId id="269"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E3E1B-E348-DA49-A0B7-511EA71F5F99}" type="datetimeFigureOut">
              <a:rPr lang="en-US" smtClean="0"/>
              <a:t>2/12/16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4F34E-F8C0-F04B-A801-B51422A7F582}" type="slidenum">
              <a:rPr lang="en-US" smtClean="0"/>
              <a:t>‹#›</a:t>
            </a:fld>
            <a:endParaRPr lang="en-US"/>
          </a:p>
        </p:txBody>
      </p:sp>
    </p:spTree>
    <p:extLst>
      <p:ext uri="{BB962C8B-B14F-4D97-AF65-F5344CB8AC3E}">
        <p14:creationId xmlns:p14="http://schemas.microsoft.com/office/powerpoint/2010/main" val="2326112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understand this is likely due to not running in each instrument mode . </a:t>
            </a:r>
          </a:p>
          <a:p>
            <a:endParaRPr lang="en-US" dirty="0"/>
          </a:p>
        </p:txBody>
      </p:sp>
      <p:sp>
        <p:nvSpPr>
          <p:cNvPr id="4" name="Slide Number Placeholder 3"/>
          <p:cNvSpPr>
            <a:spLocks noGrp="1"/>
          </p:cNvSpPr>
          <p:nvPr>
            <p:ph type="sldNum" sz="quarter" idx="10"/>
          </p:nvPr>
        </p:nvSpPr>
        <p:spPr/>
        <p:txBody>
          <a:bodyPr/>
          <a:lstStyle/>
          <a:p>
            <a:fld id="{C3B4F34E-F8C0-F04B-A801-B51422A7F582}" type="slidenum">
              <a:rPr lang="en-US" smtClean="0"/>
              <a:t>1</a:t>
            </a:fld>
            <a:endParaRPr lang="en-US"/>
          </a:p>
        </p:txBody>
      </p:sp>
    </p:spTree>
    <p:extLst>
      <p:ext uri="{BB962C8B-B14F-4D97-AF65-F5344CB8AC3E}">
        <p14:creationId xmlns:p14="http://schemas.microsoft.com/office/powerpoint/2010/main" val="260952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hc</a:t>
            </a:r>
            <a:r>
              <a:rPr lang="en-US" baseline="0" dirty="0" smtClean="0"/>
              <a:t> listed in manual as health check for DIM and PP, but not CASSE</a:t>
            </a:r>
          </a:p>
          <a:p>
            <a:endParaRPr lang="en-US" dirty="0"/>
          </a:p>
        </p:txBody>
      </p:sp>
      <p:sp>
        <p:nvSpPr>
          <p:cNvPr id="4" name="Slide Number Placeholder 3"/>
          <p:cNvSpPr>
            <a:spLocks noGrp="1"/>
          </p:cNvSpPr>
          <p:nvPr>
            <p:ph type="sldNum" sz="quarter" idx="10"/>
          </p:nvPr>
        </p:nvSpPr>
        <p:spPr/>
        <p:txBody>
          <a:bodyPr/>
          <a:lstStyle/>
          <a:p>
            <a:fld id="{C3B4F34E-F8C0-F04B-A801-B51422A7F582}" type="slidenum">
              <a:rPr lang="en-US" smtClean="0"/>
              <a:t>2</a:t>
            </a:fld>
            <a:endParaRPr lang="en-US"/>
          </a:p>
        </p:txBody>
      </p:sp>
    </p:spTree>
    <p:extLst>
      <p:ext uri="{BB962C8B-B14F-4D97-AF65-F5344CB8AC3E}">
        <p14:creationId xmlns:p14="http://schemas.microsoft.com/office/powerpoint/2010/main" val="2138235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am</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PP Active Mode 2 executes a series of active PP measurements. A modified wavelet method is used on-board to </a:t>
            </a:r>
            <a:r>
              <a:rPr lang="en-US" sz="1200" kern="1200" dirty="0" err="1" smtClean="0">
                <a:solidFill>
                  <a:schemeClr val="tx1"/>
                </a:solidFill>
                <a:effectLst/>
                <a:latin typeface="+mn-lt"/>
                <a:ea typeface="+mn-ea"/>
                <a:cs typeface="+mn-cs"/>
              </a:rPr>
              <a:t>analyse</a:t>
            </a:r>
            <a:r>
              <a:rPr lang="en-US" sz="1200" kern="1200" dirty="0" smtClean="0">
                <a:solidFill>
                  <a:schemeClr val="tx1"/>
                </a:solidFill>
                <a:effectLst/>
                <a:latin typeface="+mn-lt"/>
                <a:ea typeface="+mn-ea"/>
                <a:cs typeface="+mn-cs"/>
              </a:rPr>
              <a:t> the time series of each measurement. All measurement parameters but the electrode configuration are taken from the PP control table or are fixed in the software code. During each measurement, nine waves are transmitted und internally recorded, if the frequency is less than or equal 1560 Hz, else 17 waves. The number of samples per wave is: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pm</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PP Passive Mode 2 executes a Langmuir Probe measurement and subsequently one passive measurement. All measuring parameters (integration clock divider, sampling frequency, number of used and skipped samples, number of power spectrum frequency bins) are read from the PP Control Table. The input of one command data word is mandatory, although it is not evaluated on-board. </a:t>
            </a:r>
            <a:endParaRPr lang="en-US" dirty="0" smtClean="0"/>
          </a:p>
          <a:p>
            <a:endParaRPr lang="en-US" dirty="0"/>
          </a:p>
        </p:txBody>
      </p:sp>
      <p:sp>
        <p:nvSpPr>
          <p:cNvPr id="4" name="Slide Number Placeholder 3"/>
          <p:cNvSpPr>
            <a:spLocks noGrp="1"/>
          </p:cNvSpPr>
          <p:nvPr>
            <p:ph type="sldNum" sz="quarter" idx="10"/>
          </p:nvPr>
        </p:nvSpPr>
        <p:spPr/>
        <p:txBody>
          <a:bodyPr/>
          <a:lstStyle/>
          <a:p>
            <a:fld id="{C3B4F34E-F8C0-F04B-A801-B51422A7F582}" type="slidenum">
              <a:rPr lang="en-US" smtClean="0"/>
              <a:t>5</a:t>
            </a:fld>
            <a:endParaRPr lang="en-US"/>
          </a:p>
        </p:txBody>
      </p:sp>
    </p:spTree>
    <p:extLst>
      <p:ext uri="{BB962C8B-B14F-4D97-AF65-F5344CB8AC3E}">
        <p14:creationId xmlns:p14="http://schemas.microsoft.com/office/powerpoint/2010/main" val="164747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9FDDE3-F8CC-234E-B875-4AF08BEF803F}" type="datetimeFigureOut">
              <a:rPr lang="en-US" smtClean="0"/>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8414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FDDE3-F8CC-234E-B875-4AF08BEF803F}" type="datetimeFigureOut">
              <a:rPr lang="en-US" smtClean="0"/>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201100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FDDE3-F8CC-234E-B875-4AF08BEF803F}" type="datetimeFigureOut">
              <a:rPr lang="en-US" smtClean="0"/>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321503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FDDE3-F8CC-234E-B875-4AF08BEF803F}" type="datetimeFigureOut">
              <a:rPr lang="en-US" smtClean="0"/>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112782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9FDDE3-F8CC-234E-B875-4AF08BEF803F}" type="datetimeFigureOut">
              <a:rPr lang="en-US" smtClean="0"/>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198356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9FDDE3-F8CC-234E-B875-4AF08BEF803F}" type="datetimeFigureOut">
              <a:rPr lang="en-US" smtClean="0"/>
              <a:t>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328117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9FDDE3-F8CC-234E-B875-4AF08BEF803F}" type="datetimeFigureOut">
              <a:rPr lang="en-US" smtClean="0"/>
              <a:t>2/12/16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163905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9FDDE3-F8CC-234E-B875-4AF08BEF803F}" type="datetimeFigureOut">
              <a:rPr lang="en-US" smtClean="0"/>
              <a:t>2/12/16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231566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FDDE3-F8CC-234E-B875-4AF08BEF803F}" type="datetimeFigureOut">
              <a:rPr lang="en-US" smtClean="0"/>
              <a:t>2/12/16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368283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FDDE3-F8CC-234E-B875-4AF08BEF803F}" type="datetimeFigureOut">
              <a:rPr lang="en-US" smtClean="0"/>
              <a:t>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2409186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FDDE3-F8CC-234E-B875-4AF08BEF803F}" type="datetimeFigureOut">
              <a:rPr lang="en-US" smtClean="0"/>
              <a:t>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AD74C-13D3-1B41-90C6-3E944A490778}" type="slidenum">
              <a:rPr lang="en-US" smtClean="0"/>
              <a:t>‹#›</a:t>
            </a:fld>
            <a:endParaRPr lang="en-US"/>
          </a:p>
        </p:txBody>
      </p:sp>
    </p:spTree>
    <p:extLst>
      <p:ext uri="{BB962C8B-B14F-4D97-AF65-F5344CB8AC3E}">
        <p14:creationId xmlns:p14="http://schemas.microsoft.com/office/powerpoint/2010/main" val="11690466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FDDE3-F8CC-234E-B875-4AF08BEF803F}" type="datetimeFigureOut">
              <a:rPr lang="en-US" smtClean="0"/>
              <a:t>2/12/16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AD74C-13D3-1B41-90C6-3E944A490778}" type="slidenum">
              <a:rPr lang="en-US" smtClean="0"/>
              <a:t>‹#›</a:t>
            </a:fld>
            <a:endParaRPr lang="en-US"/>
          </a:p>
        </p:txBody>
      </p:sp>
    </p:spTree>
    <p:extLst>
      <p:ext uri="{BB962C8B-B14F-4D97-AF65-F5344CB8AC3E}">
        <p14:creationId xmlns:p14="http://schemas.microsoft.com/office/powerpoint/2010/main" val="32115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179475" cy="1162050"/>
          </a:xfrm>
        </p:spPr>
        <p:txBody>
          <a:bodyPr/>
          <a:lstStyle/>
          <a:p>
            <a:r>
              <a:rPr lang="en-US" dirty="0" smtClean="0"/>
              <a:t>File Structure (</a:t>
            </a:r>
            <a:r>
              <a:rPr lang="en-US" b="0" dirty="0" smtClean="0"/>
              <a:t>as described in the </a:t>
            </a:r>
            <a:r>
              <a:rPr lang="en-US" b="0" dirty="0" err="1" smtClean="0"/>
              <a:t>eaicd</a:t>
            </a:r>
            <a:r>
              <a:rPr lang="en-US" dirty="0" smtClean="0"/>
              <a:t>)</a:t>
            </a:r>
            <a:endParaRPr lang="en-US" dirty="0"/>
          </a:p>
        </p:txBody>
      </p:sp>
      <p:pic>
        <p:nvPicPr>
          <p:cNvPr id="7" name="Content Placeholder 6" descr="Screen Shot 2016-02-14 at 4.36.53 PM.png"/>
          <p:cNvPicPr>
            <a:picLocks noGrp="1" noChangeAspect="1"/>
          </p:cNvPicPr>
          <p:nvPr>
            <p:ph idx="1"/>
          </p:nvPr>
        </p:nvPicPr>
        <p:blipFill>
          <a:blip r:embed="rId3">
            <a:extLst>
              <a:ext uri="{28A0092B-C50C-407E-A947-70E740481C1C}">
                <a14:useLocalDpi xmlns:a14="http://schemas.microsoft.com/office/drawing/2010/main" val="0"/>
              </a:ext>
            </a:extLst>
          </a:blip>
          <a:srcRect l="-3321" r="-3321"/>
          <a:stretch>
            <a:fillRect/>
          </a:stretch>
        </p:blipFill>
        <p:spPr>
          <a:xfrm>
            <a:off x="3318906" y="273050"/>
            <a:ext cx="5659523" cy="6480330"/>
          </a:xfrm>
        </p:spPr>
      </p:pic>
      <p:sp>
        <p:nvSpPr>
          <p:cNvPr id="6" name="Text Placeholder 5"/>
          <p:cNvSpPr>
            <a:spLocks noGrp="1"/>
          </p:cNvSpPr>
          <p:nvPr>
            <p:ph type="body" sz="half" idx="2"/>
          </p:nvPr>
        </p:nvSpPr>
        <p:spPr>
          <a:xfrm>
            <a:off x="457200" y="1717206"/>
            <a:ext cx="3008313" cy="4408957"/>
          </a:xfrm>
        </p:spPr>
        <p:txBody>
          <a:bodyPr/>
          <a:lstStyle/>
          <a:p>
            <a:pPr marL="342900" indent="-342900">
              <a:buAutoNum type="arabicPeriod"/>
            </a:pPr>
            <a:r>
              <a:rPr lang="en-US" dirty="0" smtClean="0"/>
              <a:t>No Calibration folder in -2 or -3 directories</a:t>
            </a:r>
          </a:p>
          <a:p>
            <a:pPr marL="342900" indent="-342900">
              <a:buAutoNum type="arabicPeriod"/>
            </a:pPr>
            <a:r>
              <a:rPr lang="en-US" dirty="0" smtClean="0"/>
              <a:t>No Extras/ Geometry/ or Software/ in either.</a:t>
            </a:r>
          </a:p>
          <a:p>
            <a:pPr marL="342900" indent="-342900">
              <a:buAutoNum type="arabicPeriod"/>
            </a:pPr>
            <a:r>
              <a:rPr lang="en-US" dirty="0" smtClean="0"/>
              <a:t>Don’t find li/ in either the CASSE Level 2 or Level 3 data</a:t>
            </a:r>
          </a:p>
          <a:p>
            <a:pPr marL="342900" indent="-342900">
              <a:buAutoNum type="arabicPeriod"/>
            </a:pPr>
            <a:r>
              <a:rPr lang="en-US" dirty="0" err="1" smtClean="0"/>
              <a:t>Dont</a:t>
            </a:r>
            <a:r>
              <a:rPr lang="en-US" dirty="0" smtClean="0"/>
              <a:t> find lm/ in PP Level 2 or 3 data</a:t>
            </a:r>
          </a:p>
          <a:p>
            <a:pPr marL="342900" indent="-342900">
              <a:buAutoNum type="arabicPeriod"/>
            </a:pPr>
            <a:r>
              <a:rPr lang="en-US" dirty="0" err="1" smtClean="0"/>
              <a:t>hc</a:t>
            </a:r>
            <a:r>
              <a:rPr lang="en-US" dirty="0" smtClean="0"/>
              <a:t>/ directory in </a:t>
            </a:r>
            <a:r>
              <a:rPr lang="en-US" dirty="0" err="1" smtClean="0"/>
              <a:t>casse</a:t>
            </a:r>
            <a:r>
              <a:rPr lang="en-US" dirty="0" smtClean="0"/>
              <a:t>/ where not expected.</a:t>
            </a:r>
          </a:p>
          <a:p>
            <a:endParaRPr lang="en-US" dirty="0" smtClean="0"/>
          </a:p>
          <a:p>
            <a:endParaRPr lang="en-US" dirty="0"/>
          </a:p>
          <a:p>
            <a:endParaRPr lang="en-US" dirty="0" smtClean="0"/>
          </a:p>
          <a:p>
            <a:pPr marL="342900" indent="-342900">
              <a:buAutoNum type="arabicPeriod"/>
            </a:pPr>
            <a:endParaRPr lang="en-US" dirty="0"/>
          </a:p>
        </p:txBody>
      </p:sp>
      <p:sp>
        <p:nvSpPr>
          <p:cNvPr id="8" name="Left Arrow 7"/>
          <p:cNvSpPr/>
          <p:nvPr/>
        </p:nvSpPr>
        <p:spPr>
          <a:xfrm>
            <a:off x="7979668" y="1147209"/>
            <a:ext cx="750425" cy="274176"/>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8803062" y="3889371"/>
            <a:ext cx="291629" cy="369332"/>
          </a:xfrm>
          <a:prstGeom prst="rect">
            <a:avLst/>
          </a:prstGeom>
          <a:noFill/>
        </p:spPr>
        <p:txBody>
          <a:bodyPr wrap="none" rtlCol="0">
            <a:spAutoFit/>
          </a:bodyPr>
          <a:lstStyle/>
          <a:p>
            <a:r>
              <a:rPr lang="en-US" dirty="0" smtClean="0"/>
              <a:t>?</a:t>
            </a:r>
            <a:endParaRPr lang="en-US" dirty="0"/>
          </a:p>
        </p:txBody>
      </p:sp>
      <p:sp>
        <p:nvSpPr>
          <p:cNvPr id="10" name="Left Arrow 9"/>
          <p:cNvSpPr/>
          <p:nvPr/>
        </p:nvSpPr>
        <p:spPr>
          <a:xfrm>
            <a:off x="8052637" y="3947562"/>
            <a:ext cx="750425" cy="274176"/>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8716476" y="1053411"/>
            <a:ext cx="291629" cy="369332"/>
          </a:xfrm>
          <a:prstGeom prst="rect">
            <a:avLst/>
          </a:prstGeom>
          <a:noFill/>
        </p:spPr>
        <p:txBody>
          <a:bodyPr wrap="none" rtlCol="0">
            <a:spAutoFit/>
          </a:bodyPr>
          <a:lstStyle/>
          <a:p>
            <a:r>
              <a:rPr lang="en-US" dirty="0" smtClean="0"/>
              <a:t>?</a:t>
            </a:r>
            <a:endParaRPr lang="en-US" dirty="0"/>
          </a:p>
        </p:txBody>
      </p:sp>
      <p:sp>
        <p:nvSpPr>
          <p:cNvPr id="12" name="Left Arrow 11"/>
          <p:cNvSpPr/>
          <p:nvPr/>
        </p:nvSpPr>
        <p:spPr>
          <a:xfrm>
            <a:off x="6385887" y="5383384"/>
            <a:ext cx="750425" cy="274176"/>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165988" y="5289586"/>
            <a:ext cx="291629" cy="369332"/>
          </a:xfrm>
          <a:prstGeom prst="rect">
            <a:avLst/>
          </a:prstGeom>
          <a:noFill/>
        </p:spPr>
        <p:txBody>
          <a:bodyPr wrap="none" rtlCol="0">
            <a:spAutoFit/>
          </a:bodyPr>
          <a:lstStyle/>
          <a:p>
            <a:r>
              <a:rPr lang="en-US" dirty="0" smtClean="0"/>
              <a:t>?</a:t>
            </a:r>
            <a:endParaRPr lang="en-US" dirty="0"/>
          </a:p>
        </p:txBody>
      </p:sp>
      <p:sp>
        <p:nvSpPr>
          <p:cNvPr id="14" name="Left Arrow 13"/>
          <p:cNvSpPr/>
          <p:nvPr/>
        </p:nvSpPr>
        <p:spPr>
          <a:xfrm>
            <a:off x="6385887" y="5559671"/>
            <a:ext cx="750425" cy="274176"/>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7165988" y="5465873"/>
            <a:ext cx="291629" cy="369332"/>
          </a:xfrm>
          <a:prstGeom prst="rect">
            <a:avLst/>
          </a:prstGeom>
          <a:noFill/>
        </p:spPr>
        <p:txBody>
          <a:bodyPr wrap="none" rtlCol="0">
            <a:spAutoFit/>
          </a:bodyPr>
          <a:lstStyle/>
          <a:p>
            <a:r>
              <a:rPr lang="en-US" dirty="0" smtClean="0"/>
              <a:t>?</a:t>
            </a:r>
            <a:endParaRPr lang="en-US" dirty="0"/>
          </a:p>
        </p:txBody>
      </p:sp>
      <p:sp>
        <p:nvSpPr>
          <p:cNvPr id="16" name="Left Arrow 15"/>
          <p:cNvSpPr/>
          <p:nvPr/>
        </p:nvSpPr>
        <p:spPr>
          <a:xfrm>
            <a:off x="6385887" y="6150050"/>
            <a:ext cx="750425" cy="274176"/>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165988" y="6056252"/>
            <a:ext cx="291629" cy="369332"/>
          </a:xfrm>
          <a:prstGeom prst="rect">
            <a:avLst/>
          </a:prstGeom>
          <a:noFill/>
        </p:spPr>
        <p:txBody>
          <a:bodyPr wrap="none" rtlCol="0">
            <a:spAutoFit/>
          </a:bodyPr>
          <a:lstStyle/>
          <a:p>
            <a:r>
              <a:rPr lang="en-US" dirty="0" smtClean="0"/>
              <a:t>?</a:t>
            </a:r>
            <a:endParaRPr lang="en-US" dirty="0"/>
          </a:p>
        </p:txBody>
      </p:sp>
      <p:sp>
        <p:nvSpPr>
          <p:cNvPr id="18" name="Left Arrow 17"/>
          <p:cNvSpPr/>
          <p:nvPr/>
        </p:nvSpPr>
        <p:spPr>
          <a:xfrm rot="20459558">
            <a:off x="6707192" y="219337"/>
            <a:ext cx="750425" cy="274176"/>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rot="20459558">
            <a:off x="7018905" y="154399"/>
            <a:ext cx="1488170" cy="369332"/>
          </a:xfrm>
          <a:prstGeom prst="rect">
            <a:avLst/>
          </a:prstGeom>
          <a:noFill/>
        </p:spPr>
        <p:txBody>
          <a:bodyPr wrap="none" rtlCol="0">
            <a:spAutoFit/>
          </a:bodyPr>
          <a:lstStyle/>
          <a:p>
            <a:r>
              <a:rPr lang="en-US" dirty="0" smtClean="0"/>
              <a:t>Neither 2 or 3</a:t>
            </a:r>
            <a:endParaRPr lang="en-US" dirty="0"/>
          </a:p>
        </p:txBody>
      </p:sp>
      <p:sp>
        <p:nvSpPr>
          <p:cNvPr id="20" name="Left Arrow 19"/>
          <p:cNvSpPr/>
          <p:nvPr/>
        </p:nvSpPr>
        <p:spPr>
          <a:xfrm>
            <a:off x="8052637" y="1573785"/>
            <a:ext cx="750425" cy="274176"/>
          </a:xfrm>
          <a:prstGeom prst="lef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8783221" y="1516065"/>
            <a:ext cx="291629" cy="369332"/>
          </a:xfrm>
          <a:prstGeom prst="rect">
            <a:avLst/>
          </a:prstGeom>
          <a:noFill/>
        </p:spPr>
        <p:txBody>
          <a:bodyPr wrap="none" rtlCol="0">
            <a:spAutoFit/>
          </a:bodyPr>
          <a:lstStyle/>
          <a:p>
            <a:r>
              <a:rPr lang="en-US" dirty="0" smtClean="0"/>
              <a:t>?</a:t>
            </a:r>
            <a:endParaRPr lang="en-US" dirty="0"/>
          </a:p>
        </p:txBody>
      </p:sp>
    </p:spTree>
    <p:extLst>
      <p:ext uri="{BB962C8B-B14F-4D97-AF65-F5344CB8AC3E}">
        <p14:creationId xmlns:p14="http://schemas.microsoft.com/office/powerpoint/2010/main" val="24922815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982"/>
            <a:ext cx="8229600" cy="1143000"/>
          </a:xfrm>
        </p:spPr>
        <p:txBody>
          <a:bodyPr/>
          <a:lstStyle/>
          <a:p>
            <a:r>
              <a:rPr lang="en-US" dirty="0" smtClean="0"/>
              <a:t>SESAME-CASSE data</a:t>
            </a:r>
            <a:endParaRPr lang="en-US" dirty="0"/>
          </a:p>
        </p:txBody>
      </p:sp>
      <p:sp>
        <p:nvSpPr>
          <p:cNvPr id="3" name="Content Placeholder 2"/>
          <p:cNvSpPr>
            <a:spLocks noGrp="1"/>
          </p:cNvSpPr>
          <p:nvPr>
            <p:ph sz="half" idx="1"/>
          </p:nvPr>
        </p:nvSpPr>
        <p:spPr>
          <a:xfrm>
            <a:off x="457200" y="1056888"/>
            <a:ext cx="4038600" cy="3941017"/>
          </a:xfrm>
        </p:spPr>
        <p:txBody>
          <a:bodyPr>
            <a:normAutofit fontScale="62500" lnSpcReduction="20000"/>
          </a:bodyPr>
          <a:lstStyle/>
          <a:p>
            <a:pPr marL="457200" lvl="1" indent="0">
              <a:buNone/>
            </a:pPr>
            <a:r>
              <a:rPr lang="en-US" dirty="0" smtClean="0">
                <a:latin typeface="Courier"/>
                <a:cs typeface="Courier"/>
              </a:rPr>
              <a:t>rl-c-sesame-2-sdl-v1.0/  </a:t>
            </a:r>
          </a:p>
          <a:p>
            <a:pPr marL="457200" lvl="1" indent="0">
              <a:buNone/>
            </a:pPr>
            <a:r>
              <a:rPr lang="en-US" dirty="0"/>
              <a:t>This archive contains edited data (CODMAC level 2) from the SESAME instrument onboard ROSETTA Lander, acquired during the SDL phase. </a:t>
            </a:r>
            <a:endParaRPr lang="en-US" dirty="0" smtClean="0"/>
          </a:p>
          <a:p>
            <a:pPr marL="457200" lvl="1" indent="0">
              <a:buNone/>
            </a:pPr>
            <a:endParaRPr lang="en-US" dirty="0" smtClean="0"/>
          </a:p>
          <a:p>
            <a:pPr marL="457200" lvl="1" indent="0">
              <a:buNone/>
            </a:pPr>
            <a:endParaRPr lang="en-US" dirty="0"/>
          </a:p>
          <a:p>
            <a:pPr marL="457200" lvl="1" indent="0">
              <a:buNone/>
            </a:pPr>
            <a:endParaRPr lang="en-US" dirty="0" smtClean="0"/>
          </a:p>
          <a:p>
            <a:pPr marL="0" indent="0">
              <a:buNone/>
            </a:pPr>
            <a:r>
              <a:rPr lang="en-US" sz="2400" dirty="0" smtClean="0">
                <a:latin typeface="Courier"/>
                <a:cs typeface="Courier"/>
              </a:rPr>
              <a:t>	rl-c-sesame-3-sdl-v1.0/</a:t>
            </a:r>
          </a:p>
          <a:p>
            <a:pPr marL="0" indent="0">
              <a:buNone/>
            </a:pPr>
            <a:r>
              <a:rPr lang="en-US" sz="2400" dirty="0" smtClean="0"/>
              <a:t>	This archive contains calibrated data 	(CODMAC level 3) from the SESAME 	instrument onboard ROSETTA Lander, 	acquired during the SDL phase. </a:t>
            </a:r>
          </a:p>
          <a:p>
            <a:pPr marL="0" indent="0">
              <a:buNone/>
            </a:pPr>
            <a:endParaRPr lang="en-US" dirty="0" smtClean="0"/>
          </a:p>
          <a:p>
            <a:pPr marL="457200" lvl="1" indent="0">
              <a:buNone/>
            </a:pPr>
            <a:endParaRPr lang="en-US" dirty="0"/>
          </a:p>
          <a:p>
            <a:pPr lvl="1"/>
            <a:endParaRPr lang="en-US" dirty="0"/>
          </a:p>
        </p:txBody>
      </p:sp>
      <p:sp>
        <p:nvSpPr>
          <p:cNvPr id="4" name="Content Placeholder 3"/>
          <p:cNvSpPr>
            <a:spLocks noGrp="1"/>
          </p:cNvSpPr>
          <p:nvPr>
            <p:ph sz="half" idx="2"/>
          </p:nvPr>
        </p:nvSpPr>
        <p:spPr>
          <a:xfrm>
            <a:off x="4648199" y="979711"/>
            <a:ext cx="4252383" cy="4492404"/>
          </a:xfrm>
        </p:spPr>
        <p:txBody>
          <a:bodyPr>
            <a:normAutofit fontScale="62500" lnSpcReduction="20000"/>
          </a:bodyPr>
          <a:lstStyle/>
          <a:p>
            <a:r>
              <a:rPr lang="en-US" dirty="0" err="1" smtClean="0"/>
              <a:t>hc</a:t>
            </a:r>
            <a:r>
              <a:rPr lang="en-US" dirty="0" smtClean="0"/>
              <a:t>/ – health check (not expected) </a:t>
            </a:r>
          </a:p>
          <a:p>
            <a:pPr marL="514350" lvl="1" indent="0">
              <a:buNone/>
            </a:pPr>
            <a:r>
              <a:rPr lang="en-US" dirty="0" smtClean="0">
                <a:solidFill>
                  <a:srgbClr val="FF0000"/>
                </a:solidFill>
              </a:rPr>
              <a:t>Not in page 24/26 </a:t>
            </a:r>
            <a:r>
              <a:rPr lang="en-US" dirty="0" err="1" smtClean="0">
                <a:solidFill>
                  <a:srgbClr val="FF0000"/>
                </a:solidFill>
              </a:rPr>
              <a:t>eaicd_sesame</a:t>
            </a:r>
            <a:r>
              <a:rPr lang="en-US" dirty="0" smtClean="0">
                <a:solidFill>
                  <a:srgbClr val="FF0000"/>
                </a:solidFill>
              </a:rPr>
              <a:t> Table 3.2</a:t>
            </a:r>
            <a:endParaRPr lang="en-US" dirty="0" smtClean="0"/>
          </a:p>
          <a:p>
            <a:pPr marL="514350" lvl="1" indent="0">
              <a:buNone/>
            </a:pPr>
            <a:r>
              <a:rPr lang="en-US" dirty="0" smtClean="0"/>
              <a:t>Files: _</a:t>
            </a:r>
            <a:r>
              <a:rPr lang="en-US" dirty="0" err="1" smtClean="0"/>
              <a:t>jobc</a:t>
            </a:r>
            <a:r>
              <a:rPr lang="en-US" dirty="0" smtClean="0"/>
              <a:t>   _data  _</a:t>
            </a:r>
            <a:r>
              <a:rPr lang="en-US" dirty="0" err="1" smtClean="0"/>
              <a:t>seqp</a:t>
            </a:r>
            <a:r>
              <a:rPr lang="en-US" dirty="0" smtClean="0"/>
              <a:t>  _stat  _</a:t>
            </a:r>
            <a:r>
              <a:rPr lang="en-US" dirty="0" err="1" smtClean="0"/>
              <a:t>taft</a:t>
            </a:r>
            <a:r>
              <a:rPr lang="en-US" dirty="0" smtClean="0"/>
              <a:t> files</a:t>
            </a:r>
          </a:p>
          <a:p>
            <a:pPr marL="514350" lvl="1" indent="0">
              <a:buNone/>
            </a:pPr>
            <a:endParaRPr lang="en-US" dirty="0" smtClean="0"/>
          </a:p>
          <a:p>
            <a:r>
              <a:rPr lang="en-US" dirty="0" err="1" smtClean="0"/>
              <a:t>sn</a:t>
            </a:r>
            <a:r>
              <a:rPr lang="en-US" dirty="0" smtClean="0"/>
              <a:t>/ –  sounding mode </a:t>
            </a:r>
          </a:p>
          <a:p>
            <a:pPr lvl="1"/>
            <a:r>
              <a:rPr lang="en-US" dirty="0" smtClean="0"/>
              <a:t>_</a:t>
            </a:r>
            <a:r>
              <a:rPr lang="en-US" dirty="0" err="1" smtClean="0"/>
              <a:t>jobc</a:t>
            </a:r>
            <a:endParaRPr lang="en-US" dirty="0" smtClean="0"/>
          </a:p>
          <a:p>
            <a:pPr lvl="2"/>
            <a:r>
              <a:rPr lang="en-US" dirty="0" smtClean="0"/>
              <a:t>Job parameters (L2 identical to L3</a:t>
            </a:r>
            <a:endParaRPr lang="en-US" dirty="0" smtClean="0"/>
          </a:p>
          <a:p>
            <a:pPr lvl="1"/>
            <a:r>
              <a:rPr lang="en-US" dirty="0" smtClean="0"/>
              <a:t>_data (L2 converted to phys. units in L3)</a:t>
            </a:r>
          </a:p>
          <a:p>
            <a:pPr lvl="2"/>
            <a:r>
              <a:rPr lang="en-US" dirty="0" smtClean="0"/>
              <a:t>Data from 12 accelerometers</a:t>
            </a:r>
            <a:endParaRPr lang="en-US" dirty="0" smtClean="0"/>
          </a:p>
          <a:p>
            <a:pPr lvl="1"/>
            <a:r>
              <a:rPr lang="en-US" dirty="0" smtClean="0"/>
              <a:t>_</a:t>
            </a:r>
            <a:r>
              <a:rPr lang="en-US" dirty="0" err="1" smtClean="0"/>
              <a:t>seqp</a:t>
            </a:r>
            <a:r>
              <a:rPr lang="en-US" dirty="0" smtClean="0"/>
              <a:t> (L2 converted to phys. units in L3)</a:t>
            </a:r>
          </a:p>
          <a:p>
            <a:pPr lvl="2"/>
            <a:r>
              <a:rPr lang="en-US" dirty="0" smtClean="0"/>
              <a:t>Sequence of parameters</a:t>
            </a:r>
          </a:p>
          <a:p>
            <a:pPr lvl="2"/>
            <a:r>
              <a:rPr lang="en-US" dirty="0" smtClean="0"/>
              <a:t>Foot temperatures</a:t>
            </a:r>
            <a:endParaRPr lang="en-US" dirty="0" smtClean="0"/>
          </a:p>
          <a:p>
            <a:pPr lvl="1"/>
            <a:r>
              <a:rPr lang="en-US" dirty="0" smtClean="0"/>
              <a:t>_stat (L2 identical to L3)</a:t>
            </a:r>
          </a:p>
          <a:p>
            <a:pPr lvl="2"/>
            <a:r>
              <a:rPr lang="en-US" dirty="0" smtClean="0"/>
              <a:t>Statistics of the channel data (min/max stuff)</a:t>
            </a:r>
          </a:p>
          <a:p>
            <a:pPr lvl="1"/>
            <a:r>
              <a:rPr lang="en-US" i="1" dirty="0" smtClean="0">
                <a:solidFill>
                  <a:srgbClr val="FF0000"/>
                </a:solidFill>
              </a:rPr>
              <a:t> _</a:t>
            </a:r>
            <a:r>
              <a:rPr lang="en-US" i="1" dirty="0" err="1" smtClean="0">
                <a:solidFill>
                  <a:srgbClr val="FF0000"/>
                </a:solidFill>
              </a:rPr>
              <a:t>taft</a:t>
            </a:r>
            <a:endParaRPr lang="en-US" i="1" dirty="0" smtClean="0">
              <a:solidFill>
                <a:srgbClr val="FF0000"/>
              </a:solidFill>
            </a:endParaRPr>
          </a:p>
          <a:p>
            <a:pPr lvl="2"/>
            <a:r>
              <a:rPr lang="en-US" i="1" dirty="0" smtClean="0">
                <a:solidFill>
                  <a:srgbClr val="FF0000"/>
                </a:solidFill>
              </a:rPr>
              <a:t>Not present</a:t>
            </a:r>
          </a:p>
          <a:p>
            <a:pPr lvl="2"/>
            <a:r>
              <a:rPr lang="en-US" i="1" dirty="0" smtClean="0">
                <a:solidFill>
                  <a:srgbClr val="FF0000"/>
                </a:solidFill>
              </a:rPr>
              <a:t>Supposed to be foot temps</a:t>
            </a:r>
            <a:endParaRPr lang="en-US" dirty="0" smtClean="0"/>
          </a:p>
        </p:txBody>
      </p:sp>
      <p:pic>
        <p:nvPicPr>
          <p:cNvPr id="5" name="Picture 4" descr="Screen Shot 2016-02-15 at 6.12.2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197945"/>
            <a:ext cx="8242300" cy="3924300"/>
          </a:xfrm>
          <a:prstGeom prst="rect">
            <a:avLst/>
          </a:prstGeom>
        </p:spPr>
      </p:pic>
    </p:spTree>
    <p:extLst>
      <p:ext uri="{BB962C8B-B14F-4D97-AF65-F5344CB8AC3E}">
        <p14:creationId xmlns:p14="http://schemas.microsoft.com/office/powerpoint/2010/main" val="14040162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Calibrations: L2 to L3</a:t>
            </a:r>
            <a:endParaRPr lang="en-US" dirty="0"/>
          </a:p>
        </p:txBody>
      </p:sp>
      <p:sp>
        <p:nvSpPr>
          <p:cNvPr id="3" name="Content Placeholder 2"/>
          <p:cNvSpPr>
            <a:spLocks noGrp="1"/>
          </p:cNvSpPr>
          <p:nvPr>
            <p:ph idx="1"/>
          </p:nvPr>
        </p:nvSpPr>
        <p:spPr/>
        <p:txBody>
          <a:bodyPr>
            <a:normAutofit fontScale="70000" lnSpcReduction="20000"/>
          </a:bodyPr>
          <a:lstStyle/>
          <a:p>
            <a:r>
              <a:rPr lang="en-US" dirty="0"/>
              <a:t>CASSE </a:t>
            </a:r>
          </a:p>
          <a:p>
            <a:pPr marL="0" indent="0">
              <a:buNone/>
            </a:pPr>
            <a:r>
              <a:rPr lang="en-US" sz="1700" dirty="0" smtClean="0">
                <a:latin typeface="Courier"/>
                <a:cs typeface="Courier"/>
              </a:rPr>
              <a:t>	rl-c-sesame-3-sdl-v1.0/document/</a:t>
            </a:r>
            <a:r>
              <a:rPr lang="en-US" sz="1700" dirty="0" err="1" smtClean="0">
                <a:latin typeface="Courier"/>
                <a:cs typeface="Courier"/>
              </a:rPr>
              <a:t>ses_cas_calibration_desc.asc</a:t>
            </a:r>
            <a:endParaRPr lang="en-US" sz="1700" dirty="0" smtClean="0">
              <a:latin typeface="Courier"/>
              <a:cs typeface="Courier"/>
            </a:endParaRPr>
          </a:p>
          <a:p>
            <a:pPr marL="0" indent="0">
              <a:buNone/>
            </a:pPr>
            <a:endParaRPr lang="en-US" dirty="0"/>
          </a:p>
          <a:p>
            <a:pPr marL="457200" lvl="1" indent="0">
              <a:buNone/>
            </a:pPr>
            <a:r>
              <a:rPr lang="en-US" sz="2300" dirty="0" smtClean="0">
                <a:latin typeface="Courier"/>
                <a:cs typeface="Courier"/>
              </a:rPr>
              <a:t>“This document describes the  calibration of the SESAME-DIM and SESAME-PP data delivered in the SESAME level 3 data sets.                       </a:t>
            </a:r>
          </a:p>
          <a:p>
            <a:pPr marL="457200" lvl="1" indent="0">
              <a:buNone/>
            </a:pPr>
            <a:endParaRPr lang="en-US" sz="2300" dirty="0" smtClean="0">
              <a:latin typeface="Courier"/>
              <a:cs typeface="Courier"/>
            </a:endParaRPr>
          </a:p>
          <a:p>
            <a:pPr marL="457200" lvl="1" indent="0">
              <a:buNone/>
            </a:pPr>
            <a:r>
              <a:rPr lang="en-US" sz="2300" dirty="0" smtClean="0">
                <a:latin typeface="Courier"/>
                <a:cs typeface="Courier"/>
              </a:rPr>
              <a:t>TBD”</a:t>
            </a:r>
            <a:endParaRPr lang="en-US" sz="2300" dirty="0">
              <a:latin typeface="Courier"/>
              <a:cs typeface="Courier"/>
            </a:endParaRPr>
          </a:p>
          <a:p>
            <a:pPr marL="457200" lvl="1" indent="0">
              <a:buNone/>
            </a:pPr>
            <a:endParaRPr lang="en-US" dirty="0" smtClean="0"/>
          </a:p>
          <a:p>
            <a:r>
              <a:rPr lang="en-US" dirty="0" smtClean="0"/>
              <a:t>No direction to do the following:</a:t>
            </a:r>
          </a:p>
          <a:p>
            <a:pPr lvl="1"/>
            <a:r>
              <a:rPr lang="en-US" dirty="0" smtClean="0"/>
              <a:t>Convert the channel data from integers in L2 data to the real units (accelerations) in L3 data (or at least know how it was done).</a:t>
            </a:r>
          </a:p>
          <a:p>
            <a:pPr lvl="2"/>
            <a:r>
              <a:rPr lang="en-US" dirty="0" smtClean="0"/>
              <a:t>Page 16 of </a:t>
            </a:r>
            <a:r>
              <a:rPr lang="en-US" dirty="0" err="1" smtClean="0"/>
              <a:t>eaicd</a:t>
            </a:r>
            <a:r>
              <a:rPr lang="en-US" dirty="0" smtClean="0"/>
              <a:t>: “</a:t>
            </a:r>
            <a:r>
              <a:rPr lang="en-US" dirty="0"/>
              <a:t>Amplification factors to calculate the signal strength in </a:t>
            </a:r>
            <a:r>
              <a:rPr lang="en-US" dirty="0" smtClean="0"/>
              <a:t>voltage. Pre</a:t>
            </a:r>
            <a:r>
              <a:rPr lang="en-US" dirty="0"/>
              <a:t>-launch </a:t>
            </a:r>
            <a:r>
              <a:rPr lang="en-US" dirty="0" err="1"/>
              <a:t>Brüel</a:t>
            </a:r>
            <a:r>
              <a:rPr lang="en-US" dirty="0"/>
              <a:t> &amp; </a:t>
            </a:r>
            <a:r>
              <a:rPr lang="en-US" dirty="0" err="1"/>
              <a:t>Kjaer</a:t>
            </a:r>
            <a:r>
              <a:rPr lang="en-US" dirty="0"/>
              <a:t> calibration of CASSE accelerometers (transfer from voltage to acceleration</a:t>
            </a:r>
            <a:r>
              <a:rPr lang="en-US" dirty="0" smtClean="0"/>
              <a:t>)“</a:t>
            </a:r>
          </a:p>
          <a:p>
            <a:pPr lvl="1"/>
            <a:r>
              <a:rPr lang="en-US" dirty="0" smtClean="0"/>
              <a:t>Convert the foot temperatures from raw integer data to physical units</a:t>
            </a:r>
          </a:p>
          <a:p>
            <a:pPr lvl="2"/>
            <a:r>
              <a:rPr lang="en-US" dirty="0" smtClean="0"/>
              <a:t>(or at least know how it was done)</a:t>
            </a:r>
            <a:endParaRPr lang="en-US" dirty="0"/>
          </a:p>
        </p:txBody>
      </p:sp>
    </p:spTree>
    <p:extLst>
      <p:ext uri="{BB962C8B-B14F-4D97-AF65-F5344CB8AC3E}">
        <p14:creationId xmlns:p14="http://schemas.microsoft.com/office/powerpoint/2010/main" val="20730424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SESAME-CASSE: RIDs</a:t>
            </a:r>
            <a:endParaRPr lang="en-US" dirty="0"/>
          </a:p>
        </p:txBody>
      </p:sp>
      <p:sp>
        <p:nvSpPr>
          <p:cNvPr id="5" name="Content Placeholder 4"/>
          <p:cNvSpPr>
            <a:spLocks noGrp="1"/>
          </p:cNvSpPr>
          <p:nvPr>
            <p:ph idx="1"/>
          </p:nvPr>
        </p:nvSpPr>
        <p:spPr>
          <a:xfrm>
            <a:off x="457199" y="1600200"/>
            <a:ext cx="8360293" cy="4845050"/>
          </a:xfrm>
        </p:spPr>
        <p:txBody>
          <a:bodyPr>
            <a:normAutofit fontScale="55000" lnSpcReduction="20000"/>
          </a:bodyPr>
          <a:lstStyle/>
          <a:p>
            <a:r>
              <a:rPr lang="en-US" dirty="0" smtClean="0"/>
              <a:t>Insufficient Calibration information for SESAME-CASSE:</a:t>
            </a:r>
          </a:p>
          <a:p>
            <a:pPr lvl="1"/>
            <a:r>
              <a:rPr lang="en-US" dirty="0" smtClean="0"/>
              <a:t>“TBD” Calibration information for CASSE in </a:t>
            </a:r>
            <a:r>
              <a:rPr lang="en-US" dirty="0" smtClean="0">
                <a:latin typeface="Courier"/>
                <a:cs typeface="Courier"/>
              </a:rPr>
              <a:t>rl-c-sesame-3-sdl-v1.0/document/</a:t>
            </a:r>
            <a:r>
              <a:rPr lang="en-US" dirty="0" err="1" smtClean="0">
                <a:latin typeface="Courier"/>
                <a:cs typeface="Courier"/>
              </a:rPr>
              <a:t>ses_cas_calibration_desc.asc</a:t>
            </a:r>
            <a:endParaRPr lang="en-US" dirty="0" smtClean="0">
              <a:latin typeface="Courier"/>
              <a:cs typeface="Courier"/>
            </a:endParaRPr>
          </a:p>
          <a:p>
            <a:pPr lvl="1"/>
            <a:r>
              <a:rPr lang="en-US" dirty="0" smtClean="0"/>
              <a:t>No formula for calculating temperatures found in _</a:t>
            </a:r>
            <a:r>
              <a:rPr lang="en-US" dirty="0" err="1" smtClean="0"/>
              <a:t>seqp</a:t>
            </a:r>
            <a:r>
              <a:rPr lang="en-US" dirty="0" smtClean="0"/>
              <a:t> data</a:t>
            </a:r>
          </a:p>
          <a:p>
            <a:pPr marL="457200" lvl="1" indent="0">
              <a:buNone/>
            </a:pPr>
            <a:endParaRPr lang="en-US" dirty="0" smtClean="0"/>
          </a:p>
          <a:p>
            <a:pPr lvl="2"/>
            <a:endParaRPr lang="en-US" dirty="0" smtClean="0"/>
          </a:p>
          <a:p>
            <a:r>
              <a:rPr lang="en-US" dirty="0" smtClean="0"/>
              <a:t>Directory structure does not match Figure 3.3 in </a:t>
            </a:r>
            <a:r>
              <a:rPr lang="en-US" dirty="0" err="1" smtClean="0"/>
              <a:t>eaicd</a:t>
            </a:r>
            <a:r>
              <a:rPr lang="en-US" dirty="0" smtClean="0"/>
              <a:t> documentation.</a:t>
            </a:r>
          </a:p>
          <a:p>
            <a:pPr lvl="1"/>
            <a:r>
              <a:rPr lang="en-US" dirty="0" err="1" smtClean="0"/>
              <a:t>Healthcheck</a:t>
            </a:r>
            <a:r>
              <a:rPr lang="en-US" dirty="0" smtClean="0"/>
              <a:t> mode </a:t>
            </a:r>
            <a:r>
              <a:rPr lang="en-US" dirty="0" err="1" smtClean="0"/>
              <a:t>hc</a:t>
            </a:r>
            <a:r>
              <a:rPr lang="en-US" dirty="0" smtClean="0"/>
              <a:t>/ found in CASEE/ folders, but not listed in the </a:t>
            </a:r>
            <a:r>
              <a:rPr lang="en-US" dirty="0" err="1" smtClean="0"/>
              <a:t>eaicd</a:t>
            </a:r>
            <a:r>
              <a:rPr lang="en-US" dirty="0" smtClean="0"/>
              <a:t>.</a:t>
            </a:r>
          </a:p>
          <a:p>
            <a:pPr lvl="1"/>
            <a:r>
              <a:rPr lang="en-US" dirty="0" smtClean="0"/>
              <a:t>No calibration/ extras/ geometry/ PP/LM/ CASSE/LI or CASSE/TR/</a:t>
            </a:r>
          </a:p>
          <a:p>
            <a:pPr lvl="1"/>
            <a:endParaRPr lang="en-US" dirty="0"/>
          </a:p>
          <a:p>
            <a:pPr lvl="1"/>
            <a:endParaRPr lang="en-US" dirty="0" smtClean="0"/>
          </a:p>
          <a:p>
            <a:r>
              <a:rPr lang="en-US" dirty="0" smtClean="0"/>
              <a:t>Insufficient documentation of operational parameters</a:t>
            </a:r>
          </a:p>
          <a:p>
            <a:pPr lvl="1"/>
            <a:r>
              <a:rPr lang="en-US" dirty="0" smtClean="0"/>
              <a:t>No adequate description in </a:t>
            </a:r>
            <a:r>
              <a:rPr lang="en-US" dirty="0" err="1" smtClean="0"/>
              <a:t>eaicd</a:t>
            </a:r>
            <a:r>
              <a:rPr lang="en-US" dirty="0" smtClean="0"/>
              <a:t> or </a:t>
            </a:r>
            <a:r>
              <a:rPr lang="en-US" dirty="0" err="1" smtClean="0"/>
              <a:t>lse_sw</a:t>
            </a:r>
            <a:r>
              <a:rPr lang="en-US" dirty="0" smtClean="0"/>
              <a:t>…</a:t>
            </a:r>
            <a:r>
              <a:rPr lang="en-US" dirty="0" err="1" smtClean="0"/>
              <a:t>pdf</a:t>
            </a:r>
            <a:r>
              <a:rPr lang="en-US" dirty="0" smtClean="0"/>
              <a:t> of many </a:t>
            </a:r>
            <a:r>
              <a:rPr lang="en-US" dirty="0" err="1" smtClean="0">
                <a:latin typeface="Courier"/>
                <a:cs typeface="Courier"/>
              </a:rPr>
              <a:t>jobcard</a:t>
            </a:r>
            <a:r>
              <a:rPr lang="en-US" dirty="0" smtClean="0"/>
              <a:t> function parameters</a:t>
            </a:r>
          </a:p>
          <a:p>
            <a:pPr lvl="2"/>
            <a:r>
              <a:rPr lang="en-US" dirty="0" smtClean="0"/>
              <a:t>G_GAIN, FIFO_LAG, TL_FACTOR, G_TAR_VAL….</a:t>
            </a:r>
          </a:p>
          <a:p>
            <a:pPr lvl="1"/>
            <a:r>
              <a:rPr lang="en-US" dirty="0" smtClean="0"/>
              <a:t>Channel descriptors in _data*  format files were not explicit. </a:t>
            </a:r>
          </a:p>
          <a:p>
            <a:pPr lvl="1"/>
            <a:r>
              <a:rPr lang="en-US" dirty="0" smtClean="0"/>
              <a:t>No _</a:t>
            </a:r>
            <a:r>
              <a:rPr lang="en-US" dirty="0" err="1" smtClean="0"/>
              <a:t>taft</a:t>
            </a:r>
            <a:r>
              <a:rPr lang="en-US" dirty="0" smtClean="0"/>
              <a:t>* files in the </a:t>
            </a:r>
            <a:r>
              <a:rPr lang="en-US" dirty="0" err="1" smtClean="0"/>
              <a:t>sn</a:t>
            </a:r>
            <a:r>
              <a:rPr lang="en-US" dirty="0" smtClean="0"/>
              <a:t>/ folders – only in </a:t>
            </a:r>
            <a:r>
              <a:rPr lang="en-US" dirty="0" err="1" smtClean="0"/>
              <a:t>hc</a:t>
            </a:r>
            <a:r>
              <a:rPr lang="en-US" dirty="0" smtClean="0"/>
              <a:t>/ folders that were in unexpected locations.</a:t>
            </a:r>
          </a:p>
          <a:p>
            <a:pPr lvl="2"/>
            <a:r>
              <a:rPr lang="en-US" dirty="0" err="1" smtClean="0"/>
              <a:t>hc</a:t>
            </a:r>
            <a:r>
              <a:rPr lang="en-US" dirty="0" smtClean="0"/>
              <a:t> - _</a:t>
            </a:r>
            <a:r>
              <a:rPr lang="en-US" dirty="0" err="1" smtClean="0"/>
              <a:t>taft</a:t>
            </a:r>
            <a:r>
              <a:rPr lang="en-US" dirty="0" smtClean="0"/>
              <a:t> data for example – nothing in section 2.3 “Temperature Measurements”  in lse-sw-fm-3-tc-tm.pdf</a:t>
            </a:r>
          </a:p>
        </p:txBody>
      </p:sp>
    </p:spTree>
    <p:extLst>
      <p:ext uri="{BB962C8B-B14F-4D97-AF65-F5344CB8AC3E}">
        <p14:creationId xmlns:p14="http://schemas.microsoft.com/office/powerpoint/2010/main" val="28320065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 data </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a:latin typeface="Courier"/>
                <a:cs typeface="Courier"/>
              </a:rPr>
              <a:t>RL-C-SESAME-2-SDL-</a:t>
            </a:r>
            <a:r>
              <a:rPr lang="en-US" dirty="0" smtClean="0">
                <a:latin typeface="Courier"/>
                <a:cs typeface="Courier"/>
              </a:rPr>
              <a:t>V1.0</a:t>
            </a:r>
          </a:p>
          <a:p>
            <a:pPr marL="0" indent="0">
              <a:buNone/>
            </a:pPr>
            <a:r>
              <a:rPr lang="en-US" dirty="0"/>
              <a:t>This archive contains edited data (CODMAC level 2) from the SESAME instrument onboard ROSETTA Lander, acquired during the SDL phase. </a:t>
            </a:r>
            <a:endParaRPr lang="en-US" dirty="0" smtClean="0"/>
          </a:p>
          <a:p>
            <a:pPr marL="0" indent="0">
              <a:buNone/>
            </a:pPr>
            <a:r>
              <a:rPr lang="en-US" dirty="0">
                <a:latin typeface="Courier"/>
                <a:cs typeface="Courier"/>
              </a:rPr>
              <a:t>	</a:t>
            </a:r>
            <a:r>
              <a:rPr lang="en-US" dirty="0" smtClean="0">
                <a:latin typeface="Courier"/>
                <a:cs typeface="Courier"/>
              </a:rPr>
              <a:t>am/</a:t>
            </a:r>
          </a:p>
          <a:p>
            <a:pPr marL="0" indent="0">
              <a:buNone/>
            </a:pPr>
            <a:r>
              <a:rPr lang="en-US" dirty="0" smtClean="0">
                <a:latin typeface="Courier"/>
                <a:cs typeface="Courier"/>
              </a:rPr>
              <a:t>	</a:t>
            </a:r>
            <a:r>
              <a:rPr lang="en-US" dirty="0" err="1" smtClean="0">
                <a:latin typeface="Courier"/>
                <a:cs typeface="Courier"/>
              </a:rPr>
              <a:t>hc</a:t>
            </a:r>
            <a:r>
              <a:rPr lang="en-US" dirty="0" smtClean="0">
                <a:latin typeface="Courier"/>
                <a:cs typeface="Courier"/>
              </a:rPr>
              <a:t>/</a:t>
            </a:r>
          </a:p>
          <a:p>
            <a:pPr marL="0" indent="0">
              <a:buNone/>
            </a:pPr>
            <a:r>
              <a:rPr lang="en-US" dirty="0" smtClean="0">
                <a:latin typeface="Courier"/>
                <a:cs typeface="Courier"/>
              </a:rPr>
              <a:t>	pm/</a:t>
            </a:r>
            <a:endParaRPr lang="en-US" dirty="0">
              <a:latin typeface="Courier"/>
              <a:cs typeface="Courier"/>
            </a:endParaRPr>
          </a:p>
        </p:txBody>
      </p:sp>
      <p:sp>
        <p:nvSpPr>
          <p:cNvPr id="4" name="Content Placeholder 3"/>
          <p:cNvSpPr>
            <a:spLocks noGrp="1"/>
          </p:cNvSpPr>
          <p:nvPr>
            <p:ph sz="half" idx="2"/>
          </p:nvPr>
        </p:nvSpPr>
        <p:spPr/>
        <p:txBody>
          <a:bodyPr>
            <a:normAutofit fontScale="92500" lnSpcReduction="10000"/>
          </a:bodyPr>
          <a:lstStyle/>
          <a:p>
            <a:pPr marL="0" indent="0">
              <a:buNone/>
            </a:pPr>
            <a:r>
              <a:rPr lang="en-US" dirty="0" smtClean="0">
                <a:latin typeface="Courier"/>
                <a:cs typeface="Courier"/>
              </a:rPr>
              <a:t>rl-c-sesame-3-sdl-v1.0/</a:t>
            </a:r>
          </a:p>
          <a:p>
            <a:pPr marL="0" indent="0">
              <a:buNone/>
            </a:pPr>
            <a:r>
              <a:rPr lang="en-US" dirty="0" smtClean="0"/>
              <a:t>This archive contains calibrated data (CODMAC level 3) from the SESAME instrument onboard ROSETTA Lander, acquired during the SDL phase. </a:t>
            </a:r>
          </a:p>
          <a:p>
            <a:pPr marL="0" indent="0">
              <a:buNone/>
            </a:pPr>
            <a:r>
              <a:rPr lang="en-US" dirty="0" smtClean="0">
                <a:latin typeface="Courier"/>
                <a:cs typeface="Courier"/>
              </a:rPr>
              <a:t>	am/</a:t>
            </a:r>
          </a:p>
          <a:p>
            <a:pPr marL="0" indent="0">
              <a:buNone/>
            </a:pPr>
            <a:r>
              <a:rPr lang="en-US" dirty="0" smtClean="0">
                <a:latin typeface="Courier"/>
                <a:cs typeface="Courier"/>
              </a:rPr>
              <a:t>	</a:t>
            </a:r>
            <a:r>
              <a:rPr lang="en-US" dirty="0" err="1" smtClean="0">
                <a:latin typeface="Courier"/>
                <a:cs typeface="Courier"/>
              </a:rPr>
              <a:t>hc</a:t>
            </a:r>
            <a:r>
              <a:rPr lang="en-US" dirty="0" smtClean="0">
                <a:latin typeface="Courier"/>
                <a:cs typeface="Courier"/>
              </a:rPr>
              <a:t>/</a:t>
            </a:r>
          </a:p>
          <a:p>
            <a:pPr marL="0" indent="0">
              <a:buNone/>
            </a:pPr>
            <a:r>
              <a:rPr lang="en-US" dirty="0" smtClean="0">
                <a:latin typeface="Courier"/>
                <a:cs typeface="Courier"/>
              </a:rPr>
              <a:t>	pm/</a:t>
            </a:r>
          </a:p>
          <a:p>
            <a:endParaRPr lang="en-US" dirty="0" smtClean="0"/>
          </a:p>
          <a:p>
            <a:endParaRPr lang="en-US" dirty="0"/>
          </a:p>
        </p:txBody>
      </p:sp>
    </p:spTree>
    <p:extLst>
      <p:ext uri="{BB962C8B-B14F-4D97-AF65-F5344CB8AC3E}">
        <p14:creationId xmlns:p14="http://schemas.microsoft.com/office/powerpoint/2010/main" val="8613615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sz="half" idx="1"/>
          </p:nvPr>
        </p:nvSpPr>
        <p:spPr>
          <a:xfrm>
            <a:off x="457200" y="1313157"/>
            <a:ext cx="4038600" cy="5544843"/>
          </a:xfrm>
        </p:spPr>
        <p:txBody>
          <a:bodyPr>
            <a:normAutofit fontScale="70000" lnSpcReduction="20000"/>
          </a:bodyPr>
          <a:lstStyle/>
          <a:p>
            <a:r>
              <a:rPr lang="en-US" dirty="0" smtClean="0"/>
              <a:t>Passive mode (pm)</a:t>
            </a:r>
          </a:p>
          <a:p>
            <a:pPr lvl="1"/>
            <a:r>
              <a:rPr lang="en-US" dirty="0" smtClean="0"/>
              <a:t>_par (L2)</a:t>
            </a:r>
          </a:p>
          <a:p>
            <a:pPr lvl="2"/>
            <a:r>
              <a:rPr lang="en-US" dirty="0" smtClean="0"/>
              <a:t>Sequence Parameters</a:t>
            </a:r>
          </a:p>
          <a:p>
            <a:pPr lvl="2"/>
            <a:r>
              <a:rPr lang="en-US" dirty="0" smtClean="0"/>
              <a:t>Integers describing integrating times (LP_INT_CLK_DIV, ADC_CLK_DIV etc.)</a:t>
            </a:r>
          </a:p>
          <a:p>
            <a:pPr lvl="1"/>
            <a:r>
              <a:rPr lang="en-US" dirty="0" smtClean="0"/>
              <a:t>_</a:t>
            </a:r>
            <a:r>
              <a:rPr lang="en-US" dirty="0" err="1" smtClean="0"/>
              <a:t>parc</a:t>
            </a:r>
            <a:r>
              <a:rPr lang="en-US" dirty="0" smtClean="0"/>
              <a:t> (L3)</a:t>
            </a:r>
          </a:p>
          <a:p>
            <a:pPr lvl="2"/>
            <a:r>
              <a:rPr lang="en-US" dirty="0" smtClean="0"/>
              <a:t>Sequence Parameters</a:t>
            </a:r>
          </a:p>
          <a:p>
            <a:pPr lvl="2"/>
            <a:r>
              <a:rPr lang="en-US" dirty="0" smtClean="0"/>
              <a:t>Integrating sequence now in Seconds</a:t>
            </a:r>
          </a:p>
          <a:p>
            <a:pPr lvl="1"/>
            <a:r>
              <a:rPr lang="en-US" dirty="0" smtClean="0"/>
              <a:t>_</a:t>
            </a:r>
            <a:r>
              <a:rPr lang="en-US" dirty="0" err="1" smtClean="0"/>
              <a:t>pow</a:t>
            </a:r>
            <a:r>
              <a:rPr lang="en-US" dirty="0" smtClean="0"/>
              <a:t> (L2)</a:t>
            </a:r>
          </a:p>
          <a:p>
            <a:pPr lvl="2"/>
            <a:r>
              <a:rPr lang="en-US" dirty="0" smtClean="0"/>
              <a:t>Integer codes for frequency bins</a:t>
            </a:r>
          </a:p>
          <a:p>
            <a:pPr lvl="2"/>
            <a:r>
              <a:rPr lang="en-US" dirty="0" smtClean="0"/>
              <a:t>“Raw Power” - Integer</a:t>
            </a:r>
            <a:endParaRPr lang="en-US" dirty="0" smtClean="0"/>
          </a:p>
          <a:p>
            <a:pPr lvl="1"/>
            <a:r>
              <a:rPr lang="en-US" dirty="0" smtClean="0"/>
              <a:t>_</a:t>
            </a:r>
            <a:r>
              <a:rPr lang="en-US" dirty="0" err="1" smtClean="0"/>
              <a:t>powc</a:t>
            </a:r>
            <a:r>
              <a:rPr lang="en-US" dirty="0" smtClean="0"/>
              <a:t> (L3)</a:t>
            </a:r>
          </a:p>
          <a:p>
            <a:pPr lvl="2"/>
            <a:r>
              <a:rPr lang="en-US" dirty="0" smtClean="0"/>
              <a:t>Frequency bin center (Hz)</a:t>
            </a:r>
            <a:endParaRPr lang="en-US" dirty="0" smtClean="0"/>
          </a:p>
          <a:p>
            <a:pPr lvl="2"/>
            <a:r>
              <a:rPr lang="en-US" dirty="0" smtClean="0"/>
              <a:t>Voltage Density (with formula)</a:t>
            </a:r>
          </a:p>
          <a:p>
            <a:pPr lvl="1"/>
            <a:r>
              <a:rPr lang="en-US" dirty="0" smtClean="0"/>
              <a:t>_</a:t>
            </a:r>
            <a:r>
              <a:rPr lang="en-US" dirty="0" err="1" smtClean="0"/>
              <a:t>rx</a:t>
            </a:r>
            <a:r>
              <a:rPr lang="en-US" dirty="0" smtClean="0"/>
              <a:t> (L2) </a:t>
            </a:r>
          </a:p>
          <a:p>
            <a:pPr lvl="2"/>
            <a:r>
              <a:rPr lang="en-US" dirty="0" smtClean="0"/>
              <a:t>RX_SAMPLE_NUM, RX_ADC_VALUE in Integers</a:t>
            </a:r>
          </a:p>
          <a:p>
            <a:pPr lvl="1"/>
            <a:r>
              <a:rPr lang="en-US" dirty="0" smtClean="0"/>
              <a:t>_</a:t>
            </a:r>
            <a:r>
              <a:rPr lang="en-US" dirty="0" err="1" smtClean="0"/>
              <a:t>rxc</a:t>
            </a:r>
            <a:r>
              <a:rPr lang="en-US" dirty="0" smtClean="0"/>
              <a:t> (L3)</a:t>
            </a:r>
          </a:p>
          <a:p>
            <a:pPr lvl="2"/>
            <a:r>
              <a:rPr lang="en-US" dirty="0" smtClean="0"/>
              <a:t>Milliseconds and Volts</a:t>
            </a:r>
          </a:p>
          <a:p>
            <a:endParaRPr lang="en-US" dirty="0"/>
          </a:p>
        </p:txBody>
      </p:sp>
      <p:sp>
        <p:nvSpPr>
          <p:cNvPr id="4" name="Content Placeholder 3"/>
          <p:cNvSpPr>
            <a:spLocks noGrp="1"/>
          </p:cNvSpPr>
          <p:nvPr>
            <p:ph sz="half" idx="2"/>
          </p:nvPr>
        </p:nvSpPr>
        <p:spPr>
          <a:xfrm>
            <a:off x="4648200" y="1313158"/>
            <a:ext cx="4038600" cy="5544842"/>
          </a:xfrm>
        </p:spPr>
        <p:txBody>
          <a:bodyPr>
            <a:normAutofit fontScale="70000" lnSpcReduction="20000"/>
          </a:bodyPr>
          <a:lstStyle/>
          <a:p>
            <a:r>
              <a:rPr lang="en-US" dirty="0" smtClean="0"/>
              <a:t>Plasma Wave Sensor (am)</a:t>
            </a:r>
          </a:p>
          <a:p>
            <a:pPr lvl="1"/>
            <a:r>
              <a:rPr lang="en-US" dirty="0" smtClean="0"/>
              <a:t>_par (L2)</a:t>
            </a:r>
          </a:p>
          <a:p>
            <a:pPr lvl="2"/>
            <a:r>
              <a:rPr lang="en-US" dirty="0" err="1" smtClean="0"/>
              <a:t>Seq</a:t>
            </a:r>
            <a:r>
              <a:rPr lang="en-US" dirty="0" smtClean="0"/>
              <a:t> </a:t>
            </a:r>
            <a:r>
              <a:rPr lang="en-US" dirty="0" err="1" smtClean="0"/>
              <a:t>Params</a:t>
            </a:r>
            <a:endParaRPr lang="en-US" dirty="0" smtClean="0"/>
          </a:p>
          <a:p>
            <a:pPr lvl="2"/>
            <a:r>
              <a:rPr lang="en-US" dirty="0" smtClean="0"/>
              <a:t>Includes indications on which transmitter, and which receiver and </a:t>
            </a:r>
            <a:r>
              <a:rPr lang="en-US" dirty="0" err="1" smtClean="0"/>
              <a:t>votlage</a:t>
            </a:r>
            <a:r>
              <a:rPr lang="en-US" dirty="0" smtClean="0"/>
              <a:t>/phases etc.</a:t>
            </a:r>
            <a:endParaRPr lang="en-US" dirty="0" smtClean="0"/>
          </a:p>
          <a:p>
            <a:pPr lvl="1"/>
            <a:r>
              <a:rPr lang="en-US" dirty="0" smtClean="0"/>
              <a:t>_</a:t>
            </a:r>
            <a:r>
              <a:rPr lang="en-US" dirty="0" err="1" smtClean="0"/>
              <a:t>parc</a:t>
            </a:r>
            <a:r>
              <a:rPr lang="en-US" dirty="0" smtClean="0"/>
              <a:t> (L3)</a:t>
            </a:r>
          </a:p>
          <a:p>
            <a:pPr lvl="2"/>
            <a:r>
              <a:rPr lang="en-US" dirty="0" smtClean="0"/>
              <a:t>Parameters greatly distilled to transmitter </a:t>
            </a:r>
            <a:r>
              <a:rPr lang="en-US" dirty="0" err="1" smtClean="0"/>
              <a:t>freq</a:t>
            </a:r>
            <a:r>
              <a:rPr lang="en-US" dirty="0" smtClean="0"/>
              <a:t> and receiver sampling settings.</a:t>
            </a:r>
            <a:endParaRPr lang="en-US" dirty="0" smtClean="0"/>
          </a:p>
          <a:p>
            <a:pPr lvl="1"/>
            <a:r>
              <a:rPr lang="en-US" dirty="0" smtClean="0"/>
              <a:t>_</a:t>
            </a:r>
            <a:r>
              <a:rPr lang="en-US" dirty="0" err="1" smtClean="0"/>
              <a:t>dac</a:t>
            </a:r>
            <a:r>
              <a:rPr lang="en-US" dirty="0" smtClean="0"/>
              <a:t> (L2)</a:t>
            </a:r>
          </a:p>
          <a:p>
            <a:pPr lvl="2"/>
            <a:r>
              <a:rPr lang="en-US" dirty="0" smtClean="0"/>
              <a:t>DAC sample/time </a:t>
            </a:r>
            <a:r>
              <a:rPr lang="en-US" dirty="0" smtClean="0"/>
              <a:t>Integers</a:t>
            </a:r>
            <a:endParaRPr lang="en-US" dirty="0" smtClean="0"/>
          </a:p>
          <a:p>
            <a:pPr lvl="1"/>
            <a:r>
              <a:rPr lang="en-US" dirty="0" smtClean="0"/>
              <a:t>_</a:t>
            </a:r>
            <a:r>
              <a:rPr lang="en-US" dirty="0" err="1" smtClean="0"/>
              <a:t>dacc</a:t>
            </a:r>
            <a:r>
              <a:rPr lang="en-US" dirty="0" smtClean="0"/>
              <a:t> (L3)</a:t>
            </a:r>
          </a:p>
          <a:p>
            <a:pPr lvl="2"/>
            <a:r>
              <a:rPr lang="en-US" dirty="0" smtClean="0"/>
              <a:t>DAC table </a:t>
            </a:r>
            <a:r>
              <a:rPr lang="en-US" dirty="0" err="1" smtClean="0"/>
              <a:t>ms</a:t>
            </a:r>
            <a:r>
              <a:rPr lang="en-US" dirty="0" smtClean="0"/>
              <a:t>/Volts</a:t>
            </a:r>
            <a:endParaRPr lang="en-US" dirty="0" smtClean="0"/>
          </a:p>
          <a:p>
            <a:pPr lvl="1"/>
            <a:r>
              <a:rPr lang="en-US" dirty="0" smtClean="0"/>
              <a:t>_</a:t>
            </a:r>
            <a:r>
              <a:rPr lang="en-US" dirty="0" err="1" smtClean="0"/>
              <a:t>rx</a:t>
            </a:r>
            <a:r>
              <a:rPr lang="en-US" dirty="0" smtClean="0"/>
              <a:t> (L2)</a:t>
            </a:r>
          </a:p>
          <a:p>
            <a:pPr lvl="2"/>
            <a:r>
              <a:rPr lang="en-US" dirty="0" smtClean="0"/>
              <a:t>Receiver time series (</a:t>
            </a:r>
            <a:r>
              <a:rPr lang="en-US" dirty="0" err="1" smtClean="0"/>
              <a:t>Integers&amp;ADCs</a:t>
            </a:r>
            <a:r>
              <a:rPr lang="en-US" dirty="0" smtClean="0"/>
              <a:t>)</a:t>
            </a:r>
            <a:endParaRPr lang="en-US" dirty="0" smtClean="0"/>
          </a:p>
          <a:p>
            <a:pPr lvl="1"/>
            <a:r>
              <a:rPr lang="en-US" dirty="0" smtClean="0"/>
              <a:t>_</a:t>
            </a:r>
            <a:r>
              <a:rPr lang="en-US" dirty="0" err="1" smtClean="0"/>
              <a:t>rxc</a:t>
            </a:r>
            <a:r>
              <a:rPr lang="en-US" dirty="0" smtClean="0"/>
              <a:t> (L3)</a:t>
            </a:r>
            <a:endParaRPr lang="en-US" dirty="0" smtClean="0"/>
          </a:p>
          <a:p>
            <a:pPr lvl="2"/>
            <a:r>
              <a:rPr lang="en-US" dirty="0" smtClean="0"/>
              <a:t>Receiver time series: Time/</a:t>
            </a:r>
            <a:r>
              <a:rPr lang="en-US" dirty="0" err="1" smtClean="0"/>
              <a:t>Potential_differences</a:t>
            </a:r>
            <a:r>
              <a:rPr lang="en-US" dirty="0" smtClean="0"/>
              <a:t>  (</a:t>
            </a:r>
            <a:r>
              <a:rPr lang="en-US" dirty="0" err="1" smtClean="0"/>
              <a:t>ms</a:t>
            </a:r>
            <a:r>
              <a:rPr lang="en-US" dirty="0" smtClean="0"/>
              <a:t>/Volts)</a:t>
            </a:r>
            <a:endParaRPr lang="en-US" dirty="0" smtClean="0"/>
          </a:p>
          <a:p>
            <a:pPr lvl="1"/>
            <a:r>
              <a:rPr lang="en-US" dirty="0" smtClean="0"/>
              <a:t>_</a:t>
            </a:r>
            <a:r>
              <a:rPr lang="en-US" dirty="0" err="1" smtClean="0"/>
              <a:t>tx</a:t>
            </a:r>
            <a:r>
              <a:rPr lang="en-US" dirty="0" smtClean="0"/>
              <a:t> (L2)</a:t>
            </a:r>
          </a:p>
          <a:p>
            <a:pPr lvl="2"/>
            <a:r>
              <a:rPr lang="en-US" dirty="0" smtClean="0"/>
              <a:t>Transmitter</a:t>
            </a:r>
            <a:r>
              <a:rPr lang="en-US" dirty="0" smtClean="0"/>
              <a:t> time series (</a:t>
            </a:r>
            <a:r>
              <a:rPr lang="en-US" dirty="0" err="1" smtClean="0"/>
              <a:t>Integers&amp;ADCs</a:t>
            </a:r>
            <a:r>
              <a:rPr lang="en-US" dirty="0" smtClean="0"/>
              <a:t>)</a:t>
            </a:r>
          </a:p>
          <a:p>
            <a:pPr lvl="1"/>
            <a:r>
              <a:rPr lang="en-US" dirty="0" smtClean="0"/>
              <a:t>_</a:t>
            </a:r>
            <a:r>
              <a:rPr lang="en-US" dirty="0" err="1" smtClean="0"/>
              <a:t>txc</a:t>
            </a:r>
            <a:r>
              <a:rPr lang="en-US" dirty="0" smtClean="0"/>
              <a:t> (L3)</a:t>
            </a:r>
            <a:endParaRPr lang="en-US" dirty="0" smtClean="0"/>
          </a:p>
          <a:p>
            <a:pPr lvl="2"/>
            <a:r>
              <a:rPr lang="en-US" dirty="0" smtClean="0"/>
              <a:t>Transmitter time series: Time/Current (</a:t>
            </a:r>
            <a:r>
              <a:rPr lang="en-US" dirty="0" err="1" smtClean="0"/>
              <a:t>ms</a:t>
            </a:r>
            <a:r>
              <a:rPr lang="en-US" dirty="0" smtClean="0"/>
              <a:t>/mA)</a:t>
            </a:r>
            <a:endParaRPr lang="en-US" dirty="0"/>
          </a:p>
        </p:txBody>
      </p:sp>
    </p:spTree>
    <p:extLst>
      <p:ext uri="{BB962C8B-B14F-4D97-AF65-F5344CB8AC3E}">
        <p14:creationId xmlns:p14="http://schemas.microsoft.com/office/powerpoint/2010/main" val="9573876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Calibrations</a:t>
            </a:r>
            <a:endParaRPr lang="en-US" dirty="0"/>
          </a:p>
        </p:txBody>
      </p:sp>
      <p:sp>
        <p:nvSpPr>
          <p:cNvPr id="3" name="Content Placeholder 2"/>
          <p:cNvSpPr>
            <a:spLocks noGrp="1"/>
          </p:cNvSpPr>
          <p:nvPr>
            <p:ph idx="1"/>
          </p:nvPr>
        </p:nvSpPr>
        <p:spPr>
          <a:xfrm>
            <a:off x="457200" y="1269866"/>
            <a:ext cx="8229600" cy="5281490"/>
          </a:xfrm>
        </p:spPr>
        <p:txBody>
          <a:bodyPr>
            <a:normAutofit fontScale="55000" lnSpcReduction="20000"/>
          </a:bodyPr>
          <a:lstStyle/>
          <a:p>
            <a:pPr marL="0" indent="0">
              <a:buNone/>
            </a:pPr>
            <a:r>
              <a:rPr lang="en-US" sz="2900" dirty="0" smtClean="0">
                <a:cs typeface="Courier"/>
              </a:rPr>
              <a:t>In the EAICD – section 2.4.3 lists the following as relevant calibration information for PP.</a:t>
            </a:r>
          </a:p>
          <a:p>
            <a:pPr marL="0" indent="0">
              <a:buNone/>
            </a:pPr>
            <a:endParaRPr lang="en-US" sz="2400" dirty="0" smtClean="0">
              <a:latin typeface="Courier"/>
              <a:cs typeface="Courier"/>
            </a:endParaRPr>
          </a:p>
          <a:p>
            <a:pPr lvl="1"/>
            <a:r>
              <a:rPr lang="en-US" dirty="0" smtClean="0"/>
              <a:t>Calibration functions for digital current consumption in mA</a:t>
            </a:r>
          </a:p>
          <a:p>
            <a:pPr lvl="1"/>
            <a:r>
              <a:rPr lang="en-US" dirty="0" smtClean="0"/>
              <a:t>Transmitter currents in mA</a:t>
            </a:r>
          </a:p>
          <a:p>
            <a:pPr lvl="1"/>
            <a:r>
              <a:rPr lang="en-US" dirty="0" smtClean="0"/>
              <a:t>Potential values in mV</a:t>
            </a:r>
          </a:p>
          <a:p>
            <a:pPr marL="0" indent="0">
              <a:buNone/>
            </a:pPr>
            <a:endParaRPr lang="en-US" sz="2400" dirty="0" smtClean="0">
              <a:latin typeface="Courier"/>
              <a:cs typeface="Courier"/>
            </a:endParaRPr>
          </a:p>
          <a:p>
            <a:pPr marL="0" indent="0">
              <a:buNone/>
            </a:pPr>
            <a:endParaRPr lang="en-US" sz="2400" dirty="0">
              <a:latin typeface="Courier"/>
              <a:cs typeface="Courier"/>
            </a:endParaRPr>
          </a:p>
          <a:p>
            <a:pPr marL="0" indent="0">
              <a:buNone/>
            </a:pPr>
            <a:r>
              <a:rPr lang="en-US" sz="2400" dirty="0" err="1" smtClean="0">
                <a:latin typeface="Courier"/>
                <a:cs typeface="Courier"/>
              </a:rPr>
              <a:t>ses_pp_calibration_desc.asc</a:t>
            </a:r>
            <a:r>
              <a:rPr lang="en-US" sz="2400" dirty="0" smtClean="0">
                <a:latin typeface="Courier"/>
                <a:cs typeface="Courier"/>
              </a:rPr>
              <a:t>   in documents/ </a:t>
            </a:r>
            <a:r>
              <a:rPr lang="en-US" sz="2400" dirty="0" smtClean="0">
                <a:cs typeface="Courier"/>
              </a:rPr>
              <a:t>(no calibration/ directory)</a:t>
            </a:r>
            <a:endParaRPr lang="en-US" sz="2400" dirty="0" smtClean="0">
              <a:latin typeface="Courier"/>
              <a:cs typeface="Courier"/>
            </a:endParaRPr>
          </a:p>
          <a:p>
            <a:pPr marL="0" indent="0">
              <a:buNone/>
            </a:pPr>
            <a:endParaRPr lang="en-US" sz="2400" dirty="0" smtClean="0">
              <a:latin typeface="Courier"/>
              <a:cs typeface="Courier"/>
            </a:endParaRPr>
          </a:p>
          <a:p>
            <a:pPr marL="0" indent="0">
              <a:buNone/>
            </a:pPr>
            <a:r>
              <a:rPr lang="en-US" sz="2400" dirty="0" smtClean="0">
                <a:latin typeface="Courier"/>
                <a:cs typeface="Courier"/>
              </a:rPr>
              <a:t>“The calibration of SESAME-PP data is divided into 6 different groups:</a:t>
            </a:r>
          </a:p>
          <a:p>
            <a:pPr marL="0" indent="0">
              <a:buNone/>
            </a:pPr>
            <a:endParaRPr lang="en-US" sz="2400" dirty="0" smtClean="0">
              <a:latin typeface="Courier"/>
              <a:cs typeface="Courier"/>
            </a:endParaRPr>
          </a:p>
          <a:p>
            <a:pPr marL="0" indent="0">
              <a:buNone/>
            </a:pPr>
            <a:r>
              <a:rPr lang="en-US" sz="2400" dirty="0" smtClean="0">
                <a:latin typeface="Courier"/>
                <a:cs typeface="Courier"/>
              </a:rPr>
              <a:t>1) Housekeeping data from PP </a:t>
            </a:r>
            <a:r>
              <a:rPr lang="en-US" sz="2400" dirty="0" err="1" smtClean="0">
                <a:latin typeface="Courier"/>
                <a:cs typeface="Courier"/>
              </a:rPr>
              <a:t>Healthcheck</a:t>
            </a:r>
            <a:r>
              <a:rPr lang="en-US" sz="2400" dirty="0" smtClean="0">
                <a:latin typeface="Courier"/>
                <a:cs typeface="Courier"/>
              </a:rPr>
              <a:t> and SESAME </a:t>
            </a:r>
            <a:r>
              <a:rPr lang="en-US" sz="2400" dirty="0" err="1" smtClean="0">
                <a:latin typeface="Courier"/>
                <a:cs typeface="Courier"/>
              </a:rPr>
              <a:t>Healthcheck</a:t>
            </a:r>
            <a:endParaRPr lang="en-US" sz="2400" dirty="0" smtClean="0">
              <a:latin typeface="Courier"/>
              <a:cs typeface="Courier"/>
            </a:endParaRPr>
          </a:p>
          <a:p>
            <a:pPr marL="0" indent="0">
              <a:buNone/>
            </a:pPr>
            <a:r>
              <a:rPr lang="en-US" sz="2400" dirty="0" smtClean="0">
                <a:latin typeface="Courier"/>
                <a:cs typeface="Courier"/>
              </a:rPr>
              <a:t>2) Permittivity measurements using PP's active mode with on-board data processing</a:t>
            </a:r>
          </a:p>
          <a:p>
            <a:pPr marL="0" indent="0">
              <a:buNone/>
            </a:pPr>
            <a:r>
              <a:rPr lang="en-US" sz="2400" dirty="0" smtClean="0">
                <a:latin typeface="Courier"/>
                <a:cs typeface="Courier"/>
              </a:rPr>
              <a:t>3) Plasma wave measurements using PP's passive mode with on-board data processing</a:t>
            </a:r>
          </a:p>
          <a:p>
            <a:pPr marL="0" indent="0">
              <a:buNone/>
            </a:pPr>
            <a:r>
              <a:rPr lang="en-US" sz="2400" dirty="0" smtClean="0">
                <a:latin typeface="Courier"/>
                <a:cs typeface="Courier"/>
              </a:rPr>
              <a:t>4) Permittivity measurements with time series data from PP active test mode data</a:t>
            </a:r>
          </a:p>
          <a:p>
            <a:pPr marL="0" indent="0">
              <a:buNone/>
            </a:pPr>
            <a:r>
              <a:rPr lang="en-US" sz="2400" dirty="0" smtClean="0">
                <a:latin typeface="Courier"/>
                <a:cs typeface="Courier"/>
              </a:rPr>
              <a:t>5) Plasma wave measurements with time series data from PP passive test mode data</a:t>
            </a:r>
          </a:p>
          <a:p>
            <a:pPr marL="0" indent="0">
              <a:buNone/>
            </a:pPr>
            <a:r>
              <a:rPr lang="en-US" sz="2400" dirty="0" smtClean="0">
                <a:latin typeface="Courier"/>
                <a:cs typeface="Courier"/>
              </a:rPr>
              <a:t>6) Plasma wave monitor (LP) data from the additional sensor mounted on the DIM cube”</a:t>
            </a:r>
          </a:p>
          <a:p>
            <a:pPr marL="0" indent="0">
              <a:buNone/>
            </a:pPr>
            <a:endParaRPr lang="en-US" sz="2400" dirty="0" smtClean="0">
              <a:latin typeface="Courier"/>
              <a:cs typeface="Courier"/>
            </a:endParaRPr>
          </a:p>
          <a:p>
            <a:pPr marL="0" indent="0">
              <a:buNone/>
            </a:pPr>
            <a:endParaRPr lang="en-US" sz="2400" dirty="0">
              <a:latin typeface="Courier"/>
              <a:cs typeface="Courier"/>
            </a:endParaRPr>
          </a:p>
          <a:p>
            <a:pPr marL="0" indent="0">
              <a:buNone/>
            </a:pPr>
            <a:r>
              <a:rPr lang="en-US" sz="2900" dirty="0" smtClean="0">
                <a:cs typeface="Courier"/>
              </a:rPr>
              <a:t>It looks like the relevant calibration functions are present, including relevant units etc.</a:t>
            </a:r>
          </a:p>
          <a:p>
            <a:pPr marL="0" indent="0">
              <a:buNone/>
            </a:pPr>
            <a:endParaRPr lang="en-US" sz="2400" dirty="0" smtClean="0">
              <a:latin typeface="Courier"/>
              <a:cs typeface="Courier"/>
            </a:endParaRPr>
          </a:p>
        </p:txBody>
      </p:sp>
    </p:spTree>
    <p:extLst>
      <p:ext uri="{BB962C8B-B14F-4D97-AF65-F5344CB8AC3E}">
        <p14:creationId xmlns:p14="http://schemas.microsoft.com/office/powerpoint/2010/main" val="26402966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PP:Questions</a:t>
            </a:r>
            <a:r>
              <a:rPr lang="en-US" dirty="0" smtClean="0"/>
              <a:t>/Issues</a:t>
            </a:r>
            <a:endParaRPr lang="en-US" dirty="0"/>
          </a:p>
        </p:txBody>
      </p:sp>
      <p:sp>
        <p:nvSpPr>
          <p:cNvPr id="5" name="Content Placeholder 4"/>
          <p:cNvSpPr>
            <a:spLocks noGrp="1"/>
          </p:cNvSpPr>
          <p:nvPr>
            <p:ph idx="1"/>
          </p:nvPr>
        </p:nvSpPr>
        <p:spPr/>
        <p:txBody>
          <a:bodyPr/>
          <a:lstStyle/>
          <a:p>
            <a:r>
              <a:rPr lang="en-US" dirty="0" smtClean="0"/>
              <a:t>The Calibration details are only in </a:t>
            </a:r>
            <a:r>
              <a:rPr lang="en-US" sz="2800" dirty="0" smtClean="0">
                <a:latin typeface="Courier"/>
                <a:cs typeface="Courier"/>
              </a:rPr>
              <a:t>documents</a:t>
            </a:r>
            <a:r>
              <a:rPr lang="en-US" dirty="0" smtClean="0"/>
              <a:t>/</a:t>
            </a:r>
          </a:p>
          <a:p>
            <a:pPr lvl="1"/>
            <a:r>
              <a:rPr lang="en-US" dirty="0" smtClean="0"/>
              <a:t>No calibration folder</a:t>
            </a:r>
          </a:p>
          <a:p>
            <a:pPr lvl="1"/>
            <a:r>
              <a:rPr lang="en-US" dirty="0" smtClean="0"/>
              <a:t>Not described in the </a:t>
            </a:r>
            <a:r>
              <a:rPr lang="en-US" dirty="0" err="1" smtClean="0"/>
              <a:t>eaicd</a:t>
            </a:r>
            <a:r>
              <a:rPr lang="en-US" dirty="0" smtClean="0"/>
              <a:t> or the </a:t>
            </a:r>
            <a:r>
              <a:rPr lang="en-US" dirty="0" err="1" smtClean="0"/>
              <a:t>lse-sw</a:t>
            </a:r>
            <a:r>
              <a:rPr lang="en-US" dirty="0" smtClean="0"/>
              <a:t>…</a:t>
            </a:r>
            <a:r>
              <a:rPr lang="en-US" dirty="0" err="1" smtClean="0"/>
              <a:t>pdf</a:t>
            </a:r>
            <a:r>
              <a:rPr lang="en-US" dirty="0" smtClean="0"/>
              <a:t> document</a:t>
            </a:r>
            <a:endParaRPr lang="en-US" dirty="0"/>
          </a:p>
        </p:txBody>
      </p:sp>
    </p:spTree>
    <p:extLst>
      <p:ext uri="{BB962C8B-B14F-4D97-AF65-F5344CB8AC3E}">
        <p14:creationId xmlns:p14="http://schemas.microsoft.com/office/powerpoint/2010/main" val="29961240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6188</TotalTime>
  <Words>1046</Words>
  <Application>Microsoft Macintosh PowerPoint</Application>
  <PresentationFormat>On-screen Show (4:3)</PresentationFormat>
  <Paragraphs>152</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File Structure (as described in the eaicd)</vt:lpstr>
      <vt:lpstr>SESAME-CASSE data</vt:lpstr>
      <vt:lpstr>Calibrations: L2 to L3</vt:lpstr>
      <vt:lpstr>SESAME-CASSE: RIDs</vt:lpstr>
      <vt:lpstr>PP- data </vt:lpstr>
      <vt:lpstr>Data types</vt:lpstr>
      <vt:lpstr>Calibrations</vt:lpstr>
      <vt:lpstr>PP:Questions/Issues</vt:lpstr>
    </vt:vector>
  </TitlesOfParts>
  <Company>OCA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SESAME – PP, CASSE</dc:title>
  <dc:creator>Kevin Walsh</dc:creator>
  <cp:lastModifiedBy>Kevin Walsh</cp:lastModifiedBy>
  <cp:revision>157</cp:revision>
  <dcterms:created xsi:type="dcterms:W3CDTF">2016-02-12T15:54:43Z</dcterms:created>
  <dcterms:modified xsi:type="dcterms:W3CDTF">2016-02-16T23:03:37Z</dcterms:modified>
</cp:coreProperties>
</file>