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4" r:id="rId3"/>
    <p:sldId id="257" r:id="rId4"/>
    <p:sldId id="258" r:id="rId5"/>
    <p:sldId id="259" r:id="rId6"/>
    <p:sldId id="260" r:id="rId7"/>
    <p:sldId id="266" r:id="rId8"/>
    <p:sldId id="261" r:id="rId9"/>
    <p:sldId id="263" r:id="rId10"/>
    <p:sldId id="264" r:id="rId11"/>
    <p:sldId id="285" r:id="rId12"/>
    <p:sldId id="267" r:id="rId13"/>
    <p:sldId id="268" r:id="rId14"/>
    <p:sldId id="269" r:id="rId15"/>
    <p:sldId id="265" r:id="rId16"/>
    <p:sldId id="270" r:id="rId17"/>
    <p:sldId id="271" r:id="rId18"/>
    <p:sldId id="272" r:id="rId19"/>
    <p:sldId id="273" r:id="rId20"/>
    <p:sldId id="280" r:id="rId21"/>
    <p:sldId id="281" r:id="rId22"/>
    <p:sldId id="282" r:id="rId23"/>
    <p:sldId id="274" r:id="rId24"/>
    <p:sldId id="275" r:id="rId25"/>
    <p:sldId id="276" r:id="rId26"/>
    <p:sldId id="278" r:id="rId27"/>
    <p:sldId id="277" r:id="rId28"/>
    <p:sldId id="279" r:id="rId29"/>
    <p:sldId id="283"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7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BFD88D-33A4-FD4B-A6AB-42F5E5BB44AB}" type="datetimeFigureOut">
              <a:rPr lang="en-US" smtClean="0"/>
              <a:t>5/18/16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31080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FD88D-33A4-FD4B-A6AB-42F5E5BB44AB}" type="datetimeFigureOut">
              <a:rPr lang="en-US" smtClean="0"/>
              <a:t>5/18/16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335875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FD88D-33A4-FD4B-A6AB-42F5E5BB44AB}" type="datetimeFigureOut">
              <a:rPr lang="en-US" smtClean="0"/>
              <a:t>5/18/16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109690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FD88D-33A4-FD4B-A6AB-42F5E5BB44AB}" type="datetimeFigureOut">
              <a:rPr lang="en-US" smtClean="0"/>
              <a:t>5/18/16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305205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FD88D-33A4-FD4B-A6AB-42F5E5BB44AB}" type="datetimeFigureOut">
              <a:rPr lang="en-US" smtClean="0"/>
              <a:t>5/18/16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312779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BFD88D-33A4-FD4B-A6AB-42F5E5BB44AB}" type="datetimeFigureOut">
              <a:rPr lang="en-US" smtClean="0"/>
              <a:t>5/18/16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937392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BFD88D-33A4-FD4B-A6AB-42F5E5BB44AB}" type="datetimeFigureOut">
              <a:rPr lang="en-US" smtClean="0"/>
              <a:t>5/18/16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289133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FD88D-33A4-FD4B-A6AB-42F5E5BB44AB}" type="datetimeFigureOut">
              <a:rPr lang="en-US" smtClean="0"/>
              <a:t>5/18/16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3223152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FD88D-33A4-FD4B-A6AB-42F5E5BB44AB}" type="datetimeFigureOut">
              <a:rPr lang="en-US" smtClean="0"/>
              <a:t>5/18/16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194676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FD88D-33A4-FD4B-A6AB-42F5E5BB44AB}" type="datetimeFigureOut">
              <a:rPr lang="en-US" smtClean="0"/>
              <a:t>5/18/16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1417906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FD88D-33A4-FD4B-A6AB-42F5E5BB44AB}" type="datetimeFigureOut">
              <a:rPr lang="en-US" smtClean="0"/>
              <a:t>5/18/16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B579B-6A6B-454C-BDE9-DECA7AAE868C}" type="slidenum">
              <a:rPr lang="en-US" smtClean="0"/>
              <a:t>‹#›</a:t>
            </a:fld>
            <a:endParaRPr lang="en-US"/>
          </a:p>
        </p:txBody>
      </p:sp>
    </p:spTree>
    <p:extLst>
      <p:ext uri="{BB962C8B-B14F-4D97-AF65-F5344CB8AC3E}">
        <p14:creationId xmlns:p14="http://schemas.microsoft.com/office/powerpoint/2010/main" val="33067406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6577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450"/>
            <a:ext cx="8229600" cy="52899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May 19, 2016</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B579B-6A6B-454C-BDE9-DECA7AAE868C}" type="slidenum">
              <a:rPr lang="en-US" smtClean="0"/>
              <a:t>‹#›</a:t>
            </a:fld>
            <a:endParaRPr lang="en-US"/>
          </a:p>
        </p:txBody>
      </p:sp>
    </p:spTree>
    <p:extLst>
      <p:ext uri="{BB962C8B-B14F-4D97-AF65-F5344CB8AC3E}">
        <p14:creationId xmlns:p14="http://schemas.microsoft.com/office/powerpoint/2010/main" val="2058062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if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tiff"/><Relationship Id="rId3" Type="http://schemas.openxmlformats.org/officeDocument/2006/relationships/image" Target="../media/image7.tif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2971"/>
            <a:ext cx="7772400" cy="2987849"/>
          </a:xfrm>
        </p:spPr>
        <p:txBody>
          <a:bodyPr>
            <a:normAutofit/>
          </a:bodyPr>
          <a:lstStyle/>
          <a:p>
            <a:r>
              <a:rPr lang="en-US" dirty="0" smtClean="0"/>
              <a:t>PDS Data Review</a:t>
            </a:r>
            <a:br>
              <a:rPr lang="en-US" dirty="0" smtClean="0"/>
            </a:br>
            <a:r>
              <a:rPr lang="en-US" dirty="0" smtClean="0"/>
              <a:t/>
            </a:r>
            <a:br>
              <a:rPr lang="en-US" dirty="0" smtClean="0"/>
            </a:br>
            <a:r>
              <a:rPr lang="en-US" dirty="0" smtClean="0"/>
              <a:t>New Horizons</a:t>
            </a:r>
            <a:r>
              <a:rPr lang="en-US" dirty="0"/>
              <a:t> </a:t>
            </a:r>
            <a:r>
              <a:rPr lang="en-US" dirty="0" smtClean="0"/>
              <a:t> </a:t>
            </a:r>
            <a:br>
              <a:rPr lang="en-US" dirty="0" smtClean="0"/>
            </a:br>
            <a:r>
              <a:rPr lang="en-US" dirty="0" smtClean="0"/>
              <a:t>LORRI and MVIC</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Tony Farnham</a:t>
            </a:r>
          </a:p>
          <a:p>
            <a:r>
              <a:rPr lang="en-US" dirty="0" smtClean="0"/>
              <a:t>May 19, 2016</a:t>
            </a:r>
            <a:endParaRPr lang="en-US" dirty="0"/>
          </a:p>
        </p:txBody>
      </p:sp>
    </p:spTree>
    <p:extLst>
      <p:ext uri="{BB962C8B-B14F-4D97-AF65-F5344CB8AC3E}">
        <p14:creationId xmlns:p14="http://schemas.microsoft.com/office/powerpoint/2010/main" val="1061955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DOCINFO.TXT – LORRI, MVIC</a:t>
            </a:r>
            <a:endParaRPr lang="en-US" dirty="0"/>
          </a:p>
        </p:txBody>
      </p:sp>
      <p:sp>
        <p:nvSpPr>
          <p:cNvPr id="3" name="Content Placeholder 2"/>
          <p:cNvSpPr>
            <a:spLocks noGrp="1"/>
          </p:cNvSpPr>
          <p:nvPr>
            <p:ph idx="1"/>
          </p:nvPr>
        </p:nvSpPr>
        <p:spPr>
          <a:xfrm>
            <a:off x="457200" y="1066450"/>
            <a:ext cx="8360182" cy="5289900"/>
          </a:xfrm>
        </p:spPr>
        <p:txBody>
          <a:bodyPr>
            <a:normAutofit/>
          </a:bodyPr>
          <a:lstStyle/>
          <a:p>
            <a:r>
              <a:rPr lang="en-US" sz="2000" dirty="0" smtClean="0"/>
              <a:t>Several places throughout the text</a:t>
            </a:r>
          </a:p>
          <a:p>
            <a:pPr lvl="1"/>
            <a:r>
              <a:rPr lang="en-US" sz="2000" dirty="0" smtClean="0"/>
              <a:t>SSR papers are referenced to 2007, but should be 2008 </a:t>
            </a:r>
          </a:p>
          <a:p>
            <a:pPr lvl="1"/>
            <a:r>
              <a:rPr lang="en-US" sz="2000" dirty="0" smtClean="0"/>
              <a:t>Also in REF.CAT and AAREADME.TXT (where some are correct)</a:t>
            </a:r>
          </a:p>
          <a:p>
            <a:pPr lvl="1"/>
            <a:r>
              <a:rPr lang="en-US" sz="2000" dirty="0" smtClean="0"/>
              <a:t>May be an issue with how they were ingested in to the PDS, but need to make them consistent</a:t>
            </a:r>
          </a:p>
          <a:p>
            <a:pPr lvl="2"/>
            <a:r>
              <a:rPr lang="en-US" sz="2000" dirty="0" smtClean="0"/>
              <a:t>e.g., 2 references to CHENGETALXXXX in REF.CAT</a:t>
            </a:r>
          </a:p>
          <a:p>
            <a:pPr lvl="2"/>
            <a:endParaRPr lang="en-US" sz="2000" dirty="0" smtClean="0"/>
          </a:p>
          <a:p>
            <a:r>
              <a:rPr lang="en-US" sz="2000" dirty="0" smtClean="0"/>
              <a:t>Somewhere in this document (maybe in the tree diagram) it would be useful to note:</a:t>
            </a:r>
          </a:p>
          <a:p>
            <a:pPr lvl="1"/>
            <a:r>
              <a:rPr lang="en-US" sz="2000" dirty="0"/>
              <a:t>T</a:t>
            </a:r>
            <a:r>
              <a:rPr lang="en-US" sz="2000" dirty="0" smtClean="0"/>
              <a:t>he LORRI_SSR paper is CHENGETAL2008    (LORRI)</a:t>
            </a:r>
          </a:p>
          <a:p>
            <a:pPr lvl="1"/>
            <a:r>
              <a:rPr lang="en-US" sz="2000" dirty="0"/>
              <a:t>T</a:t>
            </a:r>
            <a:r>
              <a:rPr lang="en-US" sz="2000" dirty="0" smtClean="0"/>
              <a:t>he PAYLOAD_SSR paper is WEAVERETAL2008  (LORRI, MVIC)</a:t>
            </a:r>
          </a:p>
          <a:p>
            <a:pPr lvl="1"/>
            <a:r>
              <a:rPr lang="en-US" sz="2000" dirty="0" smtClean="0"/>
              <a:t>The RALPH_SSR paper is REUTERETAL2008   (MVIC)</a:t>
            </a:r>
          </a:p>
          <a:p>
            <a:pPr lvl="1"/>
            <a:endParaRPr lang="en-US" sz="2000" dirty="0"/>
          </a:p>
        </p:txBody>
      </p:sp>
    </p:spTree>
    <p:extLst>
      <p:ext uri="{BB962C8B-B14F-4D97-AF65-F5344CB8AC3E}">
        <p14:creationId xmlns:p14="http://schemas.microsoft.com/office/powerpoint/2010/main" val="17670942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Documents</a:t>
            </a:r>
            <a:endParaRPr lang="en-US" dirty="0"/>
          </a:p>
        </p:txBody>
      </p:sp>
      <p:sp>
        <p:nvSpPr>
          <p:cNvPr id="3" name="Content Placeholder 2"/>
          <p:cNvSpPr>
            <a:spLocks noGrp="1"/>
          </p:cNvSpPr>
          <p:nvPr>
            <p:ph idx="1"/>
          </p:nvPr>
        </p:nvSpPr>
        <p:spPr/>
        <p:txBody>
          <a:bodyPr>
            <a:normAutofit/>
          </a:bodyPr>
          <a:lstStyle/>
          <a:p>
            <a:r>
              <a:rPr lang="en-US" sz="2000" dirty="0" smtClean="0"/>
              <a:t>Information in the NH_MISSION_TRAJECTORY.TAB file ends before the dataset start date</a:t>
            </a:r>
          </a:p>
          <a:p>
            <a:endParaRPr lang="en-US" sz="2000" dirty="0"/>
          </a:p>
          <a:p>
            <a:endParaRPr lang="en-US" sz="2000" dirty="0"/>
          </a:p>
        </p:txBody>
      </p:sp>
    </p:spTree>
    <p:extLst>
      <p:ext uri="{BB962C8B-B14F-4D97-AF65-F5344CB8AC3E}">
        <p14:creationId xmlns:p14="http://schemas.microsoft.com/office/powerpoint/2010/main" val="35138776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949" y="2700375"/>
            <a:ext cx="8229600" cy="665777"/>
          </a:xfrm>
        </p:spPr>
        <p:txBody>
          <a:bodyPr/>
          <a:lstStyle/>
          <a:p>
            <a:r>
              <a:rPr lang="en-US" dirty="0" smtClean="0"/>
              <a:t>LORRI  - RAW and CAL</a:t>
            </a:r>
            <a:endParaRPr lang="en-US" dirty="0"/>
          </a:p>
        </p:txBody>
      </p:sp>
    </p:spTree>
    <p:extLst>
      <p:ext uri="{BB962C8B-B14F-4D97-AF65-F5344CB8AC3E}">
        <p14:creationId xmlns:p14="http://schemas.microsoft.com/office/powerpoint/2010/main" val="16809718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LORRI – RAW and CAL</a:t>
            </a:r>
            <a:endParaRPr lang="en-US" dirty="0"/>
          </a:p>
        </p:txBody>
      </p:sp>
      <p:sp>
        <p:nvSpPr>
          <p:cNvPr id="3" name="Content Placeholder 2"/>
          <p:cNvSpPr>
            <a:spLocks noGrp="1"/>
          </p:cNvSpPr>
          <p:nvPr>
            <p:ph idx="1"/>
          </p:nvPr>
        </p:nvSpPr>
        <p:spPr/>
        <p:txBody>
          <a:bodyPr/>
          <a:lstStyle/>
          <a:p>
            <a:r>
              <a:rPr lang="en-US" sz="2000" dirty="0" err="1"/>
              <a:t>IntroDoc</a:t>
            </a:r>
            <a:endParaRPr lang="en-US" sz="2000" dirty="0"/>
          </a:p>
          <a:p>
            <a:pPr lvl="1"/>
            <a:r>
              <a:rPr lang="en-US" sz="2000" dirty="0"/>
              <a:t>Found it to be a good overview with a lot of detail that helped in getting into the dataset.</a:t>
            </a:r>
          </a:p>
          <a:p>
            <a:pPr lvl="1"/>
            <a:r>
              <a:rPr lang="en-US" sz="2000" dirty="0"/>
              <a:t>Line 1:  is "[instrument]" supposed to be replaced by LORRI?</a:t>
            </a:r>
          </a:p>
          <a:p>
            <a:pPr lvl="1"/>
            <a:r>
              <a:rPr lang="en-US" sz="2000" dirty="0"/>
              <a:t>4th paragraph:  “!25-30 </a:t>
            </a:r>
            <a:r>
              <a:rPr lang="en-US" sz="2000" dirty="0" err="1"/>
              <a:t>microradians</a:t>
            </a:r>
            <a:r>
              <a:rPr lang="en-US" sz="2000" dirty="0"/>
              <a:t>”    what is “!”?</a:t>
            </a:r>
          </a:p>
          <a:p>
            <a:pPr lvl="1"/>
            <a:r>
              <a:rPr lang="en-US" sz="2000" dirty="0"/>
              <a:t>Directory and filenames Paragraph  </a:t>
            </a:r>
          </a:p>
          <a:p>
            <a:pPr lvl="2"/>
            <a:r>
              <a:rPr lang="en-US" sz="2000" dirty="0"/>
              <a:t>It would be useful to point to the DATASET.CAT file for definitions of the APID, </a:t>
            </a:r>
            <a:r>
              <a:rPr lang="en-US" sz="2000" dirty="0" err="1"/>
              <a:t>etc</a:t>
            </a:r>
            <a:endParaRPr lang="en-US" sz="2000" dirty="0"/>
          </a:p>
          <a:p>
            <a:pPr lvl="2"/>
            <a:r>
              <a:rPr lang="en-US" sz="2000" dirty="0"/>
              <a:t>Filename definition includes a version number after the "</a:t>
            </a:r>
            <a:r>
              <a:rPr lang="en-US" sz="2000" dirty="0" err="1"/>
              <a:t>eng</a:t>
            </a:r>
            <a:r>
              <a:rPr lang="en-US" sz="2000" dirty="0"/>
              <a:t>" or "</a:t>
            </a:r>
            <a:r>
              <a:rPr lang="en-US" sz="2000" dirty="0" err="1"/>
              <a:t>sci</a:t>
            </a:r>
            <a:r>
              <a:rPr lang="en-US" sz="2000" dirty="0"/>
              <a:t>” identifier, but none of the files contains this version number a</a:t>
            </a:r>
            <a:r>
              <a:rPr lang="en-US" sz="2000" dirty="0" smtClean="0"/>
              <a:t>nd it is not mentioned in any other documentation</a:t>
            </a:r>
          </a:p>
        </p:txBody>
      </p:sp>
    </p:spTree>
    <p:extLst>
      <p:ext uri="{BB962C8B-B14F-4D97-AF65-F5344CB8AC3E}">
        <p14:creationId xmlns:p14="http://schemas.microsoft.com/office/powerpoint/2010/main" val="10546666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LORRI – RAW and CAL</a:t>
            </a:r>
            <a:endParaRPr lang="en-US" dirty="0"/>
          </a:p>
        </p:txBody>
      </p:sp>
      <p:sp>
        <p:nvSpPr>
          <p:cNvPr id="3" name="Content Placeholder 2"/>
          <p:cNvSpPr>
            <a:spLocks noGrp="1"/>
          </p:cNvSpPr>
          <p:nvPr>
            <p:ph idx="1"/>
          </p:nvPr>
        </p:nvSpPr>
        <p:spPr/>
        <p:txBody>
          <a:bodyPr/>
          <a:lstStyle/>
          <a:p>
            <a:r>
              <a:rPr lang="en-US" sz="2000" dirty="0" smtClean="0"/>
              <a:t>DATASET.CAT:  </a:t>
            </a:r>
            <a:r>
              <a:rPr lang="en-US" sz="2000" dirty="0" smtClean="0"/>
              <a:t>“The common data product is a 2-D image of </a:t>
            </a:r>
            <a:r>
              <a:rPr lang="en-US" sz="2000" dirty="0" err="1" smtClean="0"/>
              <a:t>brightnesses</a:t>
            </a:r>
            <a:r>
              <a:rPr lang="en-US" sz="2000" dirty="0" smtClean="0"/>
              <a:t> that is, or can be, calibrated to radiance.” </a:t>
            </a:r>
          </a:p>
          <a:p>
            <a:pPr lvl="1"/>
            <a:r>
              <a:rPr lang="en-US" sz="2000" dirty="0" smtClean="0"/>
              <a:t>For LORRI, this should probably be  “</a:t>
            </a:r>
            <a:r>
              <a:rPr lang="is-IS" sz="2000" dirty="0" smtClean="0"/>
              <a:t>… </a:t>
            </a:r>
            <a:r>
              <a:rPr lang="en-US" sz="2000" dirty="0" smtClean="0"/>
              <a:t>can be calibrated to radiance or irradiance”</a:t>
            </a:r>
          </a:p>
        </p:txBody>
      </p:sp>
    </p:spTree>
    <p:extLst>
      <p:ext uri="{BB962C8B-B14F-4D97-AF65-F5344CB8AC3E}">
        <p14:creationId xmlns:p14="http://schemas.microsoft.com/office/powerpoint/2010/main" val="3937307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 – LORRI – RAW and CAL</a:t>
            </a:r>
            <a:endParaRPr lang="en-US" dirty="0"/>
          </a:p>
        </p:txBody>
      </p:sp>
      <p:sp>
        <p:nvSpPr>
          <p:cNvPr id="3" name="Content Placeholder 2"/>
          <p:cNvSpPr>
            <a:spLocks noGrp="1"/>
          </p:cNvSpPr>
          <p:nvPr>
            <p:ph idx="1"/>
          </p:nvPr>
        </p:nvSpPr>
        <p:spPr/>
        <p:txBody>
          <a:bodyPr>
            <a:normAutofit/>
          </a:bodyPr>
          <a:lstStyle/>
          <a:p>
            <a:r>
              <a:rPr lang="en-US" sz="2000" dirty="0" smtClean="0"/>
              <a:t>Are calibration files necessary in the LORRI raw dataset?</a:t>
            </a:r>
            <a:endParaRPr lang="en-US" sz="2000" dirty="0"/>
          </a:p>
          <a:p>
            <a:r>
              <a:rPr lang="en-US" sz="2000" dirty="0" smtClean="0"/>
              <a:t>File </a:t>
            </a:r>
            <a:r>
              <a:rPr lang="en-US" sz="2000" dirty="0" smtClean="0"/>
              <a:t>CALINFO.TXT</a:t>
            </a:r>
            <a:endParaRPr lang="en-US" sz="2000" dirty="0" smtClean="0"/>
          </a:p>
          <a:p>
            <a:pPr lvl="1"/>
            <a:r>
              <a:rPr lang="en-US" sz="2000" dirty="0" smtClean="0"/>
              <a:t>Update or remove the comment </a:t>
            </a:r>
            <a:r>
              <a:rPr lang="en-US" sz="2000" dirty="0" smtClean="0"/>
              <a:t>“Filenames of calibration file used in data calibration will be included in PDS labels produced after the 2014-01 peer review.”</a:t>
            </a:r>
            <a:endParaRPr lang="en-US" sz="2000" dirty="0" smtClean="0"/>
          </a:p>
          <a:p>
            <a:r>
              <a:rPr lang="en-US" sz="2000" dirty="0" smtClean="0"/>
              <a:t>Neither the Hot Pixel Maps nor the Dead Pixel Maps have any flagged pixels.  </a:t>
            </a:r>
          </a:p>
          <a:p>
            <a:pPr lvl="1"/>
            <a:r>
              <a:rPr lang="en-US" sz="2000" dirty="0" smtClean="0"/>
              <a:t>Is this the case?  Are these just placeholders?</a:t>
            </a:r>
            <a:endParaRPr lang="en-US" sz="2000" dirty="0"/>
          </a:p>
          <a:p>
            <a:r>
              <a:rPr lang="en-US" sz="2000" dirty="0" smtClean="0"/>
              <a:t>From DATASET.CAT:  For calibrated window objects, pixels outside the window are zero in raw, and pass through calibration.  </a:t>
            </a:r>
            <a:r>
              <a:rPr lang="en-US" sz="2000" dirty="0"/>
              <a:t>W</a:t>
            </a:r>
            <a:r>
              <a:rPr lang="en-US" sz="2000" dirty="0" smtClean="0"/>
              <a:t>hy can’t the quality map be used to produce a mask that can reset the bad pixels back to zero?</a:t>
            </a:r>
            <a:endParaRPr lang="en-US" sz="2000" dirty="0"/>
          </a:p>
          <a:p>
            <a:r>
              <a:rPr lang="en-US" sz="2000" dirty="0" smtClean="0"/>
              <a:t>In radiance calibration: Need to provide coefficients/guidance/suggestions on how to calibrate small moons, etc. </a:t>
            </a:r>
          </a:p>
        </p:txBody>
      </p:sp>
    </p:spTree>
    <p:extLst>
      <p:ext uri="{BB962C8B-B14F-4D97-AF65-F5344CB8AC3E}">
        <p14:creationId xmlns:p14="http://schemas.microsoft.com/office/powerpoint/2010/main" val="10593909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 – LORRI  - CAL</a:t>
            </a:r>
            <a:endParaRPr lang="en-US" dirty="0"/>
          </a:p>
        </p:txBody>
      </p:sp>
      <p:sp>
        <p:nvSpPr>
          <p:cNvPr id="3" name="Content Placeholder 2"/>
          <p:cNvSpPr>
            <a:spLocks noGrp="1"/>
          </p:cNvSpPr>
          <p:nvPr>
            <p:ph idx="1"/>
          </p:nvPr>
        </p:nvSpPr>
        <p:spPr/>
        <p:txBody>
          <a:bodyPr/>
          <a:lstStyle/>
          <a:p>
            <a:r>
              <a:rPr lang="en-US" sz="2000" dirty="0" smtClean="0"/>
              <a:t>Is it stated anywhere how well the smear removal is supposed to work?  I see streaks in the data still  (about 1% level). </a:t>
            </a:r>
          </a:p>
          <a:p>
            <a:endParaRPr lang="en-US" dirty="0"/>
          </a:p>
        </p:txBody>
      </p:sp>
      <p:pic>
        <p:nvPicPr>
          <p:cNvPr id="4" name="Picture 3" descr="smear_example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800" y="2139000"/>
            <a:ext cx="3640746" cy="3982400"/>
          </a:xfrm>
          <a:prstGeom prst="rect">
            <a:avLst/>
          </a:prstGeom>
        </p:spPr>
      </p:pic>
      <p:pic>
        <p:nvPicPr>
          <p:cNvPr id="5" name="Picture 4" descr="smear_example.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5854" y="2139000"/>
            <a:ext cx="3640746" cy="3982400"/>
          </a:xfrm>
          <a:prstGeom prst="rect">
            <a:avLst/>
          </a:prstGeom>
        </p:spPr>
      </p:pic>
    </p:spTree>
    <p:extLst>
      <p:ext uri="{BB962C8B-B14F-4D97-AF65-F5344CB8AC3E}">
        <p14:creationId xmlns:p14="http://schemas.microsoft.com/office/powerpoint/2010/main" val="8542898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RESPONSIVITY – LORRI  - RAW and CAL</a:t>
            </a:r>
            <a:endParaRPr lang="en-US" dirty="0"/>
          </a:p>
        </p:txBody>
      </p:sp>
      <p:sp>
        <p:nvSpPr>
          <p:cNvPr id="3" name="Content Placeholder 2"/>
          <p:cNvSpPr>
            <a:spLocks noGrp="1"/>
          </p:cNvSpPr>
          <p:nvPr>
            <p:ph idx="1"/>
          </p:nvPr>
        </p:nvSpPr>
        <p:spPr>
          <a:xfrm>
            <a:off x="378810" y="1066450"/>
            <a:ext cx="8463393" cy="5613192"/>
          </a:xfrm>
        </p:spPr>
        <p:txBody>
          <a:bodyPr>
            <a:normAutofit lnSpcReduction="10000"/>
          </a:bodyPr>
          <a:lstStyle/>
          <a:p>
            <a:r>
              <a:rPr lang="en-US" sz="2000" dirty="0" err="1" smtClean="0"/>
              <a:t>Responsivity</a:t>
            </a:r>
            <a:r>
              <a:rPr lang="en-US" sz="2000" dirty="0" smtClean="0"/>
              <a:t> – Discussion of the conversion equation and plot in the SSR paper points out an error.  </a:t>
            </a:r>
          </a:p>
          <a:p>
            <a:pPr lvl="1"/>
            <a:r>
              <a:rPr lang="en-US" sz="2000" dirty="0" smtClean="0"/>
              <a:t>This is noted in various places in the documentation, but they say Fig 9 is wrong when it looks like it’s actually </a:t>
            </a:r>
            <a:r>
              <a:rPr lang="en-US" sz="2000" dirty="0" err="1" smtClean="0"/>
              <a:t>Eq</a:t>
            </a:r>
            <a:r>
              <a:rPr lang="en-US" sz="2000" dirty="0" smtClean="0"/>
              <a:t> 3 that is wrong .</a:t>
            </a:r>
          </a:p>
          <a:p>
            <a:r>
              <a:rPr lang="en-US" sz="2000" dirty="0" smtClean="0"/>
              <a:t>Assuming units are (DN/s/pixel)/(W/cm^2/</a:t>
            </a:r>
            <a:r>
              <a:rPr lang="en-US" sz="2000" dirty="0" err="1" smtClean="0"/>
              <a:t>sr</a:t>
            </a:r>
            <a:r>
              <a:rPr lang="en-US" sz="2000" dirty="0" smtClean="0"/>
              <a:t>) </a:t>
            </a:r>
          </a:p>
          <a:p>
            <a:r>
              <a:rPr lang="en-US" sz="2000" dirty="0" smtClean="0"/>
              <a:t>CALIB/LORRI_RESPONSIVITY:</a:t>
            </a:r>
          </a:p>
          <a:p>
            <a:pPr lvl="1"/>
            <a:r>
              <a:rPr lang="en-US" sz="2000" dirty="0" smtClean="0"/>
              <a:t>Need to remove “/nm” from “(DN/s/pixel)/(W/cm^2/</a:t>
            </a:r>
            <a:r>
              <a:rPr lang="en-US" sz="2000" dirty="0" err="1" smtClean="0"/>
              <a:t>sr</a:t>
            </a:r>
            <a:r>
              <a:rPr lang="en-US" sz="2000" dirty="0" smtClean="0"/>
              <a:t>/nm) </a:t>
            </a:r>
          </a:p>
          <a:p>
            <a:pPr lvl="1"/>
            <a:r>
              <a:rPr lang="en-US" sz="2000" dirty="0" smtClean="0"/>
              <a:t>Note should say that </a:t>
            </a:r>
            <a:r>
              <a:rPr lang="en-US" sz="2000" dirty="0" err="1" smtClean="0"/>
              <a:t>Eq</a:t>
            </a:r>
            <a:r>
              <a:rPr lang="en-US" sz="2000" dirty="0" smtClean="0"/>
              <a:t> 3 from CHENGETAL2008 is wrong</a:t>
            </a:r>
          </a:p>
          <a:p>
            <a:r>
              <a:rPr lang="en-US" sz="2000" dirty="0" smtClean="0"/>
              <a:t>DOCUMENT/LORRI_SSR.LBL </a:t>
            </a:r>
          </a:p>
          <a:p>
            <a:pPr lvl="1"/>
            <a:r>
              <a:rPr lang="en-US" sz="2000" dirty="0" smtClean="0"/>
              <a:t>Note should say that </a:t>
            </a:r>
            <a:r>
              <a:rPr lang="en-US" sz="2000" dirty="0" err="1" smtClean="0"/>
              <a:t>Eq</a:t>
            </a:r>
            <a:r>
              <a:rPr lang="en-US" sz="2000" dirty="0" smtClean="0"/>
              <a:t> 3 from CHENGETAL2008 is wrong</a:t>
            </a:r>
          </a:p>
          <a:p>
            <a:pPr lvl="1"/>
            <a:r>
              <a:rPr lang="en-US" sz="2000" dirty="0" smtClean="0"/>
              <a:t>Also, "</a:t>
            </a:r>
            <a:r>
              <a:rPr lang="en-US" sz="2000" dirty="0" err="1" smtClean="0"/>
              <a:t>monocrhomatic</a:t>
            </a:r>
            <a:r>
              <a:rPr lang="en-US" sz="2000" dirty="0" smtClean="0"/>
              <a:t>" should be "monochromatic”</a:t>
            </a:r>
          </a:p>
          <a:p>
            <a:r>
              <a:rPr lang="en-US" sz="2000" dirty="0" smtClean="0"/>
              <a:t>DOCUMENT/DOCINFO.TXT</a:t>
            </a:r>
          </a:p>
          <a:p>
            <a:pPr lvl="1"/>
            <a:r>
              <a:rPr lang="en-US" sz="2000" dirty="0" smtClean="0"/>
              <a:t>Note should say that </a:t>
            </a:r>
            <a:r>
              <a:rPr lang="en-US" sz="2000" dirty="0" err="1" smtClean="0"/>
              <a:t>Eq</a:t>
            </a:r>
            <a:r>
              <a:rPr lang="en-US" sz="2000" dirty="0" smtClean="0"/>
              <a:t> 3 from CHENGETAL2008 is wrong</a:t>
            </a:r>
          </a:p>
          <a:p>
            <a:r>
              <a:rPr lang="en-US" sz="2000" dirty="0" smtClean="0"/>
              <a:t>CATALOG/DATASET.CAT   (</a:t>
            </a:r>
            <a:r>
              <a:rPr lang="en-US" sz="2000" dirty="0" smtClean="0"/>
              <a:t>Calibrated dataset)</a:t>
            </a:r>
            <a:endParaRPr lang="en-US" sz="2000" dirty="0" smtClean="0"/>
          </a:p>
          <a:p>
            <a:pPr lvl="1"/>
            <a:r>
              <a:rPr lang="en-US" sz="2000" dirty="0" smtClean="0"/>
              <a:t>Note should say that </a:t>
            </a:r>
            <a:r>
              <a:rPr lang="en-US" sz="2000" dirty="0" err="1" smtClean="0"/>
              <a:t>Eq</a:t>
            </a:r>
            <a:r>
              <a:rPr lang="en-US" sz="2000" dirty="0" smtClean="0"/>
              <a:t> 3 from CHENGETAL2008 is wrong</a:t>
            </a:r>
          </a:p>
          <a:p>
            <a:r>
              <a:rPr lang="en-US" sz="2000" dirty="0" smtClean="0"/>
              <a:t>Other locations?</a:t>
            </a:r>
            <a:endParaRPr lang="en-US" sz="2000" dirty="0"/>
          </a:p>
        </p:txBody>
      </p:sp>
    </p:spTree>
    <p:extLst>
      <p:ext uri="{BB962C8B-B14F-4D97-AF65-F5344CB8AC3E}">
        <p14:creationId xmlns:p14="http://schemas.microsoft.com/office/powerpoint/2010/main" val="19604644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LORRI Calibrated Data</a:t>
            </a:r>
            <a:endParaRPr lang="en-US" dirty="0"/>
          </a:p>
        </p:txBody>
      </p:sp>
      <p:sp>
        <p:nvSpPr>
          <p:cNvPr id="3" name="Content Placeholder 2"/>
          <p:cNvSpPr>
            <a:spLocks noGrp="1"/>
          </p:cNvSpPr>
          <p:nvPr>
            <p:ph idx="1"/>
          </p:nvPr>
        </p:nvSpPr>
        <p:spPr/>
        <p:txBody>
          <a:bodyPr>
            <a:normAutofit/>
          </a:bodyPr>
          <a:lstStyle/>
          <a:p>
            <a:r>
              <a:rPr lang="en-US" sz="2000" dirty="0" smtClean="0"/>
              <a:t>Calibration is “do it yourself”</a:t>
            </a:r>
          </a:p>
          <a:p>
            <a:pPr lvl="1"/>
            <a:r>
              <a:rPr lang="en-US" sz="2000" dirty="0" smtClean="0"/>
              <a:t>Apply the relevant calibration coefficient to get absolute radiance, etc.</a:t>
            </a:r>
          </a:p>
          <a:p>
            <a:endParaRPr lang="en-US" sz="2000" dirty="0"/>
          </a:p>
          <a:p>
            <a:r>
              <a:rPr lang="en-US" sz="2000" dirty="0" smtClean="0"/>
              <a:t>For </a:t>
            </a:r>
            <a:r>
              <a:rPr lang="en-US" sz="2000" dirty="0"/>
              <a:t>calibrated window objects, pixels outside the window are zero in raw, and pass through calibration.  </a:t>
            </a:r>
          </a:p>
          <a:p>
            <a:pPr lvl="1"/>
            <a:r>
              <a:rPr lang="en-US" sz="2000" dirty="0" smtClean="0"/>
              <a:t>Can </a:t>
            </a:r>
            <a:r>
              <a:rPr lang="en-US" sz="2000" dirty="0"/>
              <a:t>the quality map be used to produce a mask that can reset the unused pixels back to zero</a:t>
            </a:r>
            <a:r>
              <a:rPr lang="en-US" sz="2000" dirty="0" smtClean="0"/>
              <a:t>?	</a:t>
            </a:r>
          </a:p>
          <a:p>
            <a:pPr lvl="1"/>
            <a:r>
              <a:rPr lang="en-US" sz="2000" dirty="0" smtClean="0"/>
              <a:t>Discussed </a:t>
            </a:r>
            <a:r>
              <a:rPr lang="en-US" sz="2000" dirty="0"/>
              <a:t>in </a:t>
            </a:r>
            <a:r>
              <a:rPr lang="en-US" sz="2000" dirty="0" err="1"/>
              <a:t>IntroDoc</a:t>
            </a:r>
            <a:r>
              <a:rPr lang="en-US" sz="2000" dirty="0"/>
              <a:t> and </a:t>
            </a:r>
            <a:r>
              <a:rPr lang="en-US" sz="2000" dirty="0" smtClean="0"/>
              <a:t>DATASET.CAT</a:t>
            </a:r>
          </a:p>
          <a:p>
            <a:endParaRPr lang="en-US" sz="2000" dirty="0" smtClean="0"/>
          </a:p>
          <a:p>
            <a:r>
              <a:rPr lang="en-US" sz="2000" dirty="0" err="1" smtClean="0"/>
              <a:t>IntroDoc</a:t>
            </a:r>
            <a:r>
              <a:rPr lang="en-US" sz="2000" dirty="0" smtClean="0"/>
              <a:t> also states that the first 34 pixels are flagged as missing in the quality map, but I never saw that information anywhere in the other documents.   Should be included somewhere.</a:t>
            </a:r>
          </a:p>
          <a:p>
            <a:pPr marL="0" indent="-400050"/>
            <a:endParaRPr lang="en-US" sz="2000" dirty="0" smtClean="0"/>
          </a:p>
          <a:p>
            <a:pPr marL="0" indent="-400050"/>
            <a:endParaRPr lang="en-US" sz="2000" dirty="0"/>
          </a:p>
        </p:txBody>
      </p:sp>
    </p:spTree>
    <p:extLst>
      <p:ext uri="{BB962C8B-B14F-4D97-AF65-F5344CB8AC3E}">
        <p14:creationId xmlns:p14="http://schemas.microsoft.com/office/powerpoint/2010/main" val="402584401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LORRI Data Files</a:t>
            </a:r>
            <a:endParaRPr lang="en-US" dirty="0"/>
          </a:p>
        </p:txBody>
      </p:sp>
      <p:sp>
        <p:nvSpPr>
          <p:cNvPr id="3" name="Content Placeholder 2"/>
          <p:cNvSpPr>
            <a:spLocks noGrp="1"/>
          </p:cNvSpPr>
          <p:nvPr>
            <p:ph idx="1"/>
          </p:nvPr>
        </p:nvSpPr>
        <p:spPr/>
        <p:txBody>
          <a:bodyPr/>
          <a:lstStyle/>
          <a:p>
            <a:r>
              <a:rPr lang="en-US" sz="2000" dirty="0" smtClean="0"/>
              <a:t>Lots of geometric information in the FITS header, but little in the PDS Labels</a:t>
            </a:r>
          </a:p>
          <a:p>
            <a:pPr lvl="1"/>
            <a:r>
              <a:rPr lang="en-US" sz="2000" dirty="0" smtClean="0"/>
              <a:t>Would be useful to add pointing to the labels</a:t>
            </a:r>
            <a:endParaRPr lang="en-US" sz="2000" dirty="0"/>
          </a:p>
          <a:p>
            <a:pPr lvl="1"/>
            <a:r>
              <a:rPr lang="en-US" sz="2000" dirty="0" smtClean="0"/>
              <a:t>Data in common generally agree well</a:t>
            </a:r>
          </a:p>
          <a:p>
            <a:pPr lvl="2"/>
            <a:r>
              <a:rPr lang="en-US" sz="2000" dirty="0" smtClean="0"/>
              <a:t>Estimated pixel positions don’t</a:t>
            </a:r>
          </a:p>
          <a:p>
            <a:pPr lvl="2"/>
            <a:r>
              <a:rPr lang="en-US" sz="2000" dirty="0" smtClean="0"/>
              <a:t>APPROX_TARGET_LINE / SAMPLE </a:t>
            </a:r>
            <a:r>
              <a:rPr lang="en-US" sz="2000" dirty="0" err="1" smtClean="0"/>
              <a:t>vs</a:t>
            </a:r>
            <a:r>
              <a:rPr lang="en-US" sz="2000" dirty="0" smtClean="0"/>
              <a:t>  TARGFOV00</a:t>
            </a:r>
          </a:p>
          <a:p>
            <a:pPr lvl="1"/>
            <a:endParaRPr lang="en-US" sz="2000" dirty="0" smtClean="0"/>
          </a:p>
          <a:p>
            <a:r>
              <a:rPr lang="en-US" sz="2000" dirty="0" smtClean="0"/>
              <a:t>Some position vectors in PDS label are inverse of those in FITS header</a:t>
            </a:r>
          </a:p>
          <a:p>
            <a:pPr lvl="1"/>
            <a:r>
              <a:rPr lang="en-US" sz="2000" dirty="0" smtClean="0"/>
              <a:t>Fine if they are not </a:t>
            </a:r>
            <a:r>
              <a:rPr lang="en-US" sz="2000" dirty="0" err="1" smtClean="0"/>
              <a:t>lt</a:t>
            </a:r>
            <a:r>
              <a:rPr lang="en-US" sz="2000" dirty="0" smtClean="0"/>
              <a:t> &amp; </a:t>
            </a:r>
            <a:r>
              <a:rPr lang="en-US" sz="2000" dirty="0" err="1" smtClean="0"/>
              <a:t>abberation</a:t>
            </a:r>
            <a:r>
              <a:rPr lang="en-US" sz="2000" dirty="0" smtClean="0"/>
              <a:t> corrected, but PDS label says they are corrected</a:t>
            </a:r>
          </a:p>
          <a:p>
            <a:pPr lvl="1"/>
            <a:r>
              <a:rPr lang="en-US" sz="2000" dirty="0" smtClean="0"/>
              <a:t>Geometry should be </a:t>
            </a:r>
            <a:r>
              <a:rPr lang="en-US" sz="2000" dirty="0" err="1" smtClean="0"/>
              <a:t>lt</a:t>
            </a:r>
            <a:r>
              <a:rPr lang="en-US" sz="2000" dirty="0" smtClean="0"/>
              <a:t> &amp; </a:t>
            </a:r>
            <a:r>
              <a:rPr lang="en-US" sz="2000" dirty="0" err="1" smtClean="0"/>
              <a:t>abberation</a:t>
            </a:r>
            <a:r>
              <a:rPr lang="en-US" sz="2000" dirty="0" smtClean="0"/>
              <a:t> corrected</a:t>
            </a:r>
          </a:p>
          <a:p>
            <a:pPr lvl="2"/>
            <a:endParaRPr lang="en-US" sz="2000" dirty="0"/>
          </a:p>
          <a:p>
            <a:r>
              <a:rPr lang="en-US" sz="2000" dirty="0" smtClean="0"/>
              <a:t>SPICE discussed later</a:t>
            </a:r>
            <a:r>
              <a:rPr lang="is-IS" sz="2000" dirty="0" smtClean="0"/>
              <a:t>…</a:t>
            </a:r>
          </a:p>
          <a:p>
            <a:endParaRPr lang="en-US" sz="2000" dirty="0" smtClean="0"/>
          </a:p>
          <a:p>
            <a:pPr lvl="2"/>
            <a:endParaRPr lang="en-US" sz="2000" dirty="0" smtClean="0"/>
          </a:p>
        </p:txBody>
      </p:sp>
    </p:spTree>
    <p:extLst>
      <p:ext uri="{BB962C8B-B14F-4D97-AF65-F5344CB8AC3E}">
        <p14:creationId xmlns:p14="http://schemas.microsoft.com/office/powerpoint/2010/main" val="27827664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LORRI Instrument</a:t>
            </a:r>
            <a:endParaRPr lang="en-US" dirty="0"/>
          </a:p>
        </p:txBody>
      </p:sp>
      <p:sp>
        <p:nvSpPr>
          <p:cNvPr id="3" name="Content Placeholder 2"/>
          <p:cNvSpPr>
            <a:spLocks noGrp="1"/>
          </p:cNvSpPr>
          <p:nvPr>
            <p:ph idx="1"/>
          </p:nvPr>
        </p:nvSpPr>
        <p:spPr/>
        <p:txBody>
          <a:bodyPr>
            <a:normAutofit/>
          </a:bodyPr>
          <a:lstStyle/>
          <a:p>
            <a:r>
              <a:rPr lang="en-US" sz="2000" dirty="0" smtClean="0"/>
              <a:t>Narrow angle, panchromatic camera</a:t>
            </a:r>
          </a:p>
          <a:p>
            <a:pPr lvl="1"/>
            <a:r>
              <a:rPr lang="en-US" sz="2000" dirty="0" smtClean="0"/>
              <a:t>0.29 degree square FOV</a:t>
            </a:r>
          </a:p>
          <a:p>
            <a:pPr lvl="1"/>
            <a:r>
              <a:rPr lang="en-US" sz="2000" dirty="0" smtClean="0"/>
              <a:t> high resolution (5 </a:t>
            </a:r>
            <a:r>
              <a:rPr lang="en-US" sz="2000" dirty="0" err="1" smtClean="0"/>
              <a:t>microradian</a:t>
            </a:r>
            <a:r>
              <a:rPr lang="en-US" sz="2000" dirty="0" smtClean="0"/>
              <a:t>/pixel)</a:t>
            </a:r>
          </a:p>
          <a:p>
            <a:pPr lvl="1"/>
            <a:r>
              <a:rPr lang="en-US" sz="2000" dirty="0" smtClean="0"/>
              <a:t>1024x1024 pixel CCD detector</a:t>
            </a:r>
          </a:p>
          <a:p>
            <a:pPr lvl="1"/>
            <a:r>
              <a:rPr lang="en-US" sz="2000" dirty="0" smtClean="0"/>
              <a:t>Operates in 1x1 or 4x4 on-chip binning modes</a:t>
            </a:r>
          </a:p>
          <a:p>
            <a:endParaRPr lang="en-US" sz="2000" dirty="0" smtClean="0"/>
          </a:p>
          <a:p>
            <a:r>
              <a:rPr lang="en-US" sz="2000" dirty="0" smtClean="0"/>
              <a:t>Raw data format</a:t>
            </a:r>
          </a:p>
          <a:p>
            <a:pPr lvl="1"/>
            <a:r>
              <a:rPr lang="en-US" sz="2000" dirty="0" smtClean="0"/>
              <a:t>FITS files with 3 extensions</a:t>
            </a:r>
          </a:p>
          <a:p>
            <a:pPr lvl="2"/>
            <a:r>
              <a:rPr lang="en-US" sz="2000" dirty="0" smtClean="0"/>
              <a:t>Primary image, Data Histogram, 34 pixel housekeeping</a:t>
            </a:r>
            <a:endParaRPr lang="en-US" sz="2000" dirty="0"/>
          </a:p>
          <a:p>
            <a:r>
              <a:rPr lang="en-US" sz="2000" dirty="0" smtClean="0"/>
              <a:t>Calibrated data format</a:t>
            </a:r>
          </a:p>
          <a:p>
            <a:pPr lvl="1"/>
            <a:r>
              <a:rPr lang="en-US" sz="2000" dirty="0" smtClean="0"/>
              <a:t>FITS files with 3 extensions</a:t>
            </a:r>
          </a:p>
          <a:p>
            <a:pPr lvl="2"/>
            <a:r>
              <a:rPr lang="en-US" sz="2000" dirty="0" smtClean="0"/>
              <a:t>Primary image, Error estimate image, Quality flag image</a:t>
            </a:r>
            <a:endParaRPr lang="en-US" sz="2000" dirty="0"/>
          </a:p>
        </p:txBody>
      </p:sp>
    </p:spTree>
    <p:extLst>
      <p:ext uri="{BB962C8B-B14F-4D97-AF65-F5344CB8AC3E}">
        <p14:creationId xmlns:p14="http://schemas.microsoft.com/office/powerpoint/2010/main" val="16660883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LORRI Data Files – RAW and CAL</a:t>
            </a:r>
            <a:endParaRPr lang="en-US" dirty="0"/>
          </a:p>
        </p:txBody>
      </p:sp>
      <p:sp>
        <p:nvSpPr>
          <p:cNvPr id="3" name="Content Placeholder 2"/>
          <p:cNvSpPr>
            <a:spLocks noGrp="1"/>
          </p:cNvSpPr>
          <p:nvPr>
            <p:ph idx="1"/>
          </p:nvPr>
        </p:nvSpPr>
        <p:spPr/>
        <p:txBody>
          <a:bodyPr/>
          <a:lstStyle/>
          <a:p>
            <a:r>
              <a:rPr lang="en-US" sz="2000" dirty="0" smtClean="0"/>
              <a:t>Bottom Left Corner     (noted by </a:t>
            </a:r>
            <a:r>
              <a:rPr lang="en-US" sz="2000" dirty="0" err="1" smtClean="0"/>
              <a:t>Xiaoduan</a:t>
            </a:r>
            <a:r>
              <a:rPr lang="en-US" sz="2000" dirty="0"/>
              <a:t> </a:t>
            </a:r>
            <a:r>
              <a:rPr lang="en-US" sz="2000" dirty="0" err="1" smtClean="0"/>
              <a:t>Zou</a:t>
            </a:r>
            <a:r>
              <a:rPr lang="en-US" sz="2000" dirty="0" smtClean="0"/>
              <a:t>)</a:t>
            </a:r>
          </a:p>
          <a:p>
            <a:pPr lvl="1"/>
            <a:r>
              <a:rPr lang="en-US" sz="2000" dirty="0" smtClean="0"/>
              <a:t>Block of unusual pixels visible in high S/N data (~40 columns, 8 rows)</a:t>
            </a:r>
            <a:endParaRPr lang="en-US" sz="2000" dirty="0"/>
          </a:p>
          <a:p>
            <a:pPr lvl="1"/>
            <a:r>
              <a:rPr lang="en-US" sz="2000" dirty="0" smtClean="0"/>
              <a:t>Present in both raw and Calibrated data</a:t>
            </a:r>
          </a:p>
          <a:p>
            <a:pPr lvl="1"/>
            <a:r>
              <a:rPr lang="en-US" sz="2000" dirty="0" smtClean="0"/>
              <a:t>Document what is going on?</a:t>
            </a:r>
          </a:p>
        </p:txBody>
      </p:sp>
      <p:pic>
        <p:nvPicPr>
          <p:cNvPr id="4" name="Picture 3" descr="Corner_ca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214" y="2692852"/>
            <a:ext cx="3580372" cy="3916360"/>
          </a:xfrm>
          <a:prstGeom prst="rect">
            <a:avLst/>
          </a:prstGeom>
        </p:spPr>
      </p:pic>
      <p:pic>
        <p:nvPicPr>
          <p:cNvPr id="5" name="Picture 4" descr="Corner_ra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454" y="2692853"/>
            <a:ext cx="3580372" cy="3916360"/>
          </a:xfrm>
          <a:prstGeom prst="rect">
            <a:avLst/>
          </a:prstGeom>
        </p:spPr>
      </p:pic>
    </p:spTree>
    <p:extLst>
      <p:ext uri="{BB962C8B-B14F-4D97-AF65-F5344CB8AC3E}">
        <p14:creationId xmlns:p14="http://schemas.microsoft.com/office/powerpoint/2010/main" val="29076763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LORRI SPICE Check</a:t>
            </a:r>
            <a:endParaRPr lang="en-US" dirty="0"/>
          </a:p>
        </p:txBody>
      </p:sp>
      <p:sp>
        <p:nvSpPr>
          <p:cNvPr id="3" name="Content Placeholder 2"/>
          <p:cNvSpPr>
            <a:spLocks noGrp="1"/>
          </p:cNvSpPr>
          <p:nvPr>
            <p:ph idx="1"/>
          </p:nvPr>
        </p:nvSpPr>
        <p:spPr>
          <a:xfrm>
            <a:off x="457200" y="1066449"/>
            <a:ext cx="8229600" cy="5546037"/>
          </a:xfrm>
        </p:spPr>
        <p:txBody>
          <a:bodyPr/>
          <a:lstStyle/>
          <a:p>
            <a:r>
              <a:rPr lang="en-US" sz="2000" dirty="0" smtClean="0"/>
              <a:t>Comparison of my SPICE calculations </a:t>
            </a:r>
            <a:r>
              <a:rPr lang="en-US" sz="2000" dirty="0" err="1" smtClean="0"/>
              <a:t>vs</a:t>
            </a:r>
            <a:r>
              <a:rPr lang="en-US" sz="2000" dirty="0" smtClean="0"/>
              <a:t> header/label data are generally good </a:t>
            </a:r>
          </a:p>
          <a:p>
            <a:pPr lvl="1"/>
            <a:r>
              <a:rPr lang="en-US" sz="2000" dirty="0"/>
              <a:t>S</a:t>
            </a:r>
            <a:r>
              <a:rPr lang="en-US" sz="2000" dirty="0" smtClean="0"/>
              <a:t>ome kernels are different, so values are not exact</a:t>
            </a:r>
          </a:p>
          <a:p>
            <a:r>
              <a:rPr lang="en-US" sz="2000" dirty="0" smtClean="0"/>
              <a:t>My calculations suggest there is a mix of positions calculated with and without light time corrections</a:t>
            </a:r>
          </a:p>
          <a:p>
            <a:pPr lvl="1"/>
            <a:r>
              <a:rPr lang="en-US" sz="2000" dirty="0" smtClean="0"/>
              <a:t>For geometry listed in PDS labels (defined as light time corrected):</a:t>
            </a:r>
          </a:p>
          <a:p>
            <a:pPr lvl="2"/>
            <a:r>
              <a:rPr lang="en-US" sz="2000" dirty="0" smtClean="0"/>
              <a:t>s/c – target position is best matched with “</a:t>
            </a:r>
            <a:r>
              <a:rPr lang="en-US" sz="2000" dirty="0" err="1" smtClean="0"/>
              <a:t>lt+s</a:t>
            </a:r>
            <a:r>
              <a:rPr lang="en-US" sz="2000" dirty="0" smtClean="0"/>
              <a:t>”</a:t>
            </a:r>
          </a:p>
          <a:p>
            <a:pPr lvl="2"/>
            <a:r>
              <a:rPr lang="en-US" sz="2000" dirty="0" smtClean="0"/>
              <a:t>s/c – Sun position is best matched with no correction  (incorrect)</a:t>
            </a:r>
          </a:p>
          <a:p>
            <a:pPr lvl="2"/>
            <a:r>
              <a:rPr lang="en-US" sz="2000" dirty="0" smtClean="0"/>
              <a:t>Target – Sun position best matched with “</a:t>
            </a:r>
            <a:r>
              <a:rPr lang="en-US" sz="2000" dirty="0" err="1" smtClean="0"/>
              <a:t>lt+s</a:t>
            </a:r>
            <a:r>
              <a:rPr lang="en-US" sz="2000" dirty="0" smtClean="0"/>
              <a:t>”</a:t>
            </a:r>
          </a:p>
          <a:p>
            <a:pPr lvl="2"/>
            <a:r>
              <a:rPr lang="en-US" sz="2000" dirty="0" smtClean="0"/>
              <a:t>s/c – Earth  </a:t>
            </a:r>
            <a:r>
              <a:rPr lang="en-US" sz="2000" dirty="0" smtClean="0"/>
              <a:t>position best matched with “</a:t>
            </a:r>
            <a:r>
              <a:rPr lang="en-US" sz="2000" dirty="0" err="1" smtClean="0"/>
              <a:t>lt+s</a:t>
            </a:r>
            <a:endParaRPr lang="en-US" sz="2000" dirty="0"/>
          </a:p>
          <a:p>
            <a:pPr lvl="1"/>
            <a:r>
              <a:rPr lang="en-US" sz="2000" dirty="0" smtClean="0"/>
              <a:t>For FITS headers, </a:t>
            </a:r>
          </a:p>
          <a:p>
            <a:pPr lvl="2"/>
            <a:r>
              <a:rPr lang="en-US" sz="2000" dirty="0" smtClean="0"/>
              <a:t> target-s/c  is given as the inverse of s/c-target (incorrect)</a:t>
            </a:r>
          </a:p>
          <a:p>
            <a:pPr lvl="2"/>
            <a:r>
              <a:rPr lang="en-US" sz="2000" dirty="0" smtClean="0"/>
              <a:t>Earth – s/c  is given as the inverse of s/c-target (incorrect)</a:t>
            </a:r>
            <a:endParaRPr lang="en-US" sz="2000" dirty="0"/>
          </a:p>
        </p:txBody>
      </p:sp>
    </p:spTree>
    <p:extLst>
      <p:ext uri="{BB962C8B-B14F-4D97-AF65-F5344CB8AC3E}">
        <p14:creationId xmlns:p14="http://schemas.microsoft.com/office/powerpoint/2010/main" val="34920285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LORRI SPICE Check</a:t>
            </a:r>
            <a:endParaRPr lang="en-US" dirty="0"/>
          </a:p>
        </p:txBody>
      </p:sp>
      <p:sp>
        <p:nvSpPr>
          <p:cNvPr id="3" name="Content Placeholder 2"/>
          <p:cNvSpPr>
            <a:spLocks noGrp="1"/>
          </p:cNvSpPr>
          <p:nvPr>
            <p:ph idx="1"/>
          </p:nvPr>
        </p:nvSpPr>
        <p:spPr>
          <a:xfrm>
            <a:off x="157119" y="1066450"/>
            <a:ext cx="4717753" cy="5289900"/>
          </a:xfrm>
        </p:spPr>
        <p:txBody>
          <a:bodyPr/>
          <a:lstStyle/>
          <a:p>
            <a:r>
              <a:rPr lang="en-US" sz="2000" dirty="0" smtClean="0"/>
              <a:t>Solar phase angle in the PDS label should be checked</a:t>
            </a:r>
          </a:p>
          <a:p>
            <a:pPr lvl="1"/>
            <a:r>
              <a:rPr lang="en-US" sz="2000" dirty="0" smtClean="0"/>
              <a:t>Example:   LOR_0299124574_0X632_SCI.LBL </a:t>
            </a:r>
          </a:p>
          <a:p>
            <a:pPr lvl="2"/>
            <a:r>
              <a:rPr lang="en-US" sz="2000" dirty="0" smtClean="0"/>
              <a:t>Gives a phase angle (Sun-Pluto-s/c)  for Pluto of 69.463 </a:t>
            </a:r>
            <a:r>
              <a:rPr lang="en-US" sz="2000" dirty="0" err="1" smtClean="0"/>
              <a:t>deg</a:t>
            </a:r>
            <a:endParaRPr lang="en-US" sz="2000" dirty="0" smtClean="0"/>
          </a:p>
          <a:p>
            <a:pPr lvl="2"/>
            <a:r>
              <a:rPr lang="en-US" sz="2000" dirty="0" smtClean="0"/>
              <a:t>I compute 16.09 </a:t>
            </a:r>
            <a:r>
              <a:rPr lang="en-US" sz="2000" dirty="0" err="1" smtClean="0"/>
              <a:t>deg</a:t>
            </a:r>
            <a:endParaRPr lang="en-US" sz="2000" dirty="0" smtClean="0"/>
          </a:p>
          <a:p>
            <a:pPr lvl="1"/>
            <a:r>
              <a:rPr lang="en-US" sz="2000" dirty="0" smtClean="0"/>
              <a:t>Image suggests ~16 </a:t>
            </a:r>
            <a:r>
              <a:rPr lang="en-US" sz="2000" dirty="0" err="1" smtClean="0"/>
              <a:t>deg</a:t>
            </a:r>
            <a:r>
              <a:rPr lang="en-US" sz="2000" dirty="0" smtClean="0"/>
              <a:t> is correct</a:t>
            </a:r>
          </a:p>
          <a:p>
            <a:pPr lvl="1"/>
            <a:endParaRPr lang="en-US" sz="2000" dirty="0"/>
          </a:p>
          <a:p>
            <a:pPr lvl="1"/>
            <a:endParaRPr lang="en-US" sz="2000" dirty="0" smtClean="0"/>
          </a:p>
        </p:txBody>
      </p:sp>
      <p:pic>
        <p:nvPicPr>
          <p:cNvPr id="4" name="Picture 3" descr="phase_example.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8932" y="1793882"/>
            <a:ext cx="3974267" cy="4347219"/>
          </a:xfrm>
          <a:prstGeom prst="rect">
            <a:avLst/>
          </a:prstGeom>
        </p:spPr>
      </p:pic>
    </p:spTree>
    <p:extLst>
      <p:ext uri="{BB962C8B-B14F-4D97-AF65-F5344CB8AC3E}">
        <p14:creationId xmlns:p14="http://schemas.microsoft.com/office/powerpoint/2010/main" val="32902260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949" y="2700375"/>
            <a:ext cx="8229600" cy="665777"/>
          </a:xfrm>
        </p:spPr>
        <p:txBody>
          <a:bodyPr/>
          <a:lstStyle/>
          <a:p>
            <a:r>
              <a:rPr lang="en-US" dirty="0" smtClean="0"/>
              <a:t>MVIC  - RAW and CAL</a:t>
            </a:r>
            <a:endParaRPr lang="en-US" dirty="0"/>
          </a:p>
        </p:txBody>
      </p:sp>
    </p:spTree>
    <p:extLst>
      <p:ext uri="{BB962C8B-B14F-4D97-AF65-F5344CB8AC3E}">
        <p14:creationId xmlns:p14="http://schemas.microsoft.com/office/powerpoint/2010/main" val="188425034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MVIC – RAW and CAL</a:t>
            </a:r>
            <a:endParaRPr lang="en-US" dirty="0"/>
          </a:p>
        </p:txBody>
      </p:sp>
      <p:sp>
        <p:nvSpPr>
          <p:cNvPr id="3" name="Content Placeholder 2"/>
          <p:cNvSpPr>
            <a:spLocks noGrp="1"/>
          </p:cNvSpPr>
          <p:nvPr>
            <p:ph idx="1"/>
          </p:nvPr>
        </p:nvSpPr>
        <p:spPr/>
        <p:txBody>
          <a:bodyPr/>
          <a:lstStyle/>
          <a:p>
            <a:r>
              <a:rPr lang="en-US" sz="2000" dirty="0" err="1"/>
              <a:t>IntroDoc</a:t>
            </a:r>
            <a:endParaRPr lang="en-US" sz="2000" dirty="0"/>
          </a:p>
          <a:p>
            <a:pPr lvl="1"/>
            <a:r>
              <a:rPr lang="en-US" sz="2000" dirty="0"/>
              <a:t>Found it to be a good overview with a lot of detail that helped in getting into the dataset</a:t>
            </a:r>
            <a:r>
              <a:rPr lang="en-US" sz="2000" dirty="0" smtClean="0"/>
              <a:t>.</a:t>
            </a:r>
          </a:p>
          <a:p>
            <a:pPr lvl="1"/>
            <a:r>
              <a:rPr lang="en-US" sz="2000" dirty="0" smtClean="0"/>
              <a:t>Finding the data </a:t>
            </a:r>
            <a:r>
              <a:rPr lang="en-US" sz="2000" dirty="0"/>
              <a:t>p</a:t>
            </a:r>
            <a:r>
              <a:rPr lang="en-US" sz="2000" dirty="0" smtClean="0"/>
              <a:t>aragraph  </a:t>
            </a:r>
          </a:p>
          <a:p>
            <a:pPr lvl="2"/>
            <a:r>
              <a:rPr lang="en-US" sz="2000" dirty="0" smtClean="0"/>
              <a:t>Filename definition includes a version number after the "</a:t>
            </a:r>
            <a:r>
              <a:rPr lang="en-US" sz="2000" dirty="0" err="1" smtClean="0"/>
              <a:t>eng</a:t>
            </a:r>
            <a:r>
              <a:rPr lang="en-US" sz="2000" dirty="0" smtClean="0"/>
              <a:t>" or "</a:t>
            </a:r>
            <a:r>
              <a:rPr lang="en-US" sz="2000" dirty="0" err="1" smtClean="0"/>
              <a:t>sci</a:t>
            </a:r>
            <a:r>
              <a:rPr lang="en-US" sz="2000" dirty="0" smtClean="0"/>
              <a:t>” identifier, but in this case it notes that only some data sets contain this entry.</a:t>
            </a:r>
          </a:p>
          <a:p>
            <a:pPr lvl="2"/>
            <a:endParaRPr lang="en-US" sz="2000" dirty="0"/>
          </a:p>
          <a:p>
            <a:r>
              <a:rPr lang="en-US" sz="2000" dirty="0" smtClean="0"/>
              <a:t>MVIC.CAT</a:t>
            </a:r>
          </a:p>
          <a:p>
            <a:pPr lvl="1"/>
            <a:r>
              <a:rPr lang="en-US" sz="2000" dirty="0" smtClean="0"/>
              <a:t>As with LORRI, the SSR paper references (Reuter et al) need updating from 2007 to 2008 (make sure they are consistent)</a:t>
            </a:r>
            <a:endParaRPr lang="en-US" sz="2000" dirty="0"/>
          </a:p>
          <a:p>
            <a:pPr lvl="1"/>
            <a:endParaRPr lang="en-US" sz="2000" dirty="0" smtClean="0"/>
          </a:p>
          <a:p>
            <a:r>
              <a:rPr lang="en-US" sz="2000" dirty="0" smtClean="0"/>
              <a:t>CALINFO.TXT</a:t>
            </a:r>
          </a:p>
          <a:p>
            <a:pPr lvl="1"/>
            <a:r>
              <a:rPr lang="en-US" sz="2000" dirty="0" smtClean="0"/>
              <a:t>"</a:t>
            </a:r>
            <a:r>
              <a:rPr lang="en-US" sz="2000" dirty="0" err="1" smtClean="0"/>
              <a:t>Supreceded</a:t>
            </a:r>
            <a:r>
              <a:rPr lang="en-US" sz="2000" dirty="0" smtClean="0"/>
              <a:t>"  should be "</a:t>
            </a:r>
            <a:r>
              <a:rPr lang="en-US" sz="2000" dirty="0" err="1" smtClean="0"/>
              <a:t>Superceded</a:t>
            </a:r>
            <a:r>
              <a:rPr lang="en-US" sz="2000" dirty="0" smtClean="0"/>
              <a:t>”   or “Superseded”</a:t>
            </a:r>
          </a:p>
          <a:p>
            <a:pPr lvl="1"/>
            <a:endParaRPr lang="en-US" sz="2000" dirty="0" smtClean="0"/>
          </a:p>
        </p:txBody>
      </p:sp>
    </p:spTree>
    <p:extLst>
      <p:ext uri="{BB962C8B-B14F-4D97-AF65-F5344CB8AC3E}">
        <p14:creationId xmlns:p14="http://schemas.microsoft.com/office/powerpoint/2010/main" val="411645736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 – MVIC – RAW and CAL</a:t>
            </a:r>
            <a:endParaRPr lang="en-US" dirty="0"/>
          </a:p>
        </p:txBody>
      </p:sp>
      <p:sp>
        <p:nvSpPr>
          <p:cNvPr id="3" name="Content Placeholder 2"/>
          <p:cNvSpPr>
            <a:spLocks noGrp="1"/>
          </p:cNvSpPr>
          <p:nvPr>
            <p:ph idx="1"/>
          </p:nvPr>
        </p:nvSpPr>
        <p:spPr/>
        <p:txBody>
          <a:bodyPr>
            <a:normAutofit/>
          </a:bodyPr>
          <a:lstStyle/>
          <a:p>
            <a:r>
              <a:rPr lang="en-US" sz="2000" dirty="0" smtClean="0"/>
              <a:t>Are calibration files necessary in the MVIC raw dataset?</a:t>
            </a:r>
            <a:endParaRPr lang="en-US" sz="2000" dirty="0"/>
          </a:p>
          <a:p>
            <a:endParaRPr lang="en-US" sz="2000" dirty="0" smtClean="0"/>
          </a:p>
          <a:p>
            <a:r>
              <a:rPr lang="en-US" sz="2000" dirty="0" smtClean="0"/>
              <a:t>Calibration is “do-it-yourself”</a:t>
            </a:r>
          </a:p>
          <a:p>
            <a:pPr lvl="1"/>
            <a:r>
              <a:rPr lang="en-US" sz="2000" dirty="0" smtClean="0"/>
              <a:t>Apply the relevant calibration coefficient to get absolute radiance, etc.</a:t>
            </a:r>
          </a:p>
          <a:p>
            <a:pPr lvl="1"/>
            <a:r>
              <a:rPr lang="en-US" sz="2000" dirty="0" smtClean="0"/>
              <a:t>Need to provide coefficients/guidance/suggestions on how to calibrate small moons, etc. </a:t>
            </a:r>
          </a:p>
          <a:p>
            <a:endParaRPr lang="en-US" sz="2000" dirty="0" smtClean="0"/>
          </a:p>
          <a:p>
            <a:r>
              <a:rPr lang="en-US" sz="2000" dirty="0" smtClean="0"/>
              <a:t>PDS labels don’t contain the calibration coefficients</a:t>
            </a:r>
          </a:p>
          <a:p>
            <a:pPr lvl="1"/>
            <a:r>
              <a:rPr lang="en-US" sz="2000" dirty="0" smtClean="0"/>
              <a:t>Need to be added</a:t>
            </a:r>
          </a:p>
          <a:p>
            <a:pPr marL="0" indent="0">
              <a:buNone/>
            </a:pPr>
            <a:endParaRPr lang="en-US" sz="2000" dirty="0" smtClean="0"/>
          </a:p>
          <a:p>
            <a:r>
              <a:rPr lang="en-US" sz="2000" dirty="0" smtClean="0"/>
              <a:t>FITS headers contain the coefficients, but they are string format</a:t>
            </a:r>
          </a:p>
          <a:p>
            <a:pPr lvl="1"/>
            <a:r>
              <a:rPr lang="en-US" sz="2000" dirty="0" smtClean="0"/>
              <a:t>Would be easier if they were floating point (eliminates a step)</a:t>
            </a:r>
          </a:p>
          <a:p>
            <a:endParaRPr lang="en-US" sz="2000" dirty="0" smtClean="0"/>
          </a:p>
          <a:p>
            <a:pPr lvl="1"/>
            <a:endParaRPr lang="en-US" sz="2000" dirty="0" smtClean="0"/>
          </a:p>
        </p:txBody>
      </p:sp>
    </p:spTree>
    <p:extLst>
      <p:ext uri="{BB962C8B-B14F-4D97-AF65-F5344CB8AC3E}">
        <p14:creationId xmlns:p14="http://schemas.microsoft.com/office/powerpoint/2010/main" val="196258177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MVIC Data Files – RAW and CAL</a:t>
            </a:r>
            <a:endParaRPr lang="en-US" dirty="0"/>
          </a:p>
        </p:txBody>
      </p:sp>
      <p:sp>
        <p:nvSpPr>
          <p:cNvPr id="3" name="Content Placeholder 2"/>
          <p:cNvSpPr>
            <a:spLocks noGrp="1"/>
          </p:cNvSpPr>
          <p:nvPr>
            <p:ph idx="1"/>
          </p:nvPr>
        </p:nvSpPr>
        <p:spPr/>
        <p:txBody>
          <a:bodyPr>
            <a:normAutofit/>
          </a:bodyPr>
          <a:lstStyle/>
          <a:p>
            <a:r>
              <a:rPr lang="en-US" sz="2000" dirty="0" smtClean="0"/>
              <a:t>Able to read the data </a:t>
            </a:r>
            <a:r>
              <a:rPr lang="en-US" sz="2000" dirty="0" smtClean="0"/>
              <a:t>with both PDSREAD and IDL FITS readers</a:t>
            </a:r>
          </a:p>
          <a:p>
            <a:pPr lvl="1"/>
            <a:r>
              <a:rPr lang="en-US" sz="2000" dirty="0" smtClean="0"/>
              <a:t>Includes extensions, etc.</a:t>
            </a:r>
          </a:p>
          <a:p>
            <a:r>
              <a:rPr lang="en-US" sz="2000" dirty="0" smtClean="0"/>
              <a:t>Able to manipulate and calibrate the data</a:t>
            </a:r>
          </a:p>
          <a:p>
            <a:endParaRPr lang="en-US" sz="2000" dirty="0" smtClean="0"/>
          </a:p>
        </p:txBody>
      </p:sp>
      <p:pic>
        <p:nvPicPr>
          <p:cNvPr id="4" name="Picture 3" descr="charon.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451" y="2276418"/>
            <a:ext cx="3921582" cy="4289590"/>
          </a:xfrm>
          <a:prstGeom prst="rect">
            <a:avLst/>
          </a:prstGeom>
        </p:spPr>
      </p:pic>
      <p:pic>
        <p:nvPicPr>
          <p:cNvPr id="5" name="Picture 4" descr="pluto.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53" y="2276418"/>
            <a:ext cx="3921582" cy="4289590"/>
          </a:xfrm>
          <a:prstGeom prst="rect">
            <a:avLst/>
          </a:prstGeom>
        </p:spPr>
      </p:pic>
    </p:spTree>
    <p:extLst>
      <p:ext uri="{BB962C8B-B14F-4D97-AF65-F5344CB8AC3E}">
        <p14:creationId xmlns:p14="http://schemas.microsoft.com/office/powerpoint/2010/main" val="87478425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MVIC Data Files – RAW and CAL</a:t>
            </a:r>
            <a:endParaRPr lang="en-US" dirty="0"/>
          </a:p>
        </p:txBody>
      </p:sp>
      <p:sp>
        <p:nvSpPr>
          <p:cNvPr id="3" name="Content Placeholder 2"/>
          <p:cNvSpPr>
            <a:spLocks noGrp="1"/>
          </p:cNvSpPr>
          <p:nvPr>
            <p:ph idx="1"/>
          </p:nvPr>
        </p:nvSpPr>
        <p:spPr>
          <a:xfrm>
            <a:off x="327331" y="1066450"/>
            <a:ext cx="8615360" cy="5289900"/>
          </a:xfrm>
        </p:spPr>
        <p:txBody>
          <a:bodyPr>
            <a:normAutofit/>
          </a:bodyPr>
          <a:lstStyle/>
          <a:p>
            <a:r>
              <a:rPr lang="en-US" sz="2000" dirty="0" smtClean="0"/>
              <a:t>Lots of geometric information in the FITS header, but little in the PDS labels</a:t>
            </a:r>
          </a:p>
          <a:p>
            <a:pPr lvl="1"/>
            <a:r>
              <a:rPr lang="en-US" sz="2000" dirty="0" smtClean="0"/>
              <a:t>Would be useful to add pointing to the labels</a:t>
            </a:r>
          </a:p>
          <a:p>
            <a:pPr lvl="1"/>
            <a:r>
              <a:rPr lang="en-US" sz="2000" dirty="0" smtClean="0"/>
              <a:t>Data in common generally agree well</a:t>
            </a:r>
          </a:p>
          <a:p>
            <a:r>
              <a:rPr lang="en-US" sz="2000" dirty="0" smtClean="0"/>
              <a:t>Comparison of my SPICE calculations </a:t>
            </a:r>
            <a:r>
              <a:rPr lang="en-US" sz="2000" dirty="0" err="1" smtClean="0"/>
              <a:t>vs</a:t>
            </a:r>
            <a:r>
              <a:rPr lang="en-US" sz="2000" dirty="0" smtClean="0"/>
              <a:t> header data are generally good </a:t>
            </a:r>
          </a:p>
          <a:p>
            <a:pPr lvl="1"/>
            <a:r>
              <a:rPr lang="en-US" sz="2000" dirty="0" smtClean="0"/>
              <a:t>Some kernels are different, so not exact</a:t>
            </a:r>
          </a:p>
          <a:p>
            <a:pPr lvl="1"/>
            <a:r>
              <a:rPr lang="en-US" sz="2000" dirty="0" smtClean="0"/>
              <a:t>Some differences, probably due to my implementation of MVIC</a:t>
            </a:r>
          </a:p>
          <a:p>
            <a:pPr lvl="2"/>
            <a:r>
              <a:rPr lang="en-US" sz="2000" dirty="0" smtClean="0"/>
              <a:t>Various twist angles are inconsistent</a:t>
            </a:r>
          </a:p>
          <a:p>
            <a:pPr lvl="2"/>
            <a:r>
              <a:rPr lang="en-US" sz="2000" dirty="0" smtClean="0"/>
              <a:t>Haven’t tracked down the problems yet</a:t>
            </a:r>
          </a:p>
          <a:p>
            <a:r>
              <a:rPr lang="en-US" sz="2000" dirty="0" smtClean="0"/>
              <a:t>SPICE Note: position vectors are often reversed (</a:t>
            </a:r>
            <a:r>
              <a:rPr lang="en-US" sz="2000" dirty="0" err="1" smtClean="0"/>
              <a:t>sc</a:t>
            </a:r>
            <a:r>
              <a:rPr lang="en-US" sz="2000" dirty="0" smtClean="0"/>
              <a:t>/Earth </a:t>
            </a:r>
            <a:r>
              <a:rPr lang="en-US" sz="2000" dirty="0" err="1" smtClean="0"/>
              <a:t>vs</a:t>
            </a:r>
            <a:r>
              <a:rPr lang="en-US" sz="2000" dirty="0" smtClean="0"/>
              <a:t> Earth/</a:t>
            </a:r>
            <a:r>
              <a:rPr lang="en-US" sz="2000" dirty="0" err="1" smtClean="0"/>
              <a:t>sc</a:t>
            </a:r>
            <a:r>
              <a:rPr lang="en-US" sz="2000" dirty="0" smtClean="0"/>
              <a:t>)  but they are negatives in this case.  Suggests there is no light travel time included.</a:t>
            </a:r>
          </a:p>
          <a:p>
            <a:pPr lvl="1"/>
            <a:r>
              <a:rPr lang="en-US" sz="2000" dirty="0" smtClean="0"/>
              <a:t>However, my calculations agree very closely and I am using the “</a:t>
            </a:r>
            <a:r>
              <a:rPr lang="en-US" sz="2000" dirty="0" err="1" smtClean="0"/>
              <a:t>lt+s</a:t>
            </a:r>
            <a:r>
              <a:rPr lang="en-US" sz="2000" dirty="0" smtClean="0"/>
              <a:t>” corrections.</a:t>
            </a:r>
          </a:p>
          <a:p>
            <a:endParaRPr lang="en-US" sz="2000" dirty="0" smtClean="0"/>
          </a:p>
          <a:p>
            <a:pPr lvl="1"/>
            <a:endParaRPr lang="en-US" sz="2000" dirty="0" smtClean="0"/>
          </a:p>
        </p:txBody>
      </p:sp>
    </p:spTree>
    <p:extLst>
      <p:ext uri="{BB962C8B-B14F-4D97-AF65-F5344CB8AC3E}">
        <p14:creationId xmlns:p14="http://schemas.microsoft.com/office/powerpoint/2010/main" val="22207612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MVIC SPICE Check</a:t>
            </a:r>
            <a:endParaRPr lang="en-US" dirty="0"/>
          </a:p>
        </p:txBody>
      </p:sp>
      <p:sp>
        <p:nvSpPr>
          <p:cNvPr id="3" name="Content Placeholder 2"/>
          <p:cNvSpPr>
            <a:spLocks noGrp="1"/>
          </p:cNvSpPr>
          <p:nvPr>
            <p:ph idx="1"/>
          </p:nvPr>
        </p:nvSpPr>
        <p:spPr/>
        <p:txBody>
          <a:bodyPr>
            <a:normAutofit/>
          </a:bodyPr>
          <a:lstStyle/>
          <a:p>
            <a:r>
              <a:rPr lang="en-US" sz="2000" dirty="0" smtClean="0"/>
              <a:t>Comparison of my SPICE calculations </a:t>
            </a:r>
            <a:r>
              <a:rPr lang="en-US" sz="2000" dirty="0" err="1" smtClean="0"/>
              <a:t>vs</a:t>
            </a:r>
            <a:r>
              <a:rPr lang="en-US" sz="2000" dirty="0" smtClean="0"/>
              <a:t> header data are generally good </a:t>
            </a:r>
          </a:p>
          <a:p>
            <a:pPr lvl="1"/>
            <a:r>
              <a:rPr lang="en-US" sz="2000" dirty="0"/>
              <a:t>S</a:t>
            </a:r>
            <a:r>
              <a:rPr lang="en-US" sz="2000" dirty="0" smtClean="0"/>
              <a:t>ome kernels are different, so not exact</a:t>
            </a:r>
          </a:p>
          <a:p>
            <a:pPr lvl="1"/>
            <a:endParaRPr lang="en-US" sz="2000" dirty="0" smtClean="0"/>
          </a:p>
          <a:p>
            <a:r>
              <a:rPr lang="en-US" sz="2000" dirty="0" smtClean="0"/>
              <a:t>Some differences – all related to clock angle calculations </a:t>
            </a:r>
          </a:p>
          <a:p>
            <a:pPr lvl="1"/>
            <a:r>
              <a:rPr lang="en-US" sz="2000" dirty="0" smtClean="0"/>
              <a:t>Most likely due to my implementation of MVIC</a:t>
            </a:r>
          </a:p>
          <a:p>
            <a:pPr lvl="1"/>
            <a:r>
              <a:rPr lang="en-US" sz="2000" dirty="0" smtClean="0"/>
              <a:t>Haven’t tracked down the problems yet</a:t>
            </a:r>
          </a:p>
          <a:p>
            <a:pPr lvl="1"/>
            <a:r>
              <a:rPr lang="en-US" sz="2000" dirty="0" smtClean="0"/>
              <a:t>Using LORRI as a proxy and the images as a guide, I think the clock angle values in the FITS header</a:t>
            </a:r>
          </a:p>
          <a:p>
            <a:endParaRPr lang="en-US" sz="2000" dirty="0" smtClean="0"/>
          </a:p>
          <a:p>
            <a:r>
              <a:rPr lang="en-US" sz="2000" dirty="0" smtClean="0"/>
              <a:t>Same comments about the vectors as were given in the LORRI Review (some w </a:t>
            </a:r>
            <a:r>
              <a:rPr lang="en-US" sz="2000" dirty="0" err="1" smtClean="0"/>
              <a:t>lt+s</a:t>
            </a:r>
            <a:r>
              <a:rPr lang="en-US" sz="2000" dirty="0" smtClean="0"/>
              <a:t>, others without, and FITS having inverted values)</a:t>
            </a:r>
          </a:p>
          <a:p>
            <a:endParaRPr lang="en-US" sz="2000" dirty="0"/>
          </a:p>
          <a:p>
            <a:r>
              <a:rPr lang="en-US" sz="2000" dirty="0" smtClean="0"/>
              <a:t>Phase angle in the label again appears to be incorrect</a:t>
            </a:r>
          </a:p>
          <a:p>
            <a:endParaRPr lang="en-US" sz="2000" dirty="0"/>
          </a:p>
        </p:txBody>
      </p:sp>
    </p:spTree>
    <p:extLst>
      <p:ext uri="{BB962C8B-B14F-4D97-AF65-F5344CB8AC3E}">
        <p14:creationId xmlns:p14="http://schemas.microsoft.com/office/powerpoint/2010/main" val="32804342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MVIC SPICE Check</a:t>
            </a:r>
            <a:endParaRPr lang="en-US" dirty="0"/>
          </a:p>
        </p:txBody>
      </p:sp>
      <p:sp>
        <p:nvSpPr>
          <p:cNvPr id="3" name="Content Placeholder 2"/>
          <p:cNvSpPr>
            <a:spLocks noGrp="1"/>
          </p:cNvSpPr>
          <p:nvPr>
            <p:ph idx="1"/>
          </p:nvPr>
        </p:nvSpPr>
        <p:spPr/>
        <p:txBody>
          <a:bodyPr/>
          <a:lstStyle/>
          <a:p>
            <a:r>
              <a:rPr lang="en-US" sz="2000" dirty="0" smtClean="0"/>
              <a:t>My calculations suggest there is a mix of positions calculated with and without light time corrections</a:t>
            </a:r>
          </a:p>
          <a:p>
            <a:pPr lvl="1"/>
            <a:r>
              <a:rPr lang="en-US" sz="2000" dirty="0" smtClean="0"/>
              <a:t>For geometry listed in PDS labels (defined as light time corrected):</a:t>
            </a:r>
          </a:p>
          <a:p>
            <a:pPr lvl="2"/>
            <a:r>
              <a:rPr lang="en-US" sz="2000" dirty="0" smtClean="0"/>
              <a:t>s/c – target position is best matched with “</a:t>
            </a:r>
            <a:r>
              <a:rPr lang="en-US" sz="2000" dirty="0" err="1" smtClean="0"/>
              <a:t>lt+s</a:t>
            </a:r>
            <a:r>
              <a:rPr lang="en-US" sz="2000" dirty="0" smtClean="0"/>
              <a:t>”</a:t>
            </a:r>
          </a:p>
          <a:p>
            <a:pPr lvl="2"/>
            <a:r>
              <a:rPr lang="en-US" sz="2000" dirty="0" smtClean="0"/>
              <a:t>s/c – Sun position is best matched with no correction  (incorrect)</a:t>
            </a:r>
          </a:p>
          <a:p>
            <a:pPr lvl="2"/>
            <a:r>
              <a:rPr lang="en-US" sz="2000" dirty="0" smtClean="0"/>
              <a:t>Target – Sun position best matched with “</a:t>
            </a:r>
            <a:r>
              <a:rPr lang="en-US" sz="2000" dirty="0" err="1" smtClean="0"/>
              <a:t>lt+s</a:t>
            </a:r>
            <a:r>
              <a:rPr lang="en-US" sz="2000" dirty="0" smtClean="0"/>
              <a:t>”</a:t>
            </a:r>
          </a:p>
          <a:p>
            <a:pPr lvl="2"/>
            <a:r>
              <a:rPr lang="en-US" sz="2000" dirty="0" smtClean="0"/>
              <a:t>s/c – Earth  position best matched with “</a:t>
            </a:r>
            <a:r>
              <a:rPr lang="en-US" sz="2000" dirty="0" err="1" smtClean="0"/>
              <a:t>lt+s</a:t>
            </a:r>
            <a:endParaRPr lang="en-US" sz="2000" dirty="0" smtClean="0"/>
          </a:p>
          <a:p>
            <a:pPr lvl="1"/>
            <a:r>
              <a:rPr lang="en-US" sz="2000" dirty="0" smtClean="0"/>
              <a:t>For FITS headers, </a:t>
            </a:r>
          </a:p>
          <a:p>
            <a:pPr lvl="2"/>
            <a:r>
              <a:rPr lang="en-US" sz="2000" dirty="0" smtClean="0"/>
              <a:t> target-s/c  is given as the inverse of s/c-target (incorrect)</a:t>
            </a:r>
          </a:p>
          <a:p>
            <a:pPr lvl="2"/>
            <a:r>
              <a:rPr lang="en-US" sz="2000" dirty="0" smtClean="0"/>
              <a:t>Earth – s/c  is given as the inverse of s/c-target (incorrect)</a:t>
            </a:r>
          </a:p>
          <a:p>
            <a:pPr lvl="1"/>
            <a:endParaRPr lang="en-US" sz="2000" dirty="0"/>
          </a:p>
          <a:p>
            <a:r>
              <a:rPr lang="en-US" sz="2000" dirty="0" smtClean="0"/>
              <a:t>Phase angle in the label again appears to be incorrect</a:t>
            </a:r>
          </a:p>
          <a:p>
            <a:endParaRPr lang="en-US" dirty="0"/>
          </a:p>
        </p:txBody>
      </p:sp>
    </p:spTree>
    <p:extLst>
      <p:ext uri="{BB962C8B-B14F-4D97-AF65-F5344CB8AC3E}">
        <p14:creationId xmlns:p14="http://schemas.microsoft.com/office/powerpoint/2010/main" val="5550391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 – LORRI, MVIC</a:t>
            </a:r>
            <a:endParaRPr lang="en-US" dirty="0"/>
          </a:p>
        </p:txBody>
      </p:sp>
      <p:sp>
        <p:nvSpPr>
          <p:cNvPr id="3" name="Content Placeholder 2"/>
          <p:cNvSpPr>
            <a:spLocks noGrp="1"/>
          </p:cNvSpPr>
          <p:nvPr>
            <p:ph idx="1"/>
          </p:nvPr>
        </p:nvSpPr>
        <p:spPr/>
        <p:txBody>
          <a:bodyPr/>
          <a:lstStyle/>
          <a:p>
            <a:r>
              <a:rPr lang="en-US" sz="2000" dirty="0" smtClean="0"/>
              <a:t>Overall, both data sets are in great shape</a:t>
            </a:r>
          </a:p>
          <a:p>
            <a:endParaRPr lang="en-US" sz="2000" dirty="0" smtClean="0"/>
          </a:p>
          <a:p>
            <a:r>
              <a:rPr lang="en-US" sz="2000" dirty="0" smtClean="0"/>
              <a:t>Well documented with lots of description and information available</a:t>
            </a:r>
          </a:p>
          <a:p>
            <a:r>
              <a:rPr lang="en-US" sz="2000" dirty="0" smtClean="0"/>
              <a:t>Data are in good shape</a:t>
            </a:r>
          </a:p>
          <a:p>
            <a:pPr lvl="1"/>
            <a:r>
              <a:rPr lang="en-US" sz="2000" dirty="0" smtClean="0"/>
              <a:t>Read with IDL FITS readers, PDSREAD</a:t>
            </a:r>
          </a:p>
          <a:p>
            <a:pPr lvl="1"/>
            <a:r>
              <a:rPr lang="en-US" sz="2000" dirty="0" smtClean="0"/>
              <a:t>Includes extensions</a:t>
            </a:r>
          </a:p>
          <a:p>
            <a:pPr lvl="1"/>
            <a:endParaRPr lang="en-US" sz="2000" dirty="0" smtClean="0"/>
          </a:p>
          <a:p>
            <a:r>
              <a:rPr lang="en-US" sz="2000" dirty="0" smtClean="0"/>
              <a:t>All 4 data sets are similar &amp; somewhat parallel In processing, </a:t>
            </a:r>
            <a:r>
              <a:rPr lang="en-US" sz="2000" dirty="0" err="1" smtClean="0"/>
              <a:t>etc</a:t>
            </a:r>
            <a:endParaRPr lang="en-US" sz="2000" dirty="0"/>
          </a:p>
          <a:p>
            <a:r>
              <a:rPr lang="en-US" sz="2000" dirty="0" smtClean="0"/>
              <a:t>Many files in common, or very similar</a:t>
            </a:r>
          </a:p>
          <a:p>
            <a:pPr lvl="1"/>
            <a:r>
              <a:rPr lang="en-US" sz="2000" dirty="0" smtClean="0"/>
              <a:t>Address the common files first, then split into specific data sets</a:t>
            </a:r>
          </a:p>
          <a:p>
            <a:pPr lvl="1"/>
            <a:endParaRPr lang="en-US" sz="2000" dirty="0" smtClean="0"/>
          </a:p>
          <a:p>
            <a:endParaRPr lang="en-US" sz="2000" dirty="0"/>
          </a:p>
          <a:p>
            <a:endParaRPr lang="en-US" sz="2000" dirty="0"/>
          </a:p>
          <a:p>
            <a:endParaRPr lang="en-US" sz="2000" dirty="0"/>
          </a:p>
        </p:txBody>
      </p:sp>
    </p:spTree>
    <p:extLst>
      <p:ext uri="{BB962C8B-B14F-4D97-AF65-F5344CB8AC3E}">
        <p14:creationId xmlns:p14="http://schemas.microsoft.com/office/powerpoint/2010/main" val="40491749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 – LORRI, MVIC</a:t>
            </a:r>
            <a:endParaRPr lang="en-US" dirty="0"/>
          </a:p>
        </p:txBody>
      </p:sp>
      <p:sp>
        <p:nvSpPr>
          <p:cNvPr id="3" name="Content Placeholder 2"/>
          <p:cNvSpPr>
            <a:spLocks noGrp="1"/>
          </p:cNvSpPr>
          <p:nvPr>
            <p:ph idx="1"/>
          </p:nvPr>
        </p:nvSpPr>
        <p:spPr>
          <a:xfrm>
            <a:off x="457200" y="1066450"/>
            <a:ext cx="8229600" cy="5419370"/>
          </a:xfrm>
        </p:spPr>
        <p:txBody>
          <a:bodyPr>
            <a:normAutofit fontScale="92500"/>
          </a:bodyPr>
          <a:lstStyle/>
          <a:p>
            <a:r>
              <a:rPr lang="en-US" sz="2200" dirty="0" smtClean="0"/>
              <a:t>Repetition of files and information has benefits and prob</a:t>
            </a:r>
            <a:r>
              <a:rPr lang="en-US" sz="2200" dirty="0" smtClean="0"/>
              <a:t>lems</a:t>
            </a:r>
          </a:p>
          <a:p>
            <a:pPr lvl="1"/>
            <a:r>
              <a:rPr lang="en-US" sz="2200" dirty="0" smtClean="0"/>
              <a:t>Simplifies dataset creation, but</a:t>
            </a:r>
          </a:p>
          <a:p>
            <a:pPr lvl="1"/>
            <a:r>
              <a:rPr lang="en-US" sz="2200" dirty="0" smtClean="0"/>
              <a:t>Sometimes makes the information vague, where a long-term archive should be more specific:  e.g.,</a:t>
            </a:r>
            <a:r>
              <a:rPr lang="en-US" sz="2200" dirty="0" smtClean="0"/>
              <a:t> the AAREADME.TXT file</a:t>
            </a:r>
            <a:r>
              <a:rPr lang="is-IS" sz="2200" dirty="0" smtClean="0"/>
              <a:t>…</a:t>
            </a:r>
            <a:endParaRPr lang="en-US" sz="2200" dirty="0" smtClean="0"/>
          </a:p>
          <a:p>
            <a:pPr lvl="2"/>
            <a:r>
              <a:rPr lang="en-US" sz="2200" dirty="0" smtClean="0"/>
              <a:t>has directory tree with branches that don’t exist in all datasets</a:t>
            </a:r>
          </a:p>
          <a:p>
            <a:pPr lvl="3"/>
            <a:r>
              <a:rPr lang="en-US" sz="2200" dirty="0" smtClean="0"/>
              <a:t>Would be more valuable if the file reflected the structure of the dataset where it is contained. </a:t>
            </a:r>
          </a:p>
          <a:p>
            <a:pPr lvl="2"/>
            <a:r>
              <a:rPr lang="en-US" sz="2200" dirty="0" smtClean="0"/>
              <a:t>gives long generic discussion of CODMAC levels</a:t>
            </a:r>
          </a:p>
          <a:p>
            <a:pPr lvl="3"/>
            <a:r>
              <a:rPr lang="en-US" sz="2200" dirty="0" smtClean="0"/>
              <a:t>Simply providing information about the level of the specific dataset would make it shorter and clearer</a:t>
            </a:r>
            <a:endParaRPr lang="en-US" sz="2200" dirty="0"/>
          </a:p>
          <a:p>
            <a:r>
              <a:rPr lang="en-US" sz="2200" dirty="0" smtClean="0"/>
              <a:t>Often the same information appears in multiple places</a:t>
            </a:r>
          </a:p>
          <a:p>
            <a:pPr lvl="1"/>
            <a:r>
              <a:rPr lang="en-US" sz="2200" dirty="0" smtClean="0"/>
              <a:t>Not always appropriate</a:t>
            </a:r>
          </a:p>
          <a:p>
            <a:pPr lvl="1"/>
            <a:r>
              <a:rPr lang="en-US" sz="2200" dirty="0" smtClean="0"/>
              <a:t>Makes some files longer than necessary</a:t>
            </a:r>
          </a:p>
          <a:p>
            <a:pPr lvl="1"/>
            <a:r>
              <a:rPr lang="en-US" sz="2200" dirty="0" smtClean="0"/>
              <a:t>Risks having different versions if one is edited and the other is not (e.g. ICD information)</a:t>
            </a:r>
          </a:p>
          <a:p>
            <a:pPr lvl="1"/>
            <a:endParaRPr lang="en-US" dirty="0" smtClean="0"/>
          </a:p>
          <a:p>
            <a:endParaRPr lang="en-US" dirty="0"/>
          </a:p>
        </p:txBody>
      </p:sp>
    </p:spTree>
    <p:extLst>
      <p:ext uri="{BB962C8B-B14F-4D97-AF65-F5344CB8AC3E}">
        <p14:creationId xmlns:p14="http://schemas.microsoft.com/office/powerpoint/2010/main" val="41586614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AAREADME.TXT – LORRI, MVIC</a:t>
            </a:r>
            <a:endParaRPr lang="en-US" dirty="0"/>
          </a:p>
        </p:txBody>
      </p:sp>
      <p:sp>
        <p:nvSpPr>
          <p:cNvPr id="3" name="Content Placeholder 2"/>
          <p:cNvSpPr>
            <a:spLocks noGrp="1"/>
          </p:cNvSpPr>
          <p:nvPr>
            <p:ph idx="1"/>
          </p:nvPr>
        </p:nvSpPr>
        <p:spPr/>
        <p:txBody>
          <a:bodyPr>
            <a:normAutofit/>
          </a:bodyPr>
          <a:lstStyle/>
          <a:p>
            <a:r>
              <a:rPr lang="en-US" sz="2000" dirty="0" smtClean="0"/>
              <a:t>S</a:t>
            </a:r>
            <a:r>
              <a:rPr lang="en-US" sz="2000" dirty="0" smtClean="0"/>
              <a:t>ame in all 4 datasets, with instrument names changed.</a:t>
            </a:r>
          </a:p>
          <a:p>
            <a:r>
              <a:rPr lang="en-US" sz="2000" dirty="0" smtClean="0"/>
              <a:t>Very long, detailed file, with a lot of material that seems out of place.  </a:t>
            </a:r>
          </a:p>
          <a:p>
            <a:pPr lvl="1"/>
            <a:r>
              <a:rPr lang="en-US" sz="2000" dirty="0" smtClean="0"/>
              <a:t>I see this as a relatively brief description of what is available in the dataset, with pointers to where to find more details.</a:t>
            </a:r>
          </a:p>
          <a:p>
            <a:r>
              <a:rPr lang="en-US" sz="2000" dirty="0" smtClean="0"/>
              <a:t>From the file: “Extensive preparation is necessary to properly understand and interpret the data in this data set.  Although some detail is provided here, this file is only intended as an introduction to and starting point for this data set; refer to the Required Reading section below for further guidance.” </a:t>
            </a:r>
          </a:p>
          <a:p>
            <a:pPr lvl="1"/>
            <a:r>
              <a:rPr lang="en-US" sz="2000" dirty="0" smtClean="0"/>
              <a:t>Fewer details forces the user to go to the relevant documents that they should be looking at anyway!</a:t>
            </a:r>
          </a:p>
        </p:txBody>
      </p:sp>
    </p:spTree>
    <p:extLst>
      <p:ext uri="{BB962C8B-B14F-4D97-AF65-F5344CB8AC3E}">
        <p14:creationId xmlns:p14="http://schemas.microsoft.com/office/powerpoint/2010/main" val="22673604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AAREADME.TXT – LORRI, MVIC</a:t>
            </a:r>
            <a:endParaRPr lang="en-US" dirty="0"/>
          </a:p>
        </p:txBody>
      </p:sp>
      <p:sp>
        <p:nvSpPr>
          <p:cNvPr id="3" name="Content Placeholder 2"/>
          <p:cNvSpPr>
            <a:spLocks noGrp="1"/>
          </p:cNvSpPr>
          <p:nvPr>
            <p:ph idx="1"/>
          </p:nvPr>
        </p:nvSpPr>
        <p:spPr/>
        <p:txBody>
          <a:bodyPr>
            <a:normAutofit/>
          </a:bodyPr>
          <a:lstStyle/>
          <a:p>
            <a:r>
              <a:rPr lang="en-US" sz="2000" dirty="0" smtClean="0"/>
              <a:t>May be my personal preference, but I would suggest editing it down</a:t>
            </a:r>
          </a:p>
          <a:p>
            <a:endParaRPr lang="en-US" sz="2000" dirty="0" smtClean="0"/>
          </a:p>
          <a:p>
            <a:r>
              <a:rPr lang="en-US" sz="2000" dirty="0" smtClean="0"/>
              <a:t>Details could be relocated to the specific labels, catalog files or documents where they are relevant. </a:t>
            </a:r>
          </a:p>
          <a:p>
            <a:r>
              <a:rPr lang="en-US" sz="2000" dirty="0" smtClean="0"/>
              <a:t>Potential separate documents for the details (point to from AAREADME):</a:t>
            </a:r>
          </a:p>
          <a:p>
            <a:pPr lvl="1"/>
            <a:r>
              <a:rPr lang="en-US" sz="2000" dirty="0" smtClean="0"/>
              <a:t>Information about specific documents (most already exist in DOCINFO.TXT)</a:t>
            </a:r>
            <a:endParaRPr lang="en-US" sz="2000" dirty="0" smtClean="0"/>
          </a:p>
          <a:p>
            <a:pPr lvl="1"/>
            <a:r>
              <a:rPr lang="en-US" sz="2000" dirty="0" smtClean="0"/>
              <a:t>File formats and suggested software </a:t>
            </a:r>
          </a:p>
          <a:p>
            <a:pPr lvl="1"/>
            <a:r>
              <a:rPr lang="en-US" sz="2000" dirty="0" smtClean="0"/>
              <a:t>Data label overview</a:t>
            </a:r>
          </a:p>
          <a:p>
            <a:pPr lvl="1"/>
            <a:r>
              <a:rPr lang="en-US" sz="2000" dirty="0" smtClean="0"/>
              <a:t>Discussion of processing levels (already exists)</a:t>
            </a:r>
          </a:p>
          <a:p>
            <a:r>
              <a:rPr lang="en-US" sz="2000" dirty="0" smtClean="0"/>
              <a:t>Some of the details may also be more appropriate in the label for a specific document </a:t>
            </a:r>
          </a:p>
          <a:p>
            <a:pPr lvl="1"/>
            <a:r>
              <a:rPr lang="en-US" sz="2000" dirty="0"/>
              <a:t>e</a:t>
            </a:r>
            <a:r>
              <a:rPr lang="en-US" sz="2000" dirty="0" smtClean="0"/>
              <a:t>.g., discussion of ICD, which currently is not contained in that label</a:t>
            </a:r>
          </a:p>
        </p:txBody>
      </p:sp>
    </p:spTree>
    <p:extLst>
      <p:ext uri="{BB962C8B-B14F-4D97-AF65-F5344CB8AC3E}">
        <p14:creationId xmlns:p14="http://schemas.microsoft.com/office/powerpoint/2010/main" val="9012017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AAREADME.TXT – LORRI, MVIC</a:t>
            </a:r>
            <a:endParaRPr lang="en-US" dirty="0"/>
          </a:p>
        </p:txBody>
      </p:sp>
      <p:sp>
        <p:nvSpPr>
          <p:cNvPr id="3" name="Content Placeholder 2"/>
          <p:cNvSpPr>
            <a:spLocks noGrp="1"/>
          </p:cNvSpPr>
          <p:nvPr>
            <p:ph idx="1"/>
          </p:nvPr>
        </p:nvSpPr>
        <p:spPr/>
        <p:txBody>
          <a:bodyPr>
            <a:normAutofit/>
          </a:bodyPr>
          <a:lstStyle/>
          <a:p>
            <a:r>
              <a:rPr lang="en-US" sz="2000" dirty="0" smtClean="0"/>
              <a:t>Typos, etc.</a:t>
            </a:r>
          </a:p>
          <a:p>
            <a:pPr lvl="1"/>
            <a:r>
              <a:rPr lang="en-US" sz="2000" dirty="0" smtClean="0"/>
              <a:t>“The filename prefix may provide</a:t>
            </a:r>
            <a:r>
              <a:rPr lang="en-US" sz="2000" strike="sngStrike" dirty="0" smtClean="0">
                <a:solidFill>
                  <a:srgbClr val="FF0000"/>
                </a:solidFill>
              </a:rPr>
              <a:t>s</a:t>
            </a:r>
            <a:r>
              <a:rPr lang="en-US" sz="2000" dirty="0" smtClean="0"/>
              <a:t> additional info</a:t>
            </a:r>
            <a:r>
              <a:rPr lang="en-US" sz="2000" dirty="0" smtClean="0">
                <a:solidFill>
                  <a:srgbClr val="FF0000"/>
                </a:solidFill>
              </a:rPr>
              <a:t>r</a:t>
            </a:r>
            <a:r>
              <a:rPr lang="en-US" sz="2000" dirty="0" smtClean="0"/>
              <a:t>mation about the instrument detector</a:t>
            </a:r>
            <a:r>
              <a:rPr lang="en-US" sz="2000" dirty="0" smtClean="0">
                <a:solidFill>
                  <a:srgbClr val="FF0000"/>
                </a:solidFill>
              </a:rPr>
              <a:t>.</a:t>
            </a:r>
            <a:r>
              <a:rPr lang="en-US" sz="2000" dirty="0" smtClean="0"/>
              <a:t>”</a:t>
            </a:r>
          </a:p>
          <a:p>
            <a:pPr lvl="1"/>
            <a:r>
              <a:rPr lang="en-US" sz="2000" dirty="0" smtClean="0"/>
              <a:t>“The following URLs were current as of 2007 when the early New </a:t>
            </a:r>
            <a:r>
              <a:rPr lang="en-US" sz="2000" dirty="0" smtClean="0">
                <a:solidFill>
                  <a:srgbClr val="FF0000"/>
                </a:solidFill>
              </a:rPr>
              <a:t>???</a:t>
            </a:r>
            <a:r>
              <a:rPr lang="en-US" sz="2000" dirty="0" smtClean="0"/>
              <a:t> occasionally, and given the availability of search engines, no attempt will be made to update this information throughout the mission.” </a:t>
            </a:r>
          </a:p>
          <a:p>
            <a:pPr lvl="1"/>
            <a:endParaRPr lang="en-US" sz="2000" dirty="0"/>
          </a:p>
          <a:p>
            <a:pPr lvl="1"/>
            <a:endParaRPr lang="en-US" sz="2000" dirty="0" smtClean="0"/>
          </a:p>
          <a:p>
            <a:r>
              <a:rPr lang="en-US" sz="2000" dirty="0" smtClean="0"/>
              <a:t>Is the DOCUMENT/AAREADME_BU.TXT file really necessary?</a:t>
            </a:r>
          </a:p>
          <a:p>
            <a:pPr lvl="1"/>
            <a:r>
              <a:rPr lang="en-US" sz="2000" dirty="0" smtClean="0"/>
              <a:t>Simply a copy of the file in the parent directory</a:t>
            </a:r>
          </a:p>
          <a:p>
            <a:pPr lvl="1"/>
            <a:endParaRPr lang="en-US" sz="2000" dirty="0" smtClean="0"/>
          </a:p>
        </p:txBody>
      </p:sp>
    </p:spTree>
    <p:extLst>
      <p:ext uri="{BB962C8B-B14F-4D97-AF65-F5344CB8AC3E}">
        <p14:creationId xmlns:p14="http://schemas.microsoft.com/office/powerpoint/2010/main" val="28864872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DATASET.CAT – LORRI, MVIC</a:t>
            </a:r>
            <a:endParaRPr lang="en-US" dirty="0"/>
          </a:p>
        </p:txBody>
      </p:sp>
      <p:sp>
        <p:nvSpPr>
          <p:cNvPr id="3" name="Content Placeholder 2"/>
          <p:cNvSpPr>
            <a:spLocks noGrp="1"/>
          </p:cNvSpPr>
          <p:nvPr>
            <p:ph idx="1"/>
          </p:nvPr>
        </p:nvSpPr>
        <p:spPr>
          <a:xfrm>
            <a:off x="457200" y="1066450"/>
            <a:ext cx="8229600" cy="5544298"/>
          </a:xfrm>
        </p:spPr>
        <p:txBody>
          <a:bodyPr>
            <a:normAutofit/>
          </a:bodyPr>
          <a:lstStyle/>
          <a:p>
            <a:r>
              <a:rPr lang="en-US" sz="2000" dirty="0" smtClean="0"/>
              <a:t>“some sequences may have failed to execute due to spacecraft events (e.g. </a:t>
            </a:r>
            <a:r>
              <a:rPr lang="en-US" sz="2000" dirty="0" err="1" smtClean="0"/>
              <a:t>safing</a:t>
            </a:r>
            <a:r>
              <a:rPr lang="en-US" sz="2000" dirty="0" smtClean="0"/>
              <a:t>) and </a:t>
            </a:r>
            <a:r>
              <a:rPr lang="en-US" sz="2000" i="1" dirty="0" smtClean="0"/>
              <a:t>there will be observations associated with those sequences</a:t>
            </a:r>
            <a:r>
              <a:rPr lang="en-US" sz="2000" dirty="0" smtClean="0"/>
              <a:t>.”</a:t>
            </a:r>
          </a:p>
          <a:p>
            <a:pPr lvl="1"/>
            <a:r>
              <a:rPr lang="en-US" sz="2000" dirty="0" smtClean="0"/>
              <a:t>Is this correct?</a:t>
            </a:r>
          </a:p>
          <a:p>
            <a:pPr lvl="1"/>
            <a:r>
              <a:rPr lang="en-US" sz="2000" dirty="0" smtClean="0"/>
              <a:t>Not clear if observations are not obtained, or if they are obtained with bad pointing, etc. </a:t>
            </a:r>
          </a:p>
          <a:p>
            <a:pPr lvl="1"/>
            <a:r>
              <a:rPr lang="en-US" sz="2000" dirty="0" smtClean="0"/>
              <a:t>More detail would be useful.</a:t>
            </a:r>
          </a:p>
          <a:p>
            <a:r>
              <a:rPr lang="en-US" sz="2000" dirty="0" smtClean="0"/>
              <a:t>Is it straightforward to determine what sequences were not obtained, simply by comparing to the index table.</a:t>
            </a:r>
          </a:p>
          <a:p>
            <a:r>
              <a:rPr lang="en-US" sz="2000" dirty="0" smtClean="0"/>
              <a:t>Is it possible to get a list of known “interruptions” that might have affected the data sequences, just as a basic guide (e.g. a table of times when observations might have been affected)?</a:t>
            </a:r>
          </a:p>
          <a:p>
            <a:r>
              <a:rPr lang="en-US" sz="2000" dirty="0" smtClean="0"/>
              <a:t>TARGET_NAME uncertainties</a:t>
            </a:r>
          </a:p>
          <a:p>
            <a:pPr lvl="1"/>
            <a:r>
              <a:rPr lang="en-US" sz="2000" dirty="0" smtClean="0"/>
              <a:t>It is annoying that the targets are questionable, but it sounds like the team did what they could to lead the user to the answer and provide a warning that there are issues involved.</a:t>
            </a:r>
          </a:p>
          <a:p>
            <a:endParaRPr lang="en-US" sz="2000" dirty="0"/>
          </a:p>
        </p:txBody>
      </p:sp>
    </p:spTree>
    <p:extLst>
      <p:ext uri="{BB962C8B-B14F-4D97-AF65-F5344CB8AC3E}">
        <p14:creationId xmlns:p14="http://schemas.microsoft.com/office/powerpoint/2010/main" val="8507816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NH.CAT – LORRI, MVIC</a:t>
            </a:r>
            <a:endParaRPr lang="en-US" dirty="0"/>
          </a:p>
        </p:txBody>
      </p:sp>
      <p:sp>
        <p:nvSpPr>
          <p:cNvPr id="3" name="Content Placeholder 2"/>
          <p:cNvSpPr>
            <a:spLocks noGrp="1"/>
          </p:cNvSpPr>
          <p:nvPr>
            <p:ph idx="1"/>
          </p:nvPr>
        </p:nvSpPr>
        <p:spPr/>
        <p:txBody>
          <a:bodyPr>
            <a:normAutofit/>
          </a:bodyPr>
          <a:lstStyle/>
          <a:p>
            <a:r>
              <a:rPr lang="en-US" sz="2000" dirty="0" smtClean="0"/>
              <a:t>Some of the mission descriptions are still written in future tense, with predicted distances, etc.  These could be updated with more meaningful information.</a:t>
            </a:r>
          </a:p>
          <a:p>
            <a:pPr lvl="1"/>
            <a:r>
              <a:rPr lang="en-US" sz="2000" dirty="0" smtClean="0"/>
              <a:t>“Pluto and Charon </a:t>
            </a:r>
            <a:r>
              <a:rPr lang="en-US" sz="2000" dirty="0" smtClean="0">
                <a:solidFill>
                  <a:srgbClr val="FF0000"/>
                </a:solidFill>
              </a:rPr>
              <a:t>will first appear </a:t>
            </a:r>
            <a:r>
              <a:rPr lang="en-US" sz="2000" dirty="0" smtClean="0"/>
              <a:t>as unresolved bright dots, but the planet and its moon </a:t>
            </a:r>
            <a:r>
              <a:rPr lang="en-US" sz="2000" dirty="0" smtClean="0">
                <a:solidFill>
                  <a:srgbClr val="FF0000"/>
                </a:solidFill>
              </a:rPr>
              <a:t>appear larger </a:t>
            </a:r>
            <a:r>
              <a:rPr lang="en-US" sz="2000" dirty="0" smtClean="0"/>
              <a:t>as the encounter date </a:t>
            </a:r>
            <a:r>
              <a:rPr lang="en-US" sz="2000" dirty="0" smtClean="0">
                <a:solidFill>
                  <a:srgbClr val="FF0000"/>
                </a:solidFill>
              </a:rPr>
              <a:t>approaches</a:t>
            </a:r>
            <a:r>
              <a:rPr lang="en-US" sz="2000" dirty="0" smtClean="0"/>
              <a:t>. About three months from the closest approach </a:t>
            </a:r>
            <a:r>
              <a:rPr lang="is-IS" sz="2000" dirty="0" smtClean="0"/>
              <a:t>… </a:t>
            </a:r>
            <a:r>
              <a:rPr lang="en-US" sz="2000" dirty="0" smtClean="0"/>
              <a:t>the cameras on the spacecraft </a:t>
            </a:r>
            <a:r>
              <a:rPr lang="en-US" sz="2000" dirty="0" smtClean="0">
                <a:solidFill>
                  <a:srgbClr val="FF0000"/>
                </a:solidFill>
              </a:rPr>
              <a:t>can make </a:t>
            </a:r>
            <a:r>
              <a:rPr lang="en-US" sz="2000" dirty="0" smtClean="0"/>
              <a:t>the first maps.”</a:t>
            </a:r>
          </a:p>
          <a:p>
            <a:pPr lvl="1"/>
            <a:r>
              <a:rPr lang="en-US" sz="2000" dirty="0" smtClean="0"/>
              <a:t>“the spacecraft </a:t>
            </a:r>
            <a:r>
              <a:rPr lang="en-US" sz="2000" dirty="0" smtClean="0">
                <a:solidFill>
                  <a:srgbClr val="FF0000"/>
                </a:solidFill>
              </a:rPr>
              <a:t>comes as close as </a:t>
            </a:r>
            <a:r>
              <a:rPr lang="is-IS" sz="2000" dirty="0" smtClean="0"/>
              <a:t>… </a:t>
            </a:r>
            <a:r>
              <a:rPr lang="en-US" sz="2000" dirty="0" smtClean="0"/>
              <a:t>when the spacecraft </a:t>
            </a:r>
            <a:r>
              <a:rPr lang="en-US" sz="2000" dirty="0" smtClean="0">
                <a:solidFill>
                  <a:srgbClr val="FF0000"/>
                </a:solidFill>
              </a:rPr>
              <a:t>is closest </a:t>
            </a:r>
            <a:r>
              <a:rPr lang="en-US" sz="2000" dirty="0" smtClean="0"/>
              <a:t>to Pluto </a:t>
            </a:r>
            <a:r>
              <a:rPr lang="is-IS" sz="2000" dirty="0" smtClean="0"/>
              <a:t>…</a:t>
            </a:r>
            <a:r>
              <a:rPr lang="en-US" sz="2000" dirty="0" smtClean="0"/>
              <a:t> it </a:t>
            </a:r>
            <a:r>
              <a:rPr lang="en-US" sz="2000" dirty="0" smtClean="0">
                <a:solidFill>
                  <a:srgbClr val="FF0000"/>
                </a:solidFill>
              </a:rPr>
              <a:t>will take </a:t>
            </a:r>
            <a:r>
              <a:rPr lang="en-US" sz="2000" dirty="0" smtClean="0"/>
              <a:t>close-up pictures ...”</a:t>
            </a:r>
          </a:p>
          <a:p>
            <a:r>
              <a:rPr lang="en-US" sz="2000" dirty="0" smtClean="0"/>
              <a:t>“as of early 2016, no extension to the mission has been approved.”</a:t>
            </a:r>
          </a:p>
          <a:p>
            <a:pPr lvl="1"/>
            <a:r>
              <a:rPr lang="en-US" sz="2000" dirty="0" smtClean="0"/>
              <a:t>Is this still true?  Update discussion?</a:t>
            </a:r>
          </a:p>
          <a:p>
            <a:pPr lvl="1"/>
            <a:endParaRPr lang="en-US" sz="2000" dirty="0" smtClean="0"/>
          </a:p>
        </p:txBody>
      </p:sp>
    </p:spTree>
    <p:extLst>
      <p:ext uri="{BB962C8B-B14F-4D97-AF65-F5344CB8AC3E}">
        <p14:creationId xmlns:p14="http://schemas.microsoft.com/office/powerpoint/2010/main" val="15254048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1706</TotalTime>
  <Words>2515</Words>
  <Application>Microsoft Macintosh PowerPoint</Application>
  <PresentationFormat>On-screen Show (4:3)</PresentationFormat>
  <Paragraphs>239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PDS Data Review  New Horizons   LORRI and MVIC </vt:lpstr>
      <vt:lpstr>LORRI Instrument</vt:lpstr>
      <vt:lpstr>General Comments – LORRI, MVIC</vt:lpstr>
      <vt:lpstr>General comments – LORRI, MVIC</vt:lpstr>
      <vt:lpstr>AAREADME.TXT – LORRI, MVIC</vt:lpstr>
      <vt:lpstr>AAREADME.TXT – LORRI, MVIC</vt:lpstr>
      <vt:lpstr>AAREADME.TXT – LORRI, MVIC</vt:lpstr>
      <vt:lpstr>DATASET.CAT – LORRI, MVIC</vt:lpstr>
      <vt:lpstr>NH.CAT – LORRI, MVIC</vt:lpstr>
      <vt:lpstr>DOCINFO.TXT – LORRI, MVIC</vt:lpstr>
      <vt:lpstr>Documents</vt:lpstr>
      <vt:lpstr>LORRI  - RAW and CAL</vt:lpstr>
      <vt:lpstr>LORRI – RAW and CAL</vt:lpstr>
      <vt:lpstr>LORRI – RAW and CAL</vt:lpstr>
      <vt:lpstr>CALIB – LORRI – RAW and CAL</vt:lpstr>
      <vt:lpstr>CALIB – LORRI  - CAL</vt:lpstr>
      <vt:lpstr>RESPONSIVITY – LORRI  - RAW and CAL</vt:lpstr>
      <vt:lpstr>LORRI Calibrated Data</vt:lpstr>
      <vt:lpstr>LORRI Data Files</vt:lpstr>
      <vt:lpstr>LORRI Data Files – RAW and CAL</vt:lpstr>
      <vt:lpstr>LORRI SPICE Check</vt:lpstr>
      <vt:lpstr>LORRI SPICE Check</vt:lpstr>
      <vt:lpstr>MVIC  - RAW and CAL</vt:lpstr>
      <vt:lpstr>MVIC – RAW and CAL</vt:lpstr>
      <vt:lpstr>CALIB – MVIC – RAW and CAL</vt:lpstr>
      <vt:lpstr>MVIC Data Files – RAW and CAL</vt:lpstr>
      <vt:lpstr>MVIC Data Files – RAW and CAL</vt:lpstr>
      <vt:lpstr>MVIC SPICE Check</vt:lpstr>
      <vt:lpstr>MVIC SPICE Check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PDS Data Review  New Horizons   LORRI and MVIC </dc:title>
  <dc:creator>Farnham Farnham</dc:creator>
  <cp:lastModifiedBy>Farnham Farnham</cp:lastModifiedBy>
  <cp:revision>68</cp:revision>
  <dcterms:created xsi:type="dcterms:W3CDTF">2016-05-18T16:58:20Z</dcterms:created>
  <dcterms:modified xsi:type="dcterms:W3CDTF">2016-05-19T21:24:44Z</dcterms:modified>
</cp:coreProperties>
</file>