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2" r:id="rId3"/>
    <p:sldId id="271" r:id="rId4"/>
    <p:sldId id="258" r:id="rId5"/>
    <p:sldId id="257" r:id="rId6"/>
    <p:sldId id="270" r:id="rId7"/>
    <p:sldId id="268" r:id="rId8"/>
    <p:sldId id="260" r:id="rId9"/>
    <p:sldId id="261" r:id="rId10"/>
    <p:sldId id="263" r:id="rId11"/>
    <p:sldId id="259" r:id="rId12"/>
    <p:sldId id="269" r:id="rId13"/>
    <p:sldId id="262" r:id="rId14"/>
    <p:sldId id="264" r:id="rId15"/>
    <p:sldId id="265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AB4E9"/>
    <a:srgbClr val="468B00"/>
    <a:srgbClr val="157ED0"/>
    <a:srgbClr val="48E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83B1-C173-A449-A081-B67FB2B7D919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3CD5-CF96-7D4E-9D79-C775044F2B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Horizons Alice</a:t>
            </a:r>
            <a:br>
              <a:rPr lang="en-US" dirty="0" smtClean="0"/>
            </a:br>
            <a:r>
              <a:rPr lang="en-US" dirty="0" smtClean="0"/>
              <a:t>PDS-SBN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Feaga</a:t>
            </a:r>
          </a:p>
          <a:p>
            <a:r>
              <a:rPr lang="en-US" dirty="0" smtClean="0"/>
              <a:t>May 19,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2000"/>
            <a:ext cx="8229600" cy="1143000"/>
          </a:xfrm>
        </p:spPr>
        <p:txBody>
          <a:bodyPr/>
          <a:lstStyle/>
          <a:p>
            <a:r>
              <a:rPr lang="en-US" dirty="0" smtClean="0"/>
              <a:t>Basic Data Analysis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Checked data with NASAVIEW, </a:t>
            </a:r>
            <a:r>
              <a:rPr lang="en-US" dirty="0" err="1" smtClean="0"/>
              <a:t>SAOImage</a:t>
            </a:r>
            <a:r>
              <a:rPr lang="en-US" dirty="0" smtClean="0"/>
              <a:t> ds9, IDL </a:t>
            </a:r>
            <a:r>
              <a:rPr lang="en-US" dirty="0" err="1" smtClean="0"/>
              <a:t>ReadPDS</a:t>
            </a:r>
            <a:endParaRPr lang="en-US" dirty="0"/>
          </a:p>
          <a:p>
            <a:pPr lvl="1"/>
            <a:r>
              <a:rPr lang="en-US" dirty="0" smtClean="0"/>
              <a:t>could display data with labels as expected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 Geometry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607"/>
            <a:ext cx="8229600" cy="5032796"/>
          </a:xfrm>
        </p:spPr>
        <p:txBody>
          <a:bodyPr>
            <a:normAutofit/>
          </a:bodyPr>
          <a:lstStyle/>
          <a:p>
            <a:r>
              <a:rPr lang="en-US" dirty="0" smtClean="0"/>
              <a:t>Sunward Pointing (2015-06-16T16:41:38)</a:t>
            </a:r>
          </a:p>
          <a:p>
            <a:pPr lvl="1"/>
            <a:r>
              <a:rPr lang="en-US" dirty="0" smtClean="0"/>
              <a:t>PDS label shows Sun to target distance of 0 km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✓</a:t>
            </a:r>
          </a:p>
          <a:p>
            <a:pPr lvl="1"/>
            <a:r>
              <a:rPr lang="en-US" dirty="0" smtClean="0"/>
              <a:t>.fit file header agrees with SPICE for sub-S/C lat and lon</a:t>
            </a:r>
            <a:r>
              <a:rPr lang="en-US" dirty="0" smtClean="0"/>
              <a:t>g on Sun (5°,33°)</a:t>
            </a:r>
            <a:r>
              <a:rPr lang="en-US" dirty="0" smtClean="0"/>
              <a:t>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✓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Pluto Pointing (2015-07-13T06:41:40)</a:t>
            </a:r>
          </a:p>
          <a:p>
            <a:pPr lvl="1"/>
            <a:r>
              <a:rPr lang="en-US" dirty="0"/>
              <a:t>PDS label agrees with SPICE for S/C to target distance of 1444727 km ✓</a:t>
            </a:r>
          </a:p>
          <a:p>
            <a:pPr lvl="1"/>
            <a:r>
              <a:rPr lang="en-US" dirty="0"/>
              <a:t>.fit file header agrees with SPICE for </a:t>
            </a:r>
            <a:r>
              <a:rPr lang="en-US" dirty="0" err="1"/>
              <a:t>boresight</a:t>
            </a:r>
            <a:r>
              <a:rPr lang="en-US" dirty="0"/>
              <a:t> RA &amp; </a:t>
            </a:r>
            <a:r>
              <a:rPr lang="en-US" dirty="0" err="1"/>
              <a:t>dec</a:t>
            </a:r>
            <a:r>
              <a:rPr lang="en-US" dirty="0"/>
              <a:t>, sub-S/C lat and long, etc. ✓</a:t>
            </a:r>
          </a:p>
          <a:p>
            <a:pPr marL="742950" lvl="2" indent="-342900">
              <a:buNone/>
            </a:pPr>
            <a:endParaRPr lang="en-US" dirty="0" smtClean="0">
              <a:latin typeface="Zapf Dingbats"/>
              <a:ea typeface="Zapf Dingbats"/>
              <a:cs typeface="Zapf Dingbats"/>
            </a:endParaRPr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6-05-17 at 1.53.42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850" y="1162869"/>
            <a:ext cx="7963972" cy="558697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in SNR </a:t>
            </a:r>
            <a:r>
              <a:rPr lang="en-US" dirty="0" err="1" smtClean="0"/>
              <a:t>w</a:t>
            </a:r>
            <a:r>
              <a:rPr lang="en-US" dirty="0" smtClean="0"/>
              <a:t>/ Exposure Time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529" y="1910993"/>
            <a:ext cx="1097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1 sec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    10 sec</a:t>
            </a:r>
          </a:p>
          <a:p>
            <a:r>
              <a:rPr lang="en-US" dirty="0" smtClean="0">
                <a:solidFill>
                  <a:srgbClr val="48EA3F"/>
                </a:solidFill>
              </a:rPr>
              <a:t>  100 sec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1000 sec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006"/>
            <a:ext cx="8229600" cy="1143000"/>
          </a:xfrm>
        </p:spPr>
        <p:txBody>
          <a:bodyPr/>
          <a:lstStyle/>
          <a:p>
            <a:r>
              <a:rPr lang="en-US" dirty="0" smtClean="0"/>
              <a:t>Scaled Sun Overplotted</a:t>
            </a:r>
            <a:endParaRPr lang="en-US" dirty="0"/>
          </a:p>
        </p:txBody>
      </p:sp>
      <p:pic>
        <p:nvPicPr>
          <p:cNvPr id="4" name="Content Placeholder 3" descr="Screen Shot 2016-05-17 at 1.56.06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1823" y="1193343"/>
            <a:ext cx="7860830" cy="5586984"/>
          </a:xfrm>
        </p:spPr>
      </p:pic>
      <p:sp>
        <p:nvSpPr>
          <p:cNvPr id="5" name="TextBox 4"/>
          <p:cNvSpPr txBox="1"/>
          <p:nvPr/>
        </p:nvSpPr>
        <p:spPr>
          <a:xfrm>
            <a:off x="1639848" y="1726596"/>
            <a:ext cx="3200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 doesn’t match the spectra – </a:t>
            </a:r>
          </a:p>
          <a:p>
            <a:r>
              <a:rPr lang="en-US" dirty="0"/>
              <a:t>b</a:t>
            </a:r>
            <a:r>
              <a:rPr lang="en-US" dirty="0" smtClean="0"/>
              <a:t>ut should only be in one pixel, </a:t>
            </a:r>
          </a:p>
          <a:p>
            <a:r>
              <a:rPr lang="en-US" dirty="0"/>
              <a:t>s</a:t>
            </a:r>
            <a:r>
              <a:rPr lang="en-US" dirty="0" smtClean="0"/>
              <a:t>o Sun not in the narrow slit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6-05-17 at 2.04.20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8850" y="1168684"/>
            <a:ext cx="7914848" cy="5586984"/>
          </a:xfrm>
        </p:spPr>
      </p:pic>
      <p:sp>
        <p:nvSpPr>
          <p:cNvPr id="5" name="TextBox 4"/>
          <p:cNvSpPr txBox="1"/>
          <p:nvPr/>
        </p:nvSpPr>
        <p:spPr>
          <a:xfrm>
            <a:off x="1639848" y="1726596"/>
            <a:ext cx="2649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 matches the spectra – </a:t>
            </a:r>
          </a:p>
          <a:p>
            <a:r>
              <a:rPr lang="en-US" dirty="0" smtClean="0"/>
              <a:t>Sun in the wide slit (SOC)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Scaled Sun Overplotted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348"/>
            <a:ext cx="8229600" cy="1143000"/>
          </a:xfrm>
        </p:spPr>
        <p:txBody>
          <a:bodyPr/>
          <a:lstStyle/>
          <a:p>
            <a:r>
              <a:rPr lang="en-US" dirty="0" smtClean="0"/>
              <a:t>Pluto</a:t>
            </a:r>
            <a:endParaRPr lang="en-US" dirty="0"/>
          </a:p>
        </p:txBody>
      </p:sp>
      <p:pic>
        <p:nvPicPr>
          <p:cNvPr id="4" name="Content Placeholder 3" descr="Screen Shot 2016-05-17 at 3.15.48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5840" y="1168685"/>
            <a:ext cx="7864603" cy="558698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61"/>
            <a:ext cx="8229600" cy="1143000"/>
          </a:xfrm>
        </p:spPr>
        <p:txBody>
          <a:bodyPr/>
          <a:lstStyle/>
          <a:p>
            <a:r>
              <a:rPr lang="en-US" dirty="0" smtClean="0"/>
              <a:t>Pluto</a:t>
            </a:r>
            <a:endParaRPr lang="en-US" dirty="0"/>
          </a:p>
        </p:txBody>
      </p:sp>
      <p:pic>
        <p:nvPicPr>
          <p:cNvPr id="4" name="Content Placeholder 3" descr="Screen Shot 2016-05-17 at 3.26.38 P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3510" y="1176597"/>
            <a:ext cx="7886829" cy="5586984"/>
          </a:xfrm>
        </p:spPr>
      </p:pic>
      <p:sp>
        <p:nvSpPr>
          <p:cNvPr id="5" name="TextBox 4"/>
          <p:cNvSpPr txBox="1"/>
          <p:nvPr/>
        </p:nvSpPr>
        <p:spPr>
          <a:xfrm>
            <a:off x="1590529" y="1910993"/>
            <a:ext cx="1615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7,8</a:t>
            </a:r>
          </a:p>
          <a:p>
            <a:r>
              <a:rPr lang="en-US" dirty="0" smtClean="0">
                <a:solidFill>
                  <a:srgbClr val="2AB4E9"/>
                </a:solidFill>
              </a:rPr>
              <a:t>Rows 19,21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Row 20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 Alice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– in good shape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Inconsistencies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aareadme.txt</a:t>
            </a:r>
            <a:r>
              <a:rPr lang="en-US" dirty="0" smtClean="0"/>
              <a:t> – (and </a:t>
            </a:r>
            <a:r>
              <a:rPr lang="en-US" dirty="0" err="1" smtClean="0"/>
              <a:t>aareadme_bu.txt</a:t>
            </a:r>
            <a:r>
              <a:rPr lang="en-US" dirty="0" smtClean="0"/>
              <a:t> files in both Level 2 &amp; 3) incomplete thought and sentence in the Suggested FITS &amp; PDS Software section</a:t>
            </a:r>
          </a:p>
          <a:p>
            <a:r>
              <a:rPr lang="en-US" dirty="0" err="1" smtClean="0"/>
              <a:t>voldesc.cat</a:t>
            </a:r>
            <a:r>
              <a:rPr lang="en-US" dirty="0" smtClean="0"/>
              <a:t> – (Level 2), which includes a </a:t>
            </a:r>
            <a:r>
              <a:rPr lang="en-US" dirty="0" err="1" smtClean="0"/>
              <a:t>calib</a:t>
            </a:r>
            <a:r>
              <a:rPr lang="en-US" dirty="0" smtClean="0"/>
              <a:t> directory, should include calibration information in its DESCRIPTION</a:t>
            </a:r>
          </a:p>
          <a:p>
            <a:r>
              <a:rPr lang="en-US" dirty="0" smtClean="0"/>
              <a:t>Spectrograph vs. spectrometer terminology!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calinfo.txt</a:t>
            </a:r>
            <a:r>
              <a:rPr lang="en-US" dirty="0" smtClean="0"/>
              <a:t> (Levels 2 &amp; 3)</a:t>
            </a:r>
            <a:endParaRPr lang="en-US" dirty="0"/>
          </a:p>
        </p:txBody>
      </p:sp>
      <p:pic>
        <p:nvPicPr>
          <p:cNvPr id="4" name="Content Placeholder 3" descr="Screen Shot 2016-05-16 at 10.45.15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819" r="-18819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3772883" y="2058941"/>
            <a:ext cx="295912" cy="18493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77327" y="2618198"/>
            <a:ext cx="295912" cy="18493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72883" y="3222318"/>
            <a:ext cx="295912" cy="18493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68795" y="4339804"/>
            <a:ext cx="3094750" cy="2219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68795" y="4640152"/>
            <a:ext cx="3094750" cy="2219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01852" y="5355233"/>
            <a:ext cx="1228524" cy="2219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Files Used in Pipeline</a:t>
            </a:r>
            <a:br>
              <a:rPr lang="en-US" dirty="0" smtClean="0"/>
            </a:br>
            <a:r>
              <a:rPr lang="en-US" dirty="0" smtClean="0"/>
              <a:t>(for a subset of data)</a:t>
            </a:r>
            <a:endParaRPr lang="en-US" dirty="0"/>
          </a:p>
        </p:txBody>
      </p:sp>
      <p:pic>
        <p:nvPicPr>
          <p:cNvPr id="4" name="Content Placeholder 3" descr="Screen Shot 2016-05-16 at 10.44.42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247" b="600"/>
          <a:stretch>
            <a:fillRect/>
          </a:stretch>
        </p:blipFill>
        <p:spPr>
          <a:xfrm>
            <a:off x="477571" y="2166361"/>
            <a:ext cx="8209229" cy="33732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Typos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See Lori </a:t>
            </a:r>
            <a:r>
              <a:rPr lang="en-US" dirty="0" err="1" smtClean="0"/>
              <a:t>Feaga’s</a:t>
            </a:r>
            <a:r>
              <a:rPr lang="en-US" dirty="0" smtClean="0"/>
              <a:t> submitted .txt file with full listing of typos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Slit Shape</a:t>
            </a:r>
            <a:endParaRPr lang="en-US" dirty="0"/>
          </a:p>
        </p:txBody>
      </p:sp>
      <p:pic>
        <p:nvPicPr>
          <p:cNvPr id="5" name="Content Placeholder 4" descr="Screen Shot 2016-05-17 at 3.34.56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8016" r="-28016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6781320" y="3082516"/>
            <a:ext cx="225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19 (zero indexed)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7485" y="4734869"/>
            <a:ext cx="214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6 (zero indexed)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7485" y="2454006"/>
            <a:ext cx="225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25 (zero indexed)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7485" y="3279511"/>
            <a:ext cx="2257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18 (zero indexed)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032" y="2552100"/>
            <a:ext cx="903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Solar </a:t>
            </a:r>
          </a:p>
          <a:p>
            <a:pPr algn="ctr"/>
            <a:r>
              <a:rPr lang="en-US" sz="1200" dirty="0" smtClean="0"/>
              <a:t>Occultation</a:t>
            </a:r>
          </a:p>
          <a:p>
            <a:pPr algn="ctr"/>
            <a:r>
              <a:rPr lang="en-US" sz="1200" dirty="0" smtClean="0"/>
              <a:t>Channel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Lollipop “fuzz”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1257361"/>
            <a:ext cx="8686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reduce sensitivity at the bright HI Lyman-</a:t>
            </a:r>
            <a:r>
              <a:rPr lang="en-US" dirty="0" err="1" smtClean="0"/>
              <a:t>α</a:t>
            </a:r>
            <a:r>
              <a:rPr lang="en-US" dirty="0" smtClean="0"/>
              <a:t> emissions at 1215 Å, a 70 Å band of the </a:t>
            </a:r>
            <a:r>
              <a:rPr lang="en-US" dirty="0" err="1" smtClean="0"/>
              <a:t>photocathodes</a:t>
            </a:r>
            <a:r>
              <a:rPr lang="en-US" dirty="0" smtClean="0"/>
              <a:t> were not coated with </a:t>
            </a:r>
            <a:r>
              <a:rPr lang="en-US" dirty="0" err="1" smtClean="0"/>
              <a:t>KBr</a:t>
            </a:r>
            <a:r>
              <a:rPr lang="en-US" dirty="0" smtClean="0"/>
              <a:t> or </a:t>
            </a:r>
            <a:r>
              <a:rPr lang="en-US" dirty="0" err="1" smtClean="0"/>
              <a:t>CsI</a:t>
            </a:r>
            <a:r>
              <a:rPr lang="en-US" dirty="0" smtClean="0"/>
              <a:t>.  However, in the 2°x2° box portion of the slit, the HI Lyman-</a:t>
            </a:r>
            <a:r>
              <a:rPr lang="en-US" dirty="0" err="1" smtClean="0"/>
              <a:t>α</a:t>
            </a:r>
            <a:r>
              <a:rPr lang="en-US" dirty="0" smtClean="0"/>
              <a:t> spreads out beyond the uncoated portion of the detector an additional ~110 Å.  So, for ~90 Å [(70 + 110 )/2] on either side of the coated </a:t>
            </a:r>
            <a:r>
              <a:rPr lang="en-US" dirty="0" err="1" smtClean="0"/>
              <a:t>photocathodes</a:t>
            </a:r>
            <a:r>
              <a:rPr lang="en-US" dirty="0" smtClean="0"/>
              <a:t>, there is contamination from HI Lyman-</a:t>
            </a:r>
            <a:r>
              <a:rPr lang="en-US" dirty="0" err="1" smtClean="0"/>
              <a:t>α</a:t>
            </a:r>
            <a:r>
              <a:rPr lang="en-US" dirty="0" smtClean="0"/>
              <a:t> that has been dubbed the lollipop fuzz.</a:t>
            </a:r>
            <a:endParaRPr lang="en-US" dirty="0"/>
          </a:p>
        </p:txBody>
      </p:sp>
      <p:pic>
        <p:nvPicPr>
          <p:cNvPr id="8" name="Picture 7" descr="ds9 cop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4993" t="29854" r="4993"/>
              <a:stretch>
                <a:fillRect/>
              </a:stretch>
            </p:blipFill>
          </mc:Choice>
          <mc:Fallback>
            <p:blipFill>
              <a:blip r:embed="rId3"/>
              <a:srcRect l="4993" t="29854" r="4993"/>
              <a:stretch>
                <a:fillRect/>
              </a:stretch>
            </p:blipFill>
          </mc:Fallback>
        </mc:AlternateContent>
        <p:spPr>
          <a:xfrm>
            <a:off x="13212" y="2785673"/>
            <a:ext cx="9130787" cy="40469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2" y="4672687"/>
            <a:ext cx="8686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Wording in the </a:t>
            </a:r>
            <a:r>
              <a:rPr lang="en-US" dirty="0" err="1" smtClean="0"/>
              <a:t>dataset.cat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“However, in the 2x2 degree box portion of the aperture designed to capture the Sun during </a:t>
            </a:r>
            <a:r>
              <a:rPr lang="en-US" dirty="0" err="1" smtClean="0"/>
              <a:t>occultations</a:t>
            </a:r>
            <a:r>
              <a:rPr lang="en-US" dirty="0" smtClean="0"/>
              <a:t>, the H </a:t>
            </a:r>
            <a:r>
              <a:rPr lang="en-US" dirty="0" err="1" smtClean="0"/>
              <a:t>Lya</a:t>
            </a:r>
            <a:r>
              <a:rPr lang="en-US" dirty="0" smtClean="0"/>
              <a:t> spreads out beyond the uncoated </a:t>
            </a:r>
            <a:r>
              <a:rPr lang="en-US" dirty="0" smtClean="0">
                <a:solidFill>
                  <a:srgbClr val="008000"/>
                </a:solidFill>
              </a:rPr>
              <a:t>70-Angstrom band </a:t>
            </a:r>
            <a:r>
              <a:rPr lang="en-US" dirty="0" smtClean="0">
                <a:solidFill>
                  <a:srgbClr val="FF0000"/>
                </a:solidFill>
              </a:rPr>
              <a:t>over another ~110 Angstroms of photocathode-coated, more sensitive detector on either side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4329" y="3846644"/>
            <a:ext cx="64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λ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Lollipop Fuzz ~180 Å Wide </a:t>
            </a:r>
            <a:br>
              <a:rPr lang="en-US" dirty="0" smtClean="0"/>
            </a:br>
            <a:r>
              <a:rPr lang="en-US" dirty="0" smtClean="0"/>
              <a:t>Verified Spectrally</a:t>
            </a:r>
            <a:endParaRPr lang="en-US" dirty="0"/>
          </a:p>
        </p:txBody>
      </p:sp>
      <p:pic>
        <p:nvPicPr>
          <p:cNvPr id="4" name="Content Placeholder 3" descr="Screen Shot 2016-05-17 at 1.27.38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27" b="-327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509</Words>
  <Application>Microsoft Macintosh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New Horizons Alice PDS-SBN Review</vt:lpstr>
      <vt:lpstr>NH Alice Data</vt:lpstr>
      <vt:lpstr>Data Set Inconsistencies</vt:lpstr>
      <vt:lpstr>calinfo.txt (Levels 2 &amp; 3)</vt:lpstr>
      <vt:lpstr>Calibration Files Used in Pipeline (for a subset of data)</vt:lpstr>
      <vt:lpstr>Data Set Typos</vt:lpstr>
      <vt:lpstr>Alice Slit Shape</vt:lpstr>
      <vt:lpstr>Lollipop “fuzz”</vt:lpstr>
      <vt:lpstr>Lollipop Fuzz ~180 Å Wide  Verified Spectrally</vt:lpstr>
      <vt:lpstr>Basic Data Analysis</vt:lpstr>
      <vt:lpstr>Slide 11</vt:lpstr>
      <vt:lpstr>SPICE Geometry Check</vt:lpstr>
      <vt:lpstr>Increase in SNR w/ Exposure Time</vt:lpstr>
      <vt:lpstr>Scaled Sun Overplotted</vt:lpstr>
      <vt:lpstr>Scaled Sun Overplotted</vt:lpstr>
      <vt:lpstr>Pluto</vt:lpstr>
      <vt:lpstr>Pluto</vt:lpstr>
      <vt:lpstr>The End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Alice PDS-SBN Review</dc:title>
  <dc:creator>Lori Feaga</dc:creator>
  <cp:lastModifiedBy>Lori Feaga</cp:lastModifiedBy>
  <cp:revision>7</cp:revision>
  <dcterms:created xsi:type="dcterms:W3CDTF">2016-05-16T14:43:50Z</dcterms:created>
  <dcterms:modified xsi:type="dcterms:W3CDTF">2016-05-17T20:34:41Z</dcterms:modified>
</cp:coreProperties>
</file>