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3" r:id="rId3"/>
    <p:sldId id="256" r:id="rId4"/>
    <p:sldId id="272" r:id="rId5"/>
    <p:sldId id="270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1403-C8FB-F04F-9884-50D20E57316A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BED0-07A8-B747-96B9-BA71655C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744" y="2239818"/>
            <a:ext cx="18757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LEISA</a:t>
            </a:r>
          </a:p>
          <a:p>
            <a:pPr algn="ctr"/>
            <a:r>
              <a:rPr lang="en-US" sz="2400" b="1" dirty="0" smtClean="0"/>
              <a:t>PDS review</a:t>
            </a:r>
          </a:p>
          <a:p>
            <a:pPr algn="ctr"/>
            <a:r>
              <a:rPr lang="en-US" sz="2400" b="1" dirty="0" smtClean="0"/>
              <a:t>19-May-2016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975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05" y="5702715"/>
            <a:ext cx="780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~/</a:t>
            </a:r>
            <a:r>
              <a:rPr lang="en-US" dirty="0" smtClean="0"/>
              <a:t>nh-p-leisa-3-pluto-v1.0/data/</a:t>
            </a:r>
            <a:r>
              <a:rPr lang="is-IS" dirty="0" smtClean="0"/>
              <a:t>20150714_029917/</a:t>
            </a:r>
            <a:r>
              <a:rPr lang="en-US" dirty="0" smtClean="0"/>
              <a:t>lsb_0299171308_0x53c_sci.fit</a:t>
            </a:r>
          </a:p>
          <a:p>
            <a:r>
              <a:rPr lang="en-US" dirty="0" smtClean="0"/>
              <a:t>Target – Charon</a:t>
            </a:r>
          </a:p>
          <a:p>
            <a:r>
              <a:rPr lang="en-US" dirty="0" smtClean="0"/>
              <a:t>Seems like the target was missed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5305" y="4482553"/>
            <a:ext cx="780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~/</a:t>
            </a:r>
            <a:r>
              <a:rPr lang="en-US" dirty="0" smtClean="0"/>
              <a:t>nh-p-leisa-3-pluto-v1.0/data/</a:t>
            </a:r>
            <a:r>
              <a:rPr lang="is-IS" dirty="0" smtClean="0"/>
              <a:t>20150714_029916/</a:t>
            </a:r>
            <a:r>
              <a:rPr lang="en-US" dirty="0" smtClean="0"/>
              <a:t>lsb_0299169338_0x53c_sci.fit</a:t>
            </a:r>
          </a:p>
          <a:p>
            <a:r>
              <a:rPr lang="en-US" dirty="0" smtClean="0"/>
              <a:t>Target – Pluto</a:t>
            </a:r>
          </a:p>
          <a:p>
            <a:r>
              <a:rPr lang="en-US" dirty="0" smtClean="0"/>
              <a:t>Target missed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660" y="664344"/>
            <a:ext cx="78196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 smtClean="0"/>
              <a:t>Sanity check on data</a:t>
            </a:r>
          </a:p>
          <a:p>
            <a:r>
              <a:rPr lang="is-IS" dirty="0" smtClean="0"/>
              <a:t>~</a:t>
            </a:r>
            <a:r>
              <a:rPr lang="is-IS" dirty="0" smtClean="0"/>
              <a:t>/</a:t>
            </a:r>
            <a:r>
              <a:rPr lang="en-US" dirty="0" smtClean="0"/>
              <a:t>nh-p-leisa-3-pluto-v1.0/data/</a:t>
            </a:r>
            <a:r>
              <a:rPr lang="is-IS" dirty="0" smtClean="0"/>
              <a:t>20150714_029916/</a:t>
            </a:r>
            <a:r>
              <a:rPr lang="en-US" dirty="0" smtClean="0"/>
              <a:t>lsb_0299169338_0x53e_sci.fit</a:t>
            </a:r>
          </a:p>
          <a:p>
            <a:r>
              <a:rPr lang="en-US" dirty="0" smtClean="0"/>
              <a:t>Target – </a:t>
            </a:r>
            <a:r>
              <a:rPr lang="en-US" dirty="0" smtClean="0"/>
              <a:t>Pluto (closest encounter)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a slice in wavelength</a:t>
            </a:r>
            <a:endParaRPr lang="en-US" dirty="0" smtClean="0"/>
          </a:p>
        </p:txBody>
      </p:sp>
      <p:pic>
        <p:nvPicPr>
          <p:cNvPr id="5" name="Picture 4" descr="Screen Shot 2016-05-19 at 16.3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1800998"/>
            <a:ext cx="2190214" cy="21988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5305" y="4648029"/>
            <a:ext cx="6957449" cy="2043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3187" y="4482553"/>
            <a:ext cx="7799324" cy="208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0447" y="5056384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My mistake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Ignore comments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PDS-LEISA-en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51" y="160373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5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57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21" y="120353"/>
            <a:ext cx="9002879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Documentation</a:t>
            </a:r>
          </a:p>
          <a:p>
            <a:endParaRPr lang="en-US" dirty="0" smtClean="0"/>
          </a:p>
          <a:p>
            <a:r>
              <a:rPr lang="en-US" dirty="0" smtClean="0"/>
              <a:t>The Ralph instrument SSR paper (Reuter et al.) described in </a:t>
            </a:r>
            <a:r>
              <a:rPr lang="en-US" dirty="0" err="1" smtClean="0"/>
              <a:t>aareadme.txt</a:t>
            </a:r>
            <a:r>
              <a:rPr lang="en-US" dirty="0" smtClean="0"/>
              <a:t> may be outdated</a:t>
            </a:r>
          </a:p>
          <a:p>
            <a:pPr marL="512763"/>
            <a:r>
              <a:rPr lang="en-US" dirty="0"/>
              <a:t>d</a:t>
            </a:r>
            <a:r>
              <a:rPr lang="en-US" dirty="0" smtClean="0"/>
              <a:t>ocument/</a:t>
            </a:r>
            <a:r>
              <a:rPr lang="en-US" dirty="0" err="1" smtClean="0"/>
              <a:t>ralph_ssr.pdf</a:t>
            </a:r>
            <a:endParaRPr lang="en-US" dirty="0" smtClean="0"/>
          </a:p>
          <a:p>
            <a:r>
              <a:rPr lang="en-US" dirty="0" smtClean="0"/>
              <a:t>Perhaps use a more recent version; e.g., </a:t>
            </a:r>
          </a:p>
          <a:p>
            <a:pPr marL="512763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arxiv.org</a:t>
            </a:r>
            <a:r>
              <a:rPr lang="en-US" dirty="0"/>
              <a:t>/ftp/</a:t>
            </a:r>
            <a:r>
              <a:rPr lang="en-US" dirty="0" err="1"/>
              <a:t>arxiv</a:t>
            </a:r>
            <a:r>
              <a:rPr lang="en-US" dirty="0"/>
              <a:t>/papers/0709/0709.4281.</a:t>
            </a:r>
            <a:r>
              <a:rPr lang="en-US" dirty="0" smtClean="0"/>
              <a:t>pdf</a:t>
            </a:r>
          </a:p>
          <a:p>
            <a:endParaRPr lang="en-US" dirty="0" smtClean="0"/>
          </a:p>
          <a:p>
            <a:r>
              <a:rPr lang="en-US" dirty="0" smtClean="0"/>
              <a:t>File </a:t>
            </a:r>
          </a:p>
          <a:p>
            <a:pPr marL="512763"/>
            <a:r>
              <a:rPr lang="en-US" dirty="0" smtClean="0"/>
              <a:t>document</a:t>
            </a:r>
            <a:r>
              <a:rPr lang="en-US" dirty="0"/>
              <a:t>/</a:t>
            </a:r>
            <a:r>
              <a:rPr lang="en-US" dirty="0" err="1"/>
              <a:t>codmac_level_definitions.pdf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escribes the NASA Level 1B (Resampled L4) as irreversibly transformed measured values. I assume these are derived from the calibrated L3? Please note the source. </a:t>
            </a:r>
          </a:p>
          <a:p>
            <a:endParaRPr lang="en-US" dirty="0"/>
          </a:p>
          <a:p>
            <a:r>
              <a:rPr lang="en-US" dirty="0" smtClean="0"/>
              <a:t>Is document/</a:t>
            </a:r>
            <a:r>
              <a:rPr lang="en-US" dirty="0" err="1" smtClean="0"/>
              <a:t>leisa_window_pluto</a:t>
            </a:r>
            <a:r>
              <a:rPr lang="en-US" dirty="0" smtClean="0"/>
              <a:t>.* referenced in the introductory material? I could not find one. Minor </a:t>
            </a:r>
            <a:r>
              <a:rPr lang="en-US" dirty="0"/>
              <a:t>typo “</a:t>
            </a:r>
            <a:r>
              <a:rPr lang="en-US" dirty="0" err="1" smtClean="0"/>
              <a:t>wwindows</a:t>
            </a:r>
            <a:r>
              <a:rPr lang="en-US" dirty="0"/>
              <a:t>” in </a:t>
            </a:r>
            <a:r>
              <a:rPr lang="en-US" dirty="0" err="1" smtClean="0"/>
              <a:t>leisa_window_pluto.lbl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Ralph FOV definitions in </a:t>
            </a:r>
            <a:r>
              <a:rPr lang="en-US" dirty="0" err="1"/>
              <a:t>aareadme</a:t>
            </a:r>
            <a:r>
              <a:rPr lang="en-US" dirty="0"/>
              <a:t> are useful. </a:t>
            </a:r>
            <a:r>
              <a:rPr lang="en-US" dirty="0" smtClean="0"/>
              <a:t>Files in catalog directory (</a:t>
            </a:r>
            <a:r>
              <a:rPr lang="en-US" dirty="0" err="1" smtClean="0"/>
              <a:t>leisa.cat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nhsc.cat</a:t>
            </a:r>
            <a:r>
              <a:rPr lang="en-US" dirty="0" smtClean="0"/>
              <a:t>) have good ASCII drawings that relate the array scan direction in the context of the spacecraft frame. However, consider including a brief discussion on how the </a:t>
            </a:r>
            <a:r>
              <a:rPr lang="en-US" dirty="0" err="1" smtClean="0"/>
              <a:t>spacecradt</a:t>
            </a:r>
            <a:r>
              <a:rPr lang="en-US" dirty="0" smtClean="0"/>
              <a:t> frame definitions in these drawings relate to the figures in </a:t>
            </a:r>
            <a:r>
              <a:rPr lang="en-US" dirty="0" err="1" smtClean="0"/>
              <a:t>ralph_ssr.pdf</a:t>
            </a:r>
            <a:r>
              <a:rPr lang="en-US" dirty="0" smtClean="0"/>
              <a:t> and </a:t>
            </a:r>
            <a:r>
              <a:rPr lang="en-US" dirty="0" err="1" smtClean="0"/>
              <a:t>payload_ssr.pdf</a:t>
            </a:r>
            <a:r>
              <a:rPr lang="en-US" dirty="0"/>
              <a:t> </a:t>
            </a:r>
            <a:r>
              <a:rPr lang="en-US" dirty="0" smtClean="0"/>
              <a:t>(see next two pages). This will facilitate understanding the reference frames and push broom direction. </a:t>
            </a:r>
          </a:p>
          <a:p>
            <a:r>
              <a:rPr lang="en-US" dirty="0" smtClean="0"/>
              <a:t>Minor </a:t>
            </a:r>
            <a:r>
              <a:rPr lang="en-US" dirty="0"/>
              <a:t>typo “</a:t>
            </a:r>
            <a:r>
              <a:rPr lang="en-US" dirty="0" err="1" smtClean="0"/>
              <a:t>lossles</a:t>
            </a:r>
            <a:r>
              <a:rPr lang="en-US" dirty="0" smtClean="0"/>
              <a:t>” in catalog/</a:t>
            </a:r>
            <a:r>
              <a:rPr lang="en-US" dirty="0" err="1" smtClean="0"/>
              <a:t>leisa.cat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/>
              <a:t>WHY TWO identical </a:t>
            </a:r>
            <a:r>
              <a:rPr lang="en-US" dirty="0" err="1"/>
              <a:t>aareadme.txt</a:t>
            </a:r>
            <a:r>
              <a:rPr lang="en-US" dirty="0"/>
              <a:t> files (document/</a:t>
            </a:r>
            <a:r>
              <a:rPr lang="en-US" dirty="0" err="1"/>
              <a:t>aareadme_bu.txt</a:t>
            </a:r>
            <a:r>
              <a:rPr lang="en-US" dirty="0" smtClean="0"/>
              <a:t>)? Was this intended?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7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" y="119245"/>
            <a:ext cx="6589211" cy="2426890"/>
          </a:xfrm>
          <a:prstGeom prst="rect">
            <a:avLst/>
          </a:prstGeom>
        </p:spPr>
      </p:pic>
      <p:pic>
        <p:nvPicPr>
          <p:cNvPr id="8" name="Picture 7" descr="nh_fo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5" y="2711822"/>
            <a:ext cx="4813204" cy="4146177"/>
          </a:xfrm>
          <a:prstGeom prst="rect">
            <a:avLst/>
          </a:prstGeom>
        </p:spPr>
      </p:pic>
      <p:pic>
        <p:nvPicPr>
          <p:cNvPr id="9" name="Picture 8" descr="Screen Shot 2016-05-19 at 14.27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7" y="2794005"/>
            <a:ext cx="3531896" cy="2742493"/>
          </a:xfrm>
          <a:prstGeom prst="rect">
            <a:avLst/>
          </a:prstGeom>
        </p:spPr>
      </p:pic>
      <p:pic>
        <p:nvPicPr>
          <p:cNvPr id="10" name="Picture 9" descr="Screen Shot 2016-05-19 at 14.34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62" y="5136443"/>
            <a:ext cx="1433615" cy="15285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641153" y="2465242"/>
            <a:ext cx="95662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7145" y="2459915"/>
            <a:ext cx="65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–X?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993" y="8252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~/document</a:t>
            </a:r>
            <a:r>
              <a:rPr lang="en-US" dirty="0" smtClean="0"/>
              <a:t>/</a:t>
            </a:r>
            <a:r>
              <a:rPr lang="en-US" dirty="0" err="1" smtClean="0"/>
              <a:t>ralph</a:t>
            </a:r>
            <a:r>
              <a:rPr lang="en-US" dirty="0" err="1" smtClean="0"/>
              <a:t>_ssr.pdf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44815" y="3072276"/>
            <a:ext cx="193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/catalog/</a:t>
            </a:r>
            <a:r>
              <a:rPr lang="en-US" dirty="0" err="1" smtClean="0"/>
              <a:t>nhsc.cat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9027" y="599869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/catalog/</a:t>
            </a:r>
            <a:r>
              <a:rPr lang="en-US" dirty="0" err="1" smtClean="0"/>
              <a:t>nh.cat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5153" y="237892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~/document/</a:t>
            </a:r>
            <a:r>
              <a:rPr lang="en-US" dirty="0" err="1" smtClean="0"/>
              <a:t>payload_ssr.pdf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7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3" y="137716"/>
            <a:ext cx="5892800" cy="3619500"/>
          </a:xfrm>
          <a:prstGeom prst="rect">
            <a:avLst/>
          </a:prstGeom>
        </p:spPr>
      </p:pic>
      <p:pic>
        <p:nvPicPr>
          <p:cNvPr id="5" name="Picture 4" descr="payload_ss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16"/>
          <a:stretch/>
        </p:blipFill>
        <p:spPr>
          <a:xfrm>
            <a:off x="4156658" y="3703447"/>
            <a:ext cx="4705104" cy="2915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651" y="5266837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~/document/</a:t>
            </a:r>
            <a:r>
              <a:rPr lang="en-US" dirty="0" err="1" smtClean="0"/>
              <a:t>payload_ssr.pdf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201" y="24265"/>
            <a:ext cx="8818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quality </a:t>
            </a:r>
          </a:p>
          <a:p>
            <a:r>
              <a:rPr lang="en-US" dirty="0" smtClean="0"/>
              <a:t>Where </a:t>
            </a:r>
            <a:r>
              <a:rPr lang="en-US" dirty="0" smtClean="0"/>
              <a:t>are the BAD PIXEL VALUES defined?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about the Jupiter encounter data &amp; Pluto post-</a:t>
            </a:r>
            <a:r>
              <a:rPr lang="en-US" dirty="0" smtClean="0"/>
              <a:t>encounter? Perhaps add a note to anticipate these in a future PDS release?</a:t>
            </a:r>
          </a:p>
          <a:p>
            <a:r>
              <a:rPr lang="en-US" dirty="0" smtClean="0"/>
              <a:t>The FITS data can be read with IDL (</a:t>
            </a:r>
            <a:r>
              <a:rPr lang="en-US" dirty="0" err="1" smtClean="0"/>
              <a:t>readfits</a:t>
            </a:r>
            <a:r>
              <a:rPr lang="en-US" dirty="0" smtClean="0"/>
              <a:t>), </a:t>
            </a:r>
            <a:r>
              <a:rPr lang="en-US" dirty="0" err="1"/>
              <a:t>Q</a:t>
            </a:r>
            <a:r>
              <a:rPr lang="en-US" dirty="0" err="1" smtClean="0"/>
              <a:t>FitsView</a:t>
            </a:r>
            <a:r>
              <a:rPr lang="en-US" dirty="0" smtClean="0"/>
              <a:t>, </a:t>
            </a:r>
            <a:r>
              <a:rPr lang="en-US" dirty="0" smtClean="0"/>
              <a:t>NIH/Image, </a:t>
            </a:r>
            <a:r>
              <a:rPr lang="en-US" dirty="0" err="1" smtClean="0"/>
              <a:t>GraphicConverter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(</a:t>
            </a:r>
            <a:r>
              <a:rPr lang="en-US" dirty="0" smtClean="0"/>
              <a:t>OSX and Linux)</a:t>
            </a:r>
            <a:r>
              <a:rPr lang="en-US" dirty="0" smtClean="0"/>
              <a:t>. Quick looks were easiest with </a:t>
            </a:r>
            <a:r>
              <a:rPr lang="en-US" dirty="0" err="1" smtClean="0"/>
              <a:t>QFitsView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Windowing was </a:t>
            </a:r>
            <a:r>
              <a:rPr lang="en-US" dirty="0" err="1" smtClean="0"/>
              <a:t>paticularly</a:t>
            </a:r>
            <a:r>
              <a:rPr lang="en-US" dirty="0" smtClean="0"/>
              <a:t> useful in quick scans to identify appropriate frames –</a:t>
            </a:r>
          </a:p>
          <a:p>
            <a:r>
              <a:rPr lang="en-US" dirty="0"/>
              <a:t>e</a:t>
            </a:r>
            <a:r>
              <a:rPr lang="en-US" dirty="0" smtClean="0"/>
              <a:t>specially in finding Charon!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9924" y="5055814"/>
            <a:ext cx="71786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Spot check of ephemeris </a:t>
            </a:r>
          </a:p>
          <a:p>
            <a:r>
              <a:rPr lang="en-US" sz="1200" dirty="0" smtClean="0"/>
              <a:t>~</a:t>
            </a:r>
            <a:r>
              <a:rPr lang="en-US" sz="1200" dirty="0" smtClean="0"/>
              <a:t>/nh-p-leisa-3-pluto-v1.0/data/20150712_029899/</a:t>
            </a:r>
            <a:r>
              <a:rPr lang="en-US" sz="1200" dirty="0" smtClean="0"/>
              <a:t>lsb_0298995539_0x53c_sci.lbl  (right)</a:t>
            </a:r>
          </a:p>
          <a:p>
            <a:r>
              <a:rPr lang="en-US" sz="1200" dirty="0" smtClean="0"/>
              <a:t>TARGET_CENTER_DISTANCE  </a:t>
            </a:r>
            <a:r>
              <a:rPr lang="en-US" sz="1200" dirty="0" smtClean="0"/>
              <a:t>= 2547089.1 &lt;km</a:t>
            </a:r>
            <a:r>
              <a:rPr lang="en-US" sz="1200" dirty="0" smtClean="0"/>
              <a:t>&gt;</a:t>
            </a:r>
          </a:p>
          <a:p>
            <a:r>
              <a:rPr lang="de-DE" sz="1200" dirty="0"/>
              <a:t>SC_TARGET_POSITION_VECTOR = (14971.796 &lt;km&gt;, -2466566.2 &lt;km&gt;, -635208.66 &lt;km&gt; </a:t>
            </a:r>
            <a:r>
              <a:rPr lang="de-DE" sz="1200" dirty="0" smtClean="0"/>
              <a:t>)</a:t>
            </a:r>
          </a:p>
          <a:p>
            <a:r>
              <a:rPr lang="ro-RO" sz="1200" dirty="0"/>
              <a:t>SOLAR_DISTANCE  = 4.9228360e+09 &lt;km&gt;                                          </a:t>
            </a:r>
          </a:p>
          <a:p>
            <a:endParaRPr lang="en-US" sz="1200" dirty="0" smtClean="0"/>
          </a:p>
          <a:p>
            <a:r>
              <a:rPr lang="en-US" sz="1200" dirty="0" smtClean="0"/>
              <a:t>JPL/Horizons gives below values. The range and spacecraft and heliocentric ranges match. </a:t>
            </a:r>
            <a:endParaRPr lang="en-US" sz="1200" dirty="0" smtClean="0"/>
          </a:p>
          <a:p>
            <a:r>
              <a:rPr lang="is-IS" sz="1200" dirty="0"/>
              <a:t>2015-Jul-12 08:00 4.922834558E+09 1.0621094 2.5722797241E+06 -13.7836607 </a:t>
            </a:r>
            <a:endParaRPr lang="is-IS" sz="1200" dirty="0" smtClean="0"/>
          </a:p>
          <a:p>
            <a:r>
              <a:rPr lang="is-IS" sz="1200" dirty="0" smtClean="0"/>
              <a:t>2015</a:t>
            </a:r>
            <a:r>
              <a:rPr lang="is-IS" sz="1200" dirty="0"/>
              <a:t>-Jul-12 09:00 4.922838381E+09 1.0621121 2.5226584928E+06 -13.7836514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1186" y="4613046"/>
            <a:ext cx="846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Verified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appropriate</a:t>
            </a:r>
            <a:r>
              <a:rPr lang="de-DE" sz="1400" dirty="0" smtClean="0"/>
              <a:t> </a:t>
            </a:r>
            <a:r>
              <a:rPr lang="de-DE" sz="1400" dirty="0" err="1" smtClean="0"/>
              <a:t>stretch</a:t>
            </a:r>
            <a:r>
              <a:rPr lang="de-DE" sz="1400" dirty="0" smtClean="0"/>
              <a:t>,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target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seen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passes</a:t>
            </a:r>
            <a:r>
              <a:rPr lang="de-DE" sz="1400" dirty="0" smtClean="0"/>
              <a:t> </a:t>
            </a:r>
            <a:r>
              <a:rPr lang="de-DE" sz="1400" dirty="0" err="1" smtClean="0"/>
              <a:t>throught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window</a:t>
            </a:r>
            <a:r>
              <a:rPr lang="de-DE" sz="1400" dirty="0" smtClean="0"/>
              <a:t>. </a:t>
            </a:r>
          </a:p>
          <a:p>
            <a:r>
              <a:rPr lang="de-DE" sz="1400" dirty="0" err="1" smtClean="0"/>
              <a:t>Left</a:t>
            </a:r>
            <a:r>
              <a:rPr lang="de-DE" sz="1400" dirty="0" smtClean="0"/>
              <a:t>: </a:t>
            </a:r>
            <a:r>
              <a:rPr lang="en-US" sz="1400" dirty="0"/>
              <a:t>~/nh-p-leisa-3-pluto-v1.0/data/</a:t>
            </a:r>
            <a:r>
              <a:rPr lang="is-IS" sz="1400" dirty="0" smtClean="0"/>
              <a:t>20150714_029916/</a:t>
            </a:r>
            <a:r>
              <a:rPr lang="en-US" sz="1400" dirty="0" smtClean="0"/>
              <a:t>lsb_0299169338_0x53e_sci.fit</a:t>
            </a:r>
            <a:endParaRPr lang="de-DE" sz="1400" dirty="0" smtClean="0"/>
          </a:p>
          <a:p>
            <a:endParaRPr lang="de-DE" sz="1400" dirty="0"/>
          </a:p>
        </p:txBody>
      </p:sp>
      <p:pic>
        <p:nvPicPr>
          <p:cNvPr id="8" name="Picture 7" descr="ds9_17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5" t="19674" r="31842" b="29824"/>
          <a:stretch/>
        </p:blipFill>
        <p:spPr>
          <a:xfrm>
            <a:off x="5108611" y="2216399"/>
            <a:ext cx="2257937" cy="2221979"/>
          </a:xfrm>
          <a:prstGeom prst="rect">
            <a:avLst/>
          </a:prstGeom>
        </p:spPr>
      </p:pic>
      <p:pic>
        <p:nvPicPr>
          <p:cNvPr id="9" name="Picture 8" descr="ds9_15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t="44118" r="41026" b="49797"/>
          <a:stretch/>
        </p:blipFill>
        <p:spPr>
          <a:xfrm>
            <a:off x="4149269" y="3245403"/>
            <a:ext cx="808238" cy="384831"/>
          </a:xfrm>
          <a:prstGeom prst="rect">
            <a:avLst/>
          </a:prstGeom>
        </p:spPr>
      </p:pic>
      <p:pic>
        <p:nvPicPr>
          <p:cNvPr id="10" name="Picture 9" descr="ds9_19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1" t="44300" r="41433" b="49412"/>
          <a:stretch/>
        </p:blipFill>
        <p:spPr>
          <a:xfrm>
            <a:off x="7459347" y="3283886"/>
            <a:ext cx="756921" cy="397658"/>
          </a:xfrm>
          <a:prstGeom prst="rect">
            <a:avLst/>
          </a:prstGeom>
        </p:spPr>
      </p:pic>
      <p:pic>
        <p:nvPicPr>
          <p:cNvPr id="11" name="Picture 10" descr="Screen Shot 2016-05-19 at 15.53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61" y="1618788"/>
            <a:ext cx="980534" cy="70302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660943" y="2216399"/>
            <a:ext cx="1436868" cy="1067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6-07-07 at 07.33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6" y="2475308"/>
            <a:ext cx="2178870" cy="2178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201" y="2214118"/>
            <a:ext cx="317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TARGET_CENTER_DISTANCE  = 152003.15 &lt;km&gt;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0930" y="5055814"/>
            <a:ext cx="203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set appears to be well prepared and presented. </a:t>
            </a:r>
          </a:p>
        </p:txBody>
      </p:sp>
    </p:spTree>
    <p:extLst>
      <p:ext uri="{BB962C8B-B14F-4D97-AF65-F5344CB8AC3E}">
        <p14:creationId xmlns:p14="http://schemas.microsoft.com/office/powerpoint/2010/main" val="41367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260" y="503946"/>
            <a:ext cx="862346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 on file catalog/</a:t>
            </a:r>
            <a:r>
              <a:rPr lang="en-US" b="1" dirty="0" err="1" smtClean="0"/>
              <a:t>nh.cat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Contains appropriate information.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Post-Launch Checkout:</a:t>
            </a:r>
          </a:p>
          <a:p>
            <a:r>
              <a:rPr lang="en-US" dirty="0" smtClean="0"/>
              <a:t>  Checkout phase is &lt;12 months, but </a:t>
            </a:r>
          </a:p>
          <a:p>
            <a:endParaRPr lang="en-US" dirty="0" smtClean="0"/>
          </a:p>
          <a:p>
            <a:r>
              <a:rPr lang="en-US" dirty="0" smtClean="0"/>
              <a:t>  "The first 13 months (through 2007-01-19) include spacecraft and instrument checkouts"</a:t>
            </a:r>
          </a:p>
          <a:p>
            <a:r>
              <a:rPr lang="en-US" dirty="0" smtClean="0"/>
              <a:t>  --&gt; is it 12 months or 13 months</a:t>
            </a:r>
          </a:p>
          <a:p>
            <a:endParaRPr lang="en-US" dirty="0" smtClean="0"/>
          </a:p>
          <a:p>
            <a:r>
              <a:rPr lang="en-US" dirty="0" smtClean="0"/>
              <a:t>Mission Phase Stop Time</a:t>
            </a:r>
          </a:p>
          <a:p>
            <a:r>
              <a:rPr lang="en-US" dirty="0" smtClean="0"/>
              <a:t>   Pluto Cruise:                   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   Mission Phase Stop Time  - 2015-01-15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is the same as Mission Phase Start Time of</a:t>
            </a:r>
          </a:p>
          <a:p>
            <a:r>
              <a:rPr lang="en-US" dirty="0" smtClean="0"/>
              <a:t>   Pluto-Charon Encounter                                                    </a:t>
            </a:r>
          </a:p>
          <a:p>
            <a:r>
              <a:rPr lang="en-US" dirty="0" smtClean="0"/>
              <a:t>   Mission Phase Start Time - 2015-01-15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I guess these overlaps are OK (as per </a:t>
            </a:r>
            <a:r>
              <a:rPr lang="en-US" dirty="0" err="1" smtClean="0"/>
              <a:t>aaReadme</a:t>
            </a:r>
            <a:r>
              <a:rPr lang="en-US" dirty="0" smtClean="0"/>
              <a:t>).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3187" y="1701400"/>
            <a:ext cx="7089567" cy="4434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93187" y="1565782"/>
            <a:ext cx="7644403" cy="4450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1856" y="3649381"/>
            <a:ext cx="221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can be ignored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762000"/>
            <a:ext cx="8357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Notes on f</a:t>
            </a:r>
            <a:r>
              <a:rPr lang="en-US" b="1" dirty="0" smtClean="0"/>
              <a:t>ile catalog/</a:t>
            </a:r>
            <a:r>
              <a:rPr lang="en-US" b="1" dirty="0" err="1" smtClean="0"/>
              <a:t>nhsc.cat</a:t>
            </a:r>
            <a:endParaRPr lang="en-US" b="1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For completeness, suggest to a</a:t>
            </a:r>
            <a:r>
              <a:rPr lang="en-US" dirty="0" smtClean="0"/>
              <a:t>dd </a:t>
            </a:r>
            <a:r>
              <a:rPr lang="en-US" dirty="0" smtClean="0"/>
              <a:t>wavelength range for MVIC and LEISA in the first paragraph for RALPH. </a:t>
            </a:r>
          </a:p>
          <a:p>
            <a:endParaRPr lang="en-US" dirty="0" smtClean="0"/>
          </a:p>
          <a:p>
            <a:r>
              <a:rPr lang="en-US" dirty="0" smtClean="0"/>
              <a:t> RALPH/LEISA operates at infrared wavelengths, and its etalon (a </a:t>
            </a:r>
            <a:r>
              <a:rPr lang="en-US" b="1" dirty="0" smtClean="0"/>
              <a:t>WEDGED</a:t>
            </a:r>
            <a:r>
              <a:rPr lang="en-US" dirty="0" smtClean="0"/>
              <a:t> filter.......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smtClean="0"/>
              <a:t>Check statement</a:t>
            </a:r>
            <a:endParaRPr lang="en-US" dirty="0" smtClean="0"/>
          </a:p>
          <a:p>
            <a:r>
              <a:rPr lang="en-US" dirty="0" smtClean="0"/>
              <a:t>  more than 4 billion </a:t>
            </a:r>
            <a:r>
              <a:rPr lang="en-US" dirty="0" smtClean="0">
                <a:solidFill>
                  <a:srgbClr val="FF0000"/>
                </a:solidFill>
              </a:rPr>
              <a:t>miles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from Earth </a:t>
            </a:r>
            <a:r>
              <a:rPr lang="en-US" dirty="0" smtClean="0">
                <a:sym typeface="Wingdings"/>
              </a:rPr>
              <a:t> &gt;4.9 billion km from Sun</a:t>
            </a:r>
            <a:endParaRPr lang="en-US" dirty="0" smtClean="0"/>
          </a:p>
          <a:p>
            <a:r>
              <a:rPr lang="en-US" dirty="0" smtClean="0"/>
              <a:t>Change unit to km.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Measured Parameters</a:t>
            </a:r>
          </a:p>
          <a:p>
            <a:pPr marL="854075"/>
            <a:r>
              <a:rPr lang="en-US" dirty="0" smtClean="0"/>
              <a:t>Radiance.  ----&gt; Units?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74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785091"/>
            <a:ext cx="67294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dataset.cat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low (</a:t>
            </a:r>
            <a:r>
              <a:rPr lang="en-US" b="1" dirty="0" smtClean="0"/>
              <a:t>1.225</a:t>
            </a:r>
            <a:r>
              <a:rPr lang="en-US" dirty="0" smtClean="0"/>
              <a:t>-2.5 micron) spectral resolution segments.     </a:t>
            </a:r>
          </a:p>
          <a:p>
            <a:r>
              <a:rPr lang="en-US" dirty="0" smtClean="0"/>
              <a:t>   ---&gt; 1.25</a:t>
            </a:r>
          </a:p>
          <a:p>
            <a:endParaRPr lang="en-US" dirty="0" smtClean="0"/>
          </a:p>
          <a:p>
            <a:r>
              <a:rPr lang="en-US" dirty="0" smtClean="0"/>
              <a:t>During the </a:t>
            </a:r>
            <a:r>
              <a:rPr lang="en-US" b="1" dirty="0" smtClean="0"/>
              <a:t>Pluto mission </a:t>
            </a:r>
            <a:r>
              <a:rPr lang="en-US" dirty="0" smtClean="0"/>
              <a:t>phase starting in January, 2015</a:t>
            </a:r>
          </a:p>
          <a:p>
            <a:r>
              <a:rPr lang="en-US" dirty="0" smtClean="0"/>
              <a:t>  ----&gt; Pluto-Charon Encounter?</a:t>
            </a:r>
          </a:p>
          <a:p>
            <a:endParaRPr lang="en-US" dirty="0" smtClean="0"/>
          </a:p>
          <a:p>
            <a:r>
              <a:rPr lang="en-US" dirty="0" smtClean="0"/>
              <a:t>Add sub-phases (AP1,AP2,AP3) to </a:t>
            </a:r>
            <a:r>
              <a:rPr lang="en-US" dirty="0" err="1" smtClean="0"/>
              <a:t>nh.cat</a:t>
            </a:r>
            <a:r>
              <a:rPr lang="en-US" dirty="0" smtClean="0"/>
              <a:t> file? </a:t>
            </a:r>
            <a:r>
              <a:rPr lang="en-US" dirty="0" smtClean="0"/>
              <a:t>Are these DP1</a:t>
            </a:r>
            <a:r>
              <a:rPr lang="en-US" dirty="0" smtClean="0"/>
              <a:t>,DP2,DP3?</a:t>
            </a:r>
          </a:p>
        </p:txBody>
      </p:sp>
    </p:spTree>
    <p:extLst>
      <p:ext uri="{BB962C8B-B14F-4D97-AF65-F5344CB8AC3E}">
        <p14:creationId xmlns:p14="http://schemas.microsoft.com/office/powerpoint/2010/main" val="52821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82" y="1039091"/>
            <a:ext cx="863766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header/extensions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When reading </a:t>
            </a:r>
            <a:r>
              <a:rPr lang="en-US" dirty="0" err="1" smtClean="0"/>
              <a:t>ext</a:t>
            </a:r>
            <a:r>
              <a:rPr lang="en-US" dirty="0" smtClean="0"/>
              <a:t>=1, the header does not contain array type (wavelength) &amp; units. OK?</a:t>
            </a:r>
          </a:p>
          <a:p>
            <a:endParaRPr lang="en-US" dirty="0" smtClean="0"/>
          </a:p>
          <a:p>
            <a:r>
              <a:rPr lang="en-US" dirty="0" smtClean="0"/>
              <a:t>Window coordinates in header look OK. </a:t>
            </a:r>
          </a:p>
          <a:p>
            <a:endParaRPr lang="en-US" dirty="0" smtClean="0"/>
          </a:p>
          <a:p>
            <a:r>
              <a:rPr lang="en-US" dirty="0" smtClean="0"/>
              <a:t>SPCT SCX, SCY, SCZ are at defaults</a:t>
            </a:r>
          </a:p>
          <a:p>
            <a:endParaRPr lang="en-US" dirty="0" smtClean="0"/>
          </a:p>
          <a:p>
            <a:r>
              <a:rPr lang="en-US" dirty="0" smtClean="0"/>
              <a:t>Blank data nh-p-leisa-3-pluto-v1.0/data/20150703_029827/lsb_0298270709_0x53c_sci.fit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1539" y="3254853"/>
            <a:ext cx="8310205" cy="332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83939" y="3365814"/>
            <a:ext cx="8157805" cy="2219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94581" y="3716748"/>
            <a:ext cx="221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can be ignored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6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913</Words>
  <Application>Microsoft Macintosh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Tilak Hewagama</dc:creator>
  <cp:keywords/>
  <dc:description/>
  <cp:lastModifiedBy>Tilak Hewagama</cp:lastModifiedBy>
  <cp:revision>84</cp:revision>
  <dcterms:created xsi:type="dcterms:W3CDTF">2016-05-19T12:51:01Z</dcterms:created>
  <dcterms:modified xsi:type="dcterms:W3CDTF">2016-07-07T13:38:35Z</dcterms:modified>
  <cp:category/>
</cp:coreProperties>
</file>