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70" r:id="rId7"/>
    <p:sldId id="268" r:id="rId8"/>
    <p:sldId id="269" r:id="rId9"/>
    <p:sldId id="261" r:id="rId10"/>
    <p:sldId id="262" r:id="rId11"/>
    <p:sldId id="264" r:id="rId12"/>
    <p:sldId id="266" r:id="rId13"/>
    <p:sldId id="267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1" d="100"/>
          <a:sy n="101" d="100"/>
        </p:scale>
        <p:origin x="-50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2E97B-9CB8-E94B-B6A9-36880E71D75F}" type="datetimeFigureOut">
              <a:rPr lang="en-US" smtClean="0"/>
              <a:t>5/19/16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DA75D-5DB0-B344-9F82-E758D1F7F6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8238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2E97B-9CB8-E94B-B6A9-36880E71D75F}" type="datetimeFigureOut">
              <a:rPr lang="en-US" smtClean="0"/>
              <a:t>5/19/16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DA75D-5DB0-B344-9F82-E758D1F7F6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2236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2E97B-9CB8-E94B-B6A9-36880E71D75F}" type="datetimeFigureOut">
              <a:rPr lang="en-US" smtClean="0"/>
              <a:t>5/19/16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DA75D-5DB0-B344-9F82-E758D1F7F6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6213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2E97B-9CB8-E94B-B6A9-36880E71D75F}" type="datetimeFigureOut">
              <a:rPr lang="en-US" smtClean="0"/>
              <a:t>5/19/16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DA75D-5DB0-B344-9F82-E758D1F7F6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6442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2E97B-9CB8-E94B-B6A9-36880E71D75F}" type="datetimeFigureOut">
              <a:rPr lang="en-US" smtClean="0"/>
              <a:t>5/19/16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DA75D-5DB0-B344-9F82-E758D1F7F6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86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2E97B-9CB8-E94B-B6A9-36880E71D75F}" type="datetimeFigureOut">
              <a:rPr lang="en-US" smtClean="0"/>
              <a:t>5/19/16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DA75D-5DB0-B344-9F82-E758D1F7F6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7546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2E97B-9CB8-E94B-B6A9-36880E71D75F}" type="datetimeFigureOut">
              <a:rPr lang="en-US" smtClean="0"/>
              <a:t>5/19/16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DA75D-5DB0-B344-9F82-E758D1F7F6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0868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2E97B-9CB8-E94B-B6A9-36880E71D75F}" type="datetimeFigureOut">
              <a:rPr lang="en-US" smtClean="0"/>
              <a:t>5/19/16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DA75D-5DB0-B344-9F82-E758D1F7F6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6013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2E97B-9CB8-E94B-B6A9-36880E71D75F}" type="datetimeFigureOut">
              <a:rPr lang="en-US" smtClean="0"/>
              <a:t>5/19/16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DA75D-5DB0-B344-9F82-E758D1F7F6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8435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2E97B-9CB8-E94B-B6A9-36880E71D75F}" type="datetimeFigureOut">
              <a:rPr lang="en-US" smtClean="0"/>
              <a:t>5/19/16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DA75D-5DB0-B344-9F82-E758D1F7F6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2784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2E97B-9CB8-E94B-B6A9-36880E71D75F}" type="datetimeFigureOut">
              <a:rPr lang="en-US" smtClean="0"/>
              <a:t>5/19/16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DA75D-5DB0-B344-9F82-E758D1F7F6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079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32E97B-9CB8-E94B-B6A9-36880E71D75F}" type="datetimeFigureOut">
              <a:rPr lang="en-US" smtClean="0"/>
              <a:t>5/19/16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EDA75D-5DB0-B344-9F82-E758D1F7F6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7015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emf"/><Relationship Id="rId3" Type="http://schemas.openxmlformats.org/officeDocument/2006/relationships/image" Target="../media/image5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NH MVIC  Dataset Review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Jian-Yang Li</a:t>
            </a:r>
          </a:p>
          <a:p>
            <a:r>
              <a:rPr lang="en-US" dirty="0" smtClean="0"/>
              <a:t>Planetary Science </a:t>
            </a:r>
            <a:r>
              <a:rPr lang="en-US" dirty="0" smtClean="0"/>
              <a:t>Institute</a:t>
            </a:r>
          </a:p>
          <a:p>
            <a:r>
              <a:rPr lang="en-US" dirty="0" smtClean="0"/>
              <a:t>May 19, 2016, UMD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10313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2788"/>
            <a:ext cx="8229600" cy="4853886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Both datasets contain the same number of images with names and directories corresponding to each other</a:t>
            </a:r>
          </a:p>
          <a:p>
            <a:r>
              <a:rPr lang="en-US" dirty="0" smtClean="0"/>
              <a:t>PDS labels:</a:t>
            </a:r>
          </a:p>
          <a:p>
            <a:pPr lvl="1"/>
            <a:r>
              <a:rPr lang="en-US" dirty="0" smtClean="0"/>
              <a:t>Include </a:t>
            </a:r>
            <a:r>
              <a:rPr lang="en-US" dirty="0" smtClean="0"/>
              <a:t>exposure </a:t>
            </a:r>
            <a:r>
              <a:rPr lang="en-US" dirty="0" smtClean="0"/>
              <a:t>time and additional information, such as more geometry information, calibration constants used, etc.,  </a:t>
            </a:r>
            <a:r>
              <a:rPr lang="en-US" dirty="0" smtClean="0"/>
              <a:t>in PDS </a:t>
            </a:r>
            <a:r>
              <a:rPr lang="en-US" dirty="0" smtClean="0"/>
              <a:t>labels?</a:t>
            </a:r>
          </a:p>
          <a:p>
            <a:pPr lvl="1"/>
            <a:r>
              <a:rPr lang="en-US" strike="sngStrike" dirty="0" smtClean="0"/>
              <a:t>The UNIT in PDS labels for calibrated data is wrong: “DATA NUMBER”</a:t>
            </a:r>
            <a:endParaRPr lang="en-US" strike="sngStrike" dirty="0" smtClean="0"/>
          </a:p>
          <a:p>
            <a:r>
              <a:rPr lang="en-US" dirty="0" smtClean="0"/>
              <a:t>The TARGET keywords in images in 20150303/ have values</a:t>
            </a:r>
            <a:r>
              <a:rPr lang="en-US" strike="sngStrike" dirty="0" smtClean="0"/>
              <a:t> “---” in FITS headers, and</a:t>
            </a:r>
            <a:r>
              <a:rPr lang="en-US" dirty="0" smtClean="0"/>
              <a:t> “N/A” in PDS labels (both raw and </a:t>
            </a:r>
            <a:r>
              <a:rPr lang="en-US" dirty="0" err="1" smtClean="0"/>
              <a:t>cal</a:t>
            </a:r>
            <a:r>
              <a:rPr lang="en-US" dirty="0" smtClean="0"/>
              <a:t> datasets).  Is this legal</a:t>
            </a:r>
            <a:r>
              <a:rPr lang="en-US" dirty="0" smtClean="0"/>
              <a:t>?</a:t>
            </a:r>
          </a:p>
          <a:p>
            <a:r>
              <a:rPr lang="en-US" strike="sngStrike" dirty="0" smtClean="0"/>
              <a:t>FITS headers do not have keyword BUNIT</a:t>
            </a:r>
            <a:endParaRPr lang="en-US" strike="sngStrike" dirty="0" smtClean="0"/>
          </a:p>
          <a:p>
            <a:r>
              <a:rPr lang="en-US" dirty="0" smtClean="0"/>
              <a:t>Long documentation in PDS label file for the FITS extension WINDOW_MISMATCHES table for windowed observations, but need a pointer somewhere in dataset level documents to tell users the location of this description</a:t>
            </a:r>
          </a:p>
        </p:txBody>
      </p:sp>
    </p:spTree>
    <p:extLst>
      <p:ext uri="{BB962C8B-B14F-4D97-AF65-F5344CB8AC3E}">
        <p14:creationId xmlns:p14="http://schemas.microsoft.com/office/powerpoint/2010/main" val="20382947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images loaded and displayed well</a:t>
            </a:r>
          </a:p>
          <a:p>
            <a:r>
              <a:rPr lang="en-US" dirty="0" smtClean="0"/>
              <a:t>Directions are all defined</a:t>
            </a:r>
          </a:p>
          <a:p>
            <a:pPr lvl="1"/>
            <a:r>
              <a:rPr lang="en-US" dirty="0" smtClean="0"/>
              <a:t>Display direction from </a:t>
            </a:r>
            <a:r>
              <a:rPr lang="en-US" dirty="0" err="1" smtClean="0"/>
              <a:t>readpds</a:t>
            </a:r>
            <a:r>
              <a:rPr lang="en-US" dirty="0" smtClean="0"/>
              <a:t> and DS9 are consistent</a:t>
            </a:r>
          </a:p>
          <a:p>
            <a:r>
              <a:rPr lang="en-US" dirty="0" smtClean="0"/>
              <a:t>No problems identified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05488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pic>
        <p:nvPicPr>
          <p:cNvPr id="5" name="Picture 4" descr="MVIC071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879" y="1686078"/>
            <a:ext cx="8033921" cy="448350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786275" y="6302931"/>
            <a:ext cx="34095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Color images taken on 2015-07-14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87545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pic>
        <p:nvPicPr>
          <p:cNvPr id="4" name="Picture 3" descr="MVIC0623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2077" y="1735301"/>
            <a:ext cx="6734316" cy="375823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378369" y="5685421"/>
            <a:ext cx="63442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Panchormatic</a:t>
            </a:r>
            <a:r>
              <a:rPr lang="en-US" dirty="0" smtClean="0"/>
              <a:t> framing camera images (MPF) taken on 2015-06-23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27415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Dataset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NH-P-MVIC-2/3-PLUTO-V1.0</a:t>
            </a:r>
          </a:p>
          <a:p>
            <a:r>
              <a:rPr lang="en-US" dirty="0" smtClean="0"/>
              <a:t>Raw and calibrated MVIC imaging data from NH during approach from 2015-03-03 to 2015-07-14</a:t>
            </a:r>
          </a:p>
          <a:p>
            <a:r>
              <a:rPr lang="en-US" dirty="0" smtClean="0"/>
              <a:t>MVIC is a multi-color imaging instrument</a:t>
            </a:r>
          </a:p>
          <a:p>
            <a:pPr lvl="1"/>
            <a:r>
              <a:rPr lang="en-US" dirty="0" smtClean="0"/>
              <a:t>One panchromatic framing camera (MPF)</a:t>
            </a:r>
          </a:p>
          <a:p>
            <a:pPr lvl="1"/>
            <a:r>
              <a:rPr lang="en-US" dirty="0" smtClean="0"/>
              <a:t>Two panchromatic TDI (MP1, MP2)</a:t>
            </a:r>
          </a:p>
          <a:p>
            <a:pPr lvl="1"/>
            <a:r>
              <a:rPr lang="en-US" dirty="0" smtClean="0"/>
              <a:t>Four filtered TDI (MC0 – MC3) with red, blue, NIR, and CH4 </a:t>
            </a:r>
            <a:r>
              <a:rPr lang="en-US" dirty="0" err="1" smtClean="0"/>
              <a:t>filtes</a:t>
            </a:r>
            <a:endParaRPr lang="en-US" dirty="0" smtClean="0"/>
          </a:p>
          <a:p>
            <a:pPr lvl="1"/>
            <a:r>
              <a:rPr lang="en-US" dirty="0" smtClean="0"/>
              <a:t>All detectors 5024 (24 columns of </a:t>
            </a:r>
            <a:r>
              <a:rPr lang="en-US" dirty="0" err="1" smtClean="0"/>
              <a:t>overscan</a:t>
            </a:r>
            <a:r>
              <a:rPr lang="en-US" dirty="0" smtClean="0"/>
              <a:t>) wide</a:t>
            </a:r>
          </a:p>
          <a:p>
            <a:pPr lvl="2"/>
            <a:r>
              <a:rPr lang="en-US" dirty="0" smtClean="0"/>
              <a:t>MPF 128 lines</a:t>
            </a:r>
          </a:p>
          <a:p>
            <a:pPr lvl="2"/>
            <a:r>
              <a:rPr lang="en-US" dirty="0" smtClean="0"/>
              <a:t>TDI detectors 32 lines</a:t>
            </a:r>
          </a:p>
          <a:p>
            <a:r>
              <a:rPr lang="en-US" dirty="0" smtClean="0"/>
              <a:t>The science goal during this time period is to obtain color images of Pluto, </a:t>
            </a:r>
            <a:r>
              <a:rPr lang="en-US" dirty="0" smtClean="0"/>
              <a:t>Charon</a:t>
            </a:r>
            <a:r>
              <a:rPr lang="en-US" dirty="0" smtClean="0"/>
              <a:t>, and Nix to monitor temporal variations</a:t>
            </a:r>
          </a:p>
        </p:txBody>
      </p:sp>
    </p:spTree>
    <p:extLst>
      <p:ext uri="{BB962C8B-B14F-4D97-AF65-F5344CB8AC3E}">
        <p14:creationId xmlns:p14="http://schemas.microsoft.com/office/powerpoint/2010/main" val="33362926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Excellent dataset</a:t>
            </a:r>
          </a:p>
          <a:p>
            <a:pPr lvl="1"/>
            <a:r>
              <a:rPr lang="en-US" dirty="0" smtClean="0"/>
              <a:t>Comprehensive information included</a:t>
            </a:r>
          </a:p>
          <a:p>
            <a:pPr lvl="1"/>
            <a:r>
              <a:rPr lang="en-US" dirty="0" smtClean="0"/>
              <a:t>Complete and clearly written documentation</a:t>
            </a:r>
          </a:p>
          <a:p>
            <a:pPr lvl="1"/>
            <a:r>
              <a:rPr lang="en-US" dirty="0" smtClean="0"/>
              <a:t>Some problems are identified, mostly minor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94276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Catalog Files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3366FF"/>
                </a:solidFill>
              </a:rPr>
              <a:t>dataset.cat</a:t>
            </a:r>
            <a:r>
              <a:rPr lang="en-US" dirty="0" smtClean="0"/>
              <a:t> in level-3 data</a:t>
            </a:r>
          </a:p>
          <a:p>
            <a:pPr lvl="1"/>
            <a:r>
              <a:rPr lang="en-US" dirty="0" smtClean="0"/>
              <a:t>Calibration section, the last paragraph is potentially confusing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r>
              <a:rPr lang="en-US" dirty="0" smtClean="0"/>
              <a:t>All other catalog files read well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3527" y="3184805"/>
            <a:ext cx="7304503" cy="1420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37683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Documentation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FFFFFF"/>
          </a:solidFill>
        </p:spPr>
        <p:txBody>
          <a:bodyPr>
            <a:normAutofit fontScale="77500" lnSpcReduction="20000"/>
          </a:bodyPr>
          <a:lstStyle/>
          <a:p>
            <a:r>
              <a:rPr lang="en-US" dirty="0" err="1">
                <a:solidFill>
                  <a:srgbClr val="3366FF"/>
                </a:solidFill>
              </a:rPr>
              <a:t>n</a:t>
            </a:r>
            <a:r>
              <a:rPr lang="en-US" dirty="0" err="1" smtClean="0">
                <a:solidFill>
                  <a:srgbClr val="3366FF"/>
                </a:solidFill>
              </a:rPr>
              <a:t>h_mission_trajectory.tab</a:t>
            </a:r>
            <a:r>
              <a:rPr lang="en-US" dirty="0" smtClean="0"/>
              <a:t> contains the trajectory of the whole mission, </a:t>
            </a:r>
            <a:r>
              <a:rPr lang="en-US" dirty="0" err="1" smtClean="0">
                <a:solidFill>
                  <a:srgbClr val="3366FF"/>
                </a:solidFill>
              </a:rPr>
              <a:t>nh_trajectory.tab</a:t>
            </a:r>
            <a:r>
              <a:rPr lang="en-US" dirty="0" smtClean="0"/>
              <a:t> </a:t>
            </a:r>
            <a:r>
              <a:rPr lang="en-US" dirty="0" smtClean="0"/>
              <a:t>covers the first half of 2007 (Jupiter phase).  </a:t>
            </a:r>
            <a:r>
              <a:rPr lang="en-US" dirty="0" smtClean="0"/>
              <a:t>Suggest to remove the latter</a:t>
            </a:r>
          </a:p>
          <a:p>
            <a:r>
              <a:rPr lang="en-US" strike="sngStrike" dirty="0" smtClean="0"/>
              <a:t>No </a:t>
            </a:r>
            <a:r>
              <a:rPr lang="en-US" strike="sngStrike" dirty="0" smtClean="0"/>
              <a:t>documentation for FITS header keywords found</a:t>
            </a:r>
          </a:p>
          <a:p>
            <a:r>
              <a:rPr lang="en-US" dirty="0" smtClean="0"/>
              <a:t>No documentation for the columns of housekeeping data table contained in each raw </a:t>
            </a:r>
            <a:r>
              <a:rPr lang="en-US" dirty="0" smtClean="0"/>
              <a:t>images </a:t>
            </a:r>
            <a:r>
              <a:rPr lang="en-US" dirty="0" smtClean="0">
                <a:solidFill>
                  <a:srgbClr val="FF0000"/>
                </a:solidFill>
              </a:rPr>
              <a:t>(to follow up)</a:t>
            </a:r>
          </a:p>
          <a:p>
            <a:r>
              <a:rPr lang="en-US" dirty="0" err="1" smtClean="0">
                <a:solidFill>
                  <a:srgbClr val="3366FF"/>
                </a:solidFill>
              </a:rPr>
              <a:t>soc_inst_icd.pdf</a:t>
            </a:r>
            <a:r>
              <a:rPr lang="en-US" dirty="0" smtClean="0"/>
              <a:t> (next slide):</a:t>
            </a:r>
            <a:endParaRPr lang="en-US" dirty="0"/>
          </a:p>
          <a:p>
            <a:pPr lvl="1"/>
            <a:r>
              <a:rPr lang="en-US" dirty="0"/>
              <a:t>page 54, table 10-2, 10-3: Data format not consistent with the specifications in these two tables</a:t>
            </a:r>
          </a:p>
          <a:p>
            <a:pPr lvl="1"/>
            <a:r>
              <a:rPr lang="en-US" dirty="0" smtClean="0"/>
              <a:t>page </a:t>
            </a:r>
            <a:r>
              <a:rPr lang="en-US" dirty="0"/>
              <a:t>66, 10.3.4:  The unit for resolved and unresolved sources are reversed</a:t>
            </a:r>
          </a:p>
          <a:p>
            <a:pPr lvl="1"/>
            <a:r>
              <a:rPr lang="en-US" dirty="0"/>
              <a:t>page 67, 10.3.6:  Information outdated, and conflict with </a:t>
            </a:r>
            <a:r>
              <a:rPr lang="en-US" dirty="0" smtClean="0"/>
              <a:t>10.3.13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32462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solidFill>
                  <a:srgbClr val="3366FF"/>
                </a:solidFill>
              </a:rPr>
              <a:t>soc_inst_icd.pdf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948243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page 54, table 10-2, 10-3: Data format not consistent with the specifications in these two tables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63953" y="2674192"/>
            <a:ext cx="5753100" cy="26162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696094" y="5425158"/>
            <a:ext cx="4442242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b-NO" dirty="0"/>
              <a:t>028769/</a:t>
            </a:r>
            <a:r>
              <a:rPr lang="nb-NO" dirty="0" smtClean="0"/>
              <a:t>mc0_0287692247_0x536_eng.fit:</a:t>
            </a:r>
          </a:p>
          <a:p>
            <a:pPr marL="285750" indent="-285750">
              <a:buFontTx/>
              <a:buChar char="•"/>
            </a:pPr>
            <a:r>
              <a:rPr lang="en-US" dirty="0" smtClean="0"/>
              <a:t>HOUSEKEEPING table 75 columns</a:t>
            </a:r>
          </a:p>
          <a:p>
            <a:pPr marL="285750" indent="-285750">
              <a:buFontTx/>
              <a:buChar char="•"/>
            </a:pPr>
            <a:r>
              <a:rPr lang="en-US" dirty="0" smtClean="0"/>
              <a:t>WINDOW_MISMATCHES table 10 columns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83096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solidFill>
                  <a:srgbClr val="3366FF"/>
                </a:solidFill>
              </a:rPr>
              <a:t>soc_inst_icd.pdf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page </a:t>
            </a:r>
            <a:r>
              <a:rPr lang="en-US" dirty="0"/>
              <a:t>66, 10.3.4:  The unit for resolved and unresolved sources are </a:t>
            </a:r>
            <a:r>
              <a:rPr lang="en-US" dirty="0" smtClean="0"/>
              <a:t>reversed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9682" y="3098197"/>
            <a:ext cx="7967117" cy="1042112"/>
          </a:xfrm>
          <a:prstGeom prst="rect">
            <a:avLst/>
          </a:prstGeom>
        </p:spPr>
      </p:pic>
      <p:cxnSp>
        <p:nvCxnSpPr>
          <p:cNvPr id="7" name="Straight Connector 6"/>
          <p:cNvCxnSpPr/>
          <p:nvPr/>
        </p:nvCxnSpPr>
        <p:spPr>
          <a:xfrm>
            <a:off x="4652155" y="3835324"/>
            <a:ext cx="741831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5772706" y="3835324"/>
            <a:ext cx="741831" cy="0"/>
          </a:xfrm>
          <a:prstGeom prst="line">
            <a:avLst/>
          </a:prstGeom>
          <a:ln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719682" y="3835324"/>
            <a:ext cx="1593822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2582063" y="3835324"/>
            <a:ext cx="1768331" cy="0"/>
          </a:xfrm>
          <a:prstGeom prst="line">
            <a:avLst/>
          </a:prstGeom>
          <a:ln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905057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solidFill>
                  <a:srgbClr val="3366FF"/>
                </a:solidFill>
              </a:rPr>
              <a:t>soc_inst_icd.pdf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page 67, 10.3.6:  Information outdated, and conflict with </a:t>
            </a:r>
            <a:r>
              <a:rPr lang="en-US" dirty="0" smtClean="0"/>
              <a:t>10.3.13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4847078"/>
            <a:ext cx="8320251" cy="79902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199" y="3080834"/>
            <a:ext cx="8210707" cy="1239352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6827352" y="3596402"/>
            <a:ext cx="1332780" cy="25149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0285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Calibration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trike="sngStrike" dirty="0" smtClean="0"/>
              <a:t>Based on the ICD document, different objects have different calibration constants (due to their different color/spectra), but which one is used if multiple objects (e.g., Pluto and Charon) are in the same frame?</a:t>
            </a:r>
          </a:p>
          <a:p>
            <a:r>
              <a:rPr lang="en-US" dirty="0" err="1" smtClean="0"/>
              <a:t>calib</a:t>
            </a:r>
            <a:r>
              <a:rPr lang="en-US" dirty="0" smtClean="0"/>
              <a:t>/ directory is included in level-2 dataset.  Is it needed?</a:t>
            </a:r>
          </a:p>
          <a:p>
            <a:r>
              <a:rPr lang="en-US" dirty="0" smtClean="0"/>
              <a:t>I did not </a:t>
            </a:r>
            <a:r>
              <a:rPr lang="en-US" dirty="0" smtClean="0"/>
              <a:t>verify calibration from raw images to calibrated images</a:t>
            </a:r>
          </a:p>
        </p:txBody>
      </p:sp>
    </p:spTree>
    <p:extLst>
      <p:ext uri="{BB962C8B-B14F-4D97-AF65-F5344CB8AC3E}">
        <p14:creationId xmlns:p14="http://schemas.microsoft.com/office/powerpoint/2010/main" val="12705320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814</TotalTime>
  <Words>606</Words>
  <Application>Microsoft Macintosh PowerPoint</Application>
  <PresentationFormat>On-screen Show (4:3)</PresentationFormat>
  <Paragraphs>68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NH MVIC  Dataset Review</vt:lpstr>
      <vt:lpstr>Dataset Overview</vt:lpstr>
      <vt:lpstr>Review Overview</vt:lpstr>
      <vt:lpstr>Catalog Files</vt:lpstr>
      <vt:lpstr>Documentation</vt:lpstr>
      <vt:lpstr>soc_inst_icd.pdf</vt:lpstr>
      <vt:lpstr>soc_inst_icd.pdf</vt:lpstr>
      <vt:lpstr>soc_inst_icd.pdf</vt:lpstr>
      <vt:lpstr>Calibration</vt:lpstr>
      <vt:lpstr>Data</vt:lpstr>
      <vt:lpstr>Images</vt:lpstr>
      <vt:lpstr>Examples</vt:lpstr>
      <vt:lpstr>Examples</vt:lpstr>
    </vt:vector>
  </TitlesOfParts>
  <Company>Planetary Science Institute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NH MVIC  Dataset Review</dc:title>
  <dc:creator>Jian-Yang Li</dc:creator>
  <cp:lastModifiedBy>Jian-Yang Li</cp:lastModifiedBy>
  <cp:revision>103</cp:revision>
  <dcterms:created xsi:type="dcterms:W3CDTF">2016-05-17T19:53:49Z</dcterms:created>
  <dcterms:modified xsi:type="dcterms:W3CDTF">2016-05-19T20:09:07Z</dcterms:modified>
</cp:coreProperties>
</file>