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85" r:id="rId5"/>
    <p:sldId id="267" r:id="rId6"/>
    <p:sldId id="284" r:id="rId7"/>
    <p:sldId id="257" r:id="rId8"/>
    <p:sldId id="268" r:id="rId9"/>
    <p:sldId id="286" r:id="rId10"/>
    <p:sldId id="287" r:id="rId11"/>
    <p:sldId id="288" r:id="rId12"/>
    <p:sldId id="281" r:id="rId13"/>
    <p:sldId id="274" r:id="rId14"/>
    <p:sldId id="290" r:id="rId15"/>
    <p:sldId id="289" r:id="rId16"/>
    <p:sldId id="275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5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12/2/16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5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450"/>
            <a:ext cx="8229600" cy="528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19,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6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2971"/>
            <a:ext cx="7772400" cy="2987849"/>
          </a:xfrm>
        </p:spPr>
        <p:txBody>
          <a:bodyPr>
            <a:normAutofit/>
          </a:bodyPr>
          <a:lstStyle/>
          <a:p>
            <a:r>
              <a:rPr lang="en-US" dirty="0" smtClean="0"/>
              <a:t>PDS Data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Horizons</a:t>
            </a:r>
            <a:r>
              <a:rPr lang="en-US" dirty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LORRI &amp; MVIC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Tony Farnham</a:t>
            </a:r>
          </a:p>
          <a:p>
            <a:r>
              <a:rPr lang="en-US" dirty="0" smtClean="0"/>
              <a:t>Dec 5,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Data Set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Pluto Cruise </a:t>
            </a:r>
            <a:r>
              <a:rPr lang="en-US" dirty="0" smtClean="0"/>
              <a:t>Dataset, DATASET.CAT</a:t>
            </a:r>
          </a:p>
          <a:p>
            <a:pPr lvl="1"/>
            <a:r>
              <a:rPr lang="en-US" dirty="0"/>
              <a:t>“Note 1:  </a:t>
            </a:r>
            <a:r>
              <a:rPr lang="en-US" dirty="0" err="1"/>
              <a:t>U_Hazard</a:t>
            </a:r>
            <a:r>
              <a:rPr lang="en-US" dirty="0"/>
              <a:t> observations </a:t>
            </a:r>
            <a:r>
              <a:rPr lang="en-US" dirty="0">
                <a:solidFill>
                  <a:srgbClr val="FF0000"/>
                </a:solidFill>
              </a:rPr>
              <a:t>will be </a:t>
            </a:r>
            <a:r>
              <a:rPr lang="en-US" dirty="0"/>
              <a:t>taken during the approach to </a:t>
            </a:r>
            <a:r>
              <a:rPr lang="en-US" dirty="0" smtClean="0"/>
              <a:t>Pluto encounter </a:t>
            </a:r>
            <a:r>
              <a:rPr lang="en-US" dirty="0"/>
              <a:t>to determine if any hazards exist on the flight path through </a:t>
            </a:r>
            <a:r>
              <a:rPr lang="en-US" dirty="0" err="1" smtClean="0">
                <a:solidFill>
                  <a:srgbClr val="FF0000"/>
                </a:solidFill>
              </a:rPr>
              <a:t>Puto</a:t>
            </a:r>
            <a:r>
              <a:rPr lang="en-US" dirty="0" smtClean="0"/>
              <a:t> system</a:t>
            </a:r>
          </a:p>
          <a:p>
            <a:pPr lvl="1"/>
            <a:endParaRPr lang="en-US" dirty="0"/>
          </a:p>
          <a:p>
            <a:r>
              <a:rPr lang="en-US" dirty="0"/>
              <a:t>Pluto </a:t>
            </a:r>
            <a:r>
              <a:rPr lang="en-US" dirty="0" smtClean="0"/>
              <a:t>Dataset</a:t>
            </a:r>
            <a:r>
              <a:rPr lang="en-US" dirty="0"/>
              <a:t>, DATASET.CAT</a:t>
            </a:r>
          </a:p>
          <a:p>
            <a:pPr lvl="1"/>
            <a:r>
              <a:rPr lang="en-US" dirty="0"/>
              <a:t>“This P2 Pluto Encounter dataset release provides </a:t>
            </a:r>
            <a:r>
              <a:rPr lang="en-US" dirty="0" smtClean="0"/>
              <a:t>updates</a:t>
            </a:r>
            <a:r>
              <a:rPr lang="is-IS" dirty="0" smtClean="0"/>
              <a:t>…”</a:t>
            </a:r>
          </a:p>
          <a:p>
            <a:pPr lvl="2"/>
            <a:r>
              <a:rPr lang="is-IS" dirty="0"/>
              <a:t>T</a:t>
            </a:r>
            <a:r>
              <a:rPr lang="is-IS" dirty="0" smtClean="0"/>
              <a:t>he list of 70+ updates should be a documents file, if it is to be 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6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3725675" cy="5289900"/>
          </a:xfrm>
        </p:spPr>
        <p:txBody>
          <a:bodyPr/>
          <a:lstStyle/>
          <a:p>
            <a:r>
              <a:rPr lang="en-US" sz="2000" dirty="0" smtClean="0"/>
              <a:t>Data </a:t>
            </a:r>
            <a:r>
              <a:rPr lang="en-US" sz="2000" dirty="0" smtClean="0"/>
              <a:t>are in good shape</a:t>
            </a:r>
          </a:p>
          <a:p>
            <a:pPr lvl="1"/>
            <a:r>
              <a:rPr lang="en-US" sz="2000" dirty="0" smtClean="0"/>
              <a:t>Read with IDL FITS readers, </a:t>
            </a:r>
            <a:r>
              <a:rPr lang="en-US" sz="2000" dirty="0" smtClean="0"/>
              <a:t>PDSREAD and </a:t>
            </a:r>
            <a:r>
              <a:rPr lang="en-US" sz="2000" dirty="0" err="1" smtClean="0"/>
              <a:t>NASAView</a:t>
            </a:r>
            <a:endParaRPr lang="en-US" sz="2000" dirty="0" smtClean="0"/>
          </a:p>
          <a:p>
            <a:pPr lvl="1"/>
            <a:r>
              <a:rPr lang="en-US" sz="2000" dirty="0" smtClean="0"/>
              <a:t>Includes extensions</a:t>
            </a:r>
          </a:p>
          <a:p>
            <a:pPr lvl="1"/>
            <a:r>
              <a:rPr lang="en-US" sz="2000" dirty="0" smtClean="0"/>
              <a:t>Spot-checked chunks of data, did not check every image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Able to display and manipulate the data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 descr="Lorri_imag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78" y="1282485"/>
            <a:ext cx="4377771" cy="47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SPICE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49"/>
            <a:ext cx="8229600" cy="5546037"/>
          </a:xfrm>
        </p:spPr>
        <p:txBody>
          <a:bodyPr/>
          <a:lstStyle/>
          <a:p>
            <a:r>
              <a:rPr lang="en-US" sz="2000" dirty="0" smtClean="0"/>
              <a:t>Comparison of my SPICE calculations </a:t>
            </a:r>
            <a:r>
              <a:rPr lang="en-US" sz="2000" dirty="0" err="1" smtClean="0"/>
              <a:t>vs</a:t>
            </a:r>
            <a:r>
              <a:rPr lang="en-US" sz="2000" dirty="0" smtClean="0"/>
              <a:t> header/label data are generally good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ome kernels are different, so values are not </a:t>
            </a:r>
            <a:r>
              <a:rPr lang="en-US" sz="2000" dirty="0" smtClean="0"/>
              <a:t>exact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 complaints this time   </a:t>
            </a:r>
            <a:r>
              <a:rPr lang="en-US" sz="2000" dirty="0" smtClean="0">
                <a:sym typeface="Wingdings"/>
              </a:rPr>
              <a:t>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9202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MVIC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5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4</a:t>
            </a:r>
            <a:r>
              <a:rPr lang="en-US" sz="2000" dirty="0" smtClean="0"/>
              <a:t> Datasets:  Pluto Cruise and Pluto</a:t>
            </a:r>
          </a:p>
          <a:p>
            <a:pPr lvl="1"/>
            <a:r>
              <a:rPr lang="en-US" sz="2000" dirty="0" smtClean="0"/>
              <a:t>Raw and calibrated for each</a:t>
            </a:r>
          </a:p>
          <a:p>
            <a:r>
              <a:rPr lang="en-US" sz="2000" dirty="0" smtClean="0"/>
              <a:t>Very similar, with many files the same</a:t>
            </a:r>
          </a:p>
          <a:p>
            <a:endParaRPr lang="en-US" sz="2000" dirty="0" smtClean="0"/>
          </a:p>
          <a:p>
            <a:r>
              <a:rPr lang="en-US" sz="2000" dirty="0" smtClean="0"/>
              <a:t>Overall</a:t>
            </a:r>
            <a:r>
              <a:rPr lang="en-US" sz="2000" dirty="0" smtClean="0"/>
              <a:t>, </a:t>
            </a:r>
            <a:r>
              <a:rPr lang="en-US" sz="2000" dirty="0" smtClean="0"/>
              <a:t>all data 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</a:t>
            </a:r>
            <a:r>
              <a:rPr lang="en-US" sz="2000" dirty="0" smtClean="0"/>
              <a:t>documented with lots of description and information available</a:t>
            </a:r>
          </a:p>
          <a:p>
            <a:r>
              <a:rPr lang="en-US" sz="2000" dirty="0" smtClean="0"/>
              <a:t>Data are in good shape</a:t>
            </a:r>
          </a:p>
          <a:p>
            <a:pPr lvl="1"/>
            <a:r>
              <a:rPr lang="en-US" sz="2000" dirty="0" smtClean="0"/>
              <a:t>Read with IDL FITS readers, </a:t>
            </a:r>
            <a:r>
              <a:rPr lang="en-US" sz="2000" dirty="0" smtClean="0"/>
              <a:t>PDSREAD and </a:t>
            </a:r>
            <a:r>
              <a:rPr lang="en-US" sz="2000" dirty="0" err="1" smtClean="0"/>
              <a:t>NASAView</a:t>
            </a:r>
            <a:endParaRPr lang="en-US" sz="2000" dirty="0" smtClean="0"/>
          </a:p>
          <a:p>
            <a:pPr lvl="1"/>
            <a:r>
              <a:rPr lang="en-US" sz="2000" dirty="0" smtClean="0"/>
              <a:t>Includes extensions</a:t>
            </a:r>
          </a:p>
          <a:p>
            <a:pPr lvl="1"/>
            <a:r>
              <a:rPr lang="en-US" sz="2000" dirty="0" smtClean="0"/>
              <a:t>Spot-checked chunks of data, did not check every image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013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Part of the RALPH instrument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PanFrame</a:t>
            </a:r>
            <a:r>
              <a:rPr lang="en-US" sz="2000" dirty="0" smtClean="0"/>
              <a:t> CCD </a:t>
            </a:r>
          </a:p>
          <a:p>
            <a:pPr lvl="1"/>
            <a:r>
              <a:rPr lang="en-US" sz="2000" dirty="0" smtClean="0"/>
              <a:t>5024x128 pixels sweep over the scene</a:t>
            </a:r>
          </a:p>
          <a:p>
            <a:pPr lvl="1"/>
            <a:r>
              <a:rPr lang="en-US" sz="2000" dirty="0" smtClean="0"/>
              <a:t>128 pixels per exposure time  </a:t>
            </a:r>
          </a:p>
          <a:p>
            <a:pPr lvl="1"/>
            <a:r>
              <a:rPr lang="en-US" sz="2000" dirty="0" smtClean="0"/>
              <a:t>Create an image cube 5024 x 128 x XXX pixels, where XXX is defined by scan rate and time </a:t>
            </a:r>
          </a:p>
          <a:p>
            <a:pPr lvl="1"/>
            <a:r>
              <a:rPr lang="en-US" sz="2000" dirty="0" smtClean="0"/>
              <a:t>Not clear how these data are used, though there are not many of them </a:t>
            </a:r>
          </a:p>
          <a:p>
            <a:r>
              <a:rPr lang="en-US" sz="2000" dirty="0" smtClean="0"/>
              <a:t>Six other CCDs operate in TDI mode </a:t>
            </a:r>
            <a:r>
              <a:rPr lang="en-US" sz="2000" dirty="0"/>
              <a:t>(</a:t>
            </a:r>
            <a:r>
              <a:rPr lang="en-US" sz="2000" dirty="0" smtClean="0"/>
              <a:t>different filters)</a:t>
            </a:r>
          </a:p>
          <a:p>
            <a:pPr lvl="1"/>
            <a:r>
              <a:rPr lang="en-US" sz="2000" dirty="0" smtClean="0"/>
              <a:t>5024x32 </a:t>
            </a:r>
            <a:r>
              <a:rPr lang="en-US" sz="2000" dirty="0"/>
              <a:t>pixels sweep over the scene</a:t>
            </a:r>
          </a:p>
          <a:p>
            <a:pPr lvl="1"/>
            <a:r>
              <a:rPr lang="en-US" sz="2000" dirty="0" smtClean="0"/>
              <a:t>The 32 pixels are clocked at the scan rate, so each exposure time gives a shift of 1 pixel </a:t>
            </a:r>
          </a:p>
          <a:p>
            <a:pPr lvl="1"/>
            <a:r>
              <a:rPr lang="en-US" sz="2000" dirty="0" smtClean="0"/>
              <a:t>Creates an image 5024 x XXX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/>
              <a:t>3</a:t>
            </a:r>
            <a:r>
              <a:rPr lang="en-US" sz="2000" dirty="0" smtClean="0"/>
              <a:t> </a:t>
            </a:r>
            <a:r>
              <a:rPr lang="en-US" sz="2000" dirty="0" smtClean="0"/>
              <a:t>extensions</a:t>
            </a:r>
          </a:p>
          <a:p>
            <a:pPr lvl="2"/>
            <a:r>
              <a:rPr lang="en-US" sz="2000" dirty="0" smtClean="0"/>
              <a:t>Primary image, </a:t>
            </a:r>
            <a:r>
              <a:rPr lang="en-US" sz="2000" dirty="0" smtClean="0"/>
              <a:t>housekeeping, window mismatch table</a:t>
            </a:r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</a:t>
            </a:r>
            <a:r>
              <a:rPr lang="en-US" sz="2000" dirty="0" smtClean="0"/>
              <a:t>files with </a:t>
            </a:r>
            <a:r>
              <a:rPr lang="en-US" sz="2000" dirty="0"/>
              <a:t>3</a:t>
            </a:r>
            <a:r>
              <a:rPr lang="en-US" sz="2000" dirty="0" smtClean="0"/>
              <a:t> </a:t>
            </a:r>
            <a:r>
              <a:rPr lang="en-US" sz="2000" dirty="0" smtClean="0"/>
              <a:t>extensions</a:t>
            </a:r>
          </a:p>
          <a:p>
            <a:pPr lvl="2"/>
            <a:r>
              <a:rPr lang="en-US" sz="2000" dirty="0" smtClean="0"/>
              <a:t>Primary </a:t>
            </a:r>
            <a:r>
              <a:rPr lang="en-US" sz="2000" dirty="0" smtClean="0"/>
              <a:t>image (DN), </a:t>
            </a:r>
            <a:r>
              <a:rPr lang="en-US" sz="2000" dirty="0" smtClean="0"/>
              <a:t>Error </a:t>
            </a:r>
            <a:r>
              <a:rPr lang="en-US" sz="2000" dirty="0" smtClean="0"/>
              <a:t>map, </a:t>
            </a:r>
            <a:r>
              <a:rPr lang="en-US" sz="2000" dirty="0" smtClean="0"/>
              <a:t>Quality flag </a:t>
            </a:r>
            <a:r>
              <a:rPr lang="en-US" sz="2000" dirty="0" smtClean="0"/>
              <a:t>image</a:t>
            </a:r>
          </a:p>
          <a:p>
            <a:pPr lvl="2"/>
            <a:r>
              <a:rPr lang="en-US" sz="2000" dirty="0" smtClean="0"/>
              <a:t>Do-it-yourself flux calibration:  Flux conversion coefficients are added to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38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– RAW and 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IntroDoc</a:t>
            </a:r>
            <a:endParaRPr lang="en-US" sz="2000" dirty="0"/>
          </a:p>
          <a:p>
            <a:pPr lvl="1"/>
            <a:r>
              <a:rPr lang="en-US" sz="2000" dirty="0"/>
              <a:t>Found it to be a good overview with a lot of detail that helped in getting into the dataset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Finding the data </a:t>
            </a:r>
            <a:r>
              <a:rPr lang="en-US" sz="2000" dirty="0"/>
              <a:t>p</a:t>
            </a:r>
            <a:r>
              <a:rPr lang="en-US" sz="2000" dirty="0" smtClean="0"/>
              <a:t>aragraph  </a:t>
            </a:r>
          </a:p>
          <a:p>
            <a:pPr lvl="2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CALIB Directory </a:t>
            </a:r>
          </a:p>
          <a:p>
            <a:r>
              <a:rPr lang="en-US" sz="2000" dirty="0" smtClean="0"/>
              <a:t>Question:  The flat field files in the MP and MCL sub-directories (the TDI CCDs) are 5024 x 1 pixels (not 5024 x 32)  </a:t>
            </a:r>
          </a:p>
          <a:p>
            <a:pPr lvl="1"/>
            <a:r>
              <a:rPr lang="en-US" sz="2000" dirty="0" smtClean="0"/>
              <a:t>Is the value the average of the 32 columns?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1645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Data Files – RAW and 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3656651" cy="5289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Able to read the data with both </a:t>
            </a:r>
            <a:r>
              <a:rPr lang="en-US" sz="2000" dirty="0" smtClean="0"/>
              <a:t>PDSREAD and IDL </a:t>
            </a:r>
            <a:r>
              <a:rPr lang="en-US" sz="2000" dirty="0" smtClean="0"/>
              <a:t>FITS </a:t>
            </a:r>
            <a:r>
              <a:rPr lang="en-US" sz="2000" dirty="0" smtClean="0"/>
              <a:t>readers</a:t>
            </a:r>
            <a:endParaRPr lang="en-US" sz="2000" dirty="0" smtClean="0"/>
          </a:p>
          <a:p>
            <a:pPr lvl="1"/>
            <a:r>
              <a:rPr lang="en-US" sz="2000" dirty="0" smtClean="0"/>
              <a:t>Includes extensions, etc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Had some problems with </a:t>
            </a:r>
            <a:r>
              <a:rPr lang="en-US" sz="2000" dirty="0" err="1" smtClean="0"/>
              <a:t>NASAview</a:t>
            </a:r>
            <a:endParaRPr lang="en-US" sz="2000" smtClean="0"/>
          </a:p>
          <a:p>
            <a:endParaRPr lang="en-US" sz="2000" dirty="0" smtClean="0"/>
          </a:p>
          <a:p>
            <a:r>
              <a:rPr lang="en-US" sz="2000" dirty="0" smtClean="0"/>
              <a:t>Able to manipulate and calibrate the data</a:t>
            </a:r>
          </a:p>
          <a:p>
            <a:endParaRPr lang="en-US" sz="2000" dirty="0" smtClean="0"/>
          </a:p>
        </p:txBody>
      </p:sp>
      <p:pic>
        <p:nvPicPr>
          <p:cNvPr id="6" name="Picture 5" descr="MVIC_imag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763" y="1352961"/>
            <a:ext cx="4414311" cy="48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0415"/>
            <a:ext cx="8229600" cy="541937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Many of the files are common between all LORRI and MVIC datasets.  Highlight the problems of those files here, and liens should propagate to all data sets.</a:t>
            </a:r>
          </a:p>
          <a:p>
            <a:r>
              <a:rPr lang="en-US" sz="2200" dirty="0" smtClean="0"/>
              <a:t>Additional comments are given on files that are specific to individual data sets.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 smtClean="0"/>
              <a:t>In previous review I had a number of comments about the repetition of files in every dataset, rather than customizing files to the individual dataset, etc.</a:t>
            </a:r>
          </a:p>
          <a:p>
            <a:pPr lvl="1"/>
            <a:r>
              <a:rPr lang="en-US" sz="2200" dirty="0" smtClean="0"/>
              <a:t>Simplifies </a:t>
            </a:r>
            <a:r>
              <a:rPr lang="en-US" sz="2200" dirty="0" smtClean="0"/>
              <a:t>dataset </a:t>
            </a:r>
            <a:r>
              <a:rPr lang="en-US" sz="2200" dirty="0" smtClean="0"/>
              <a:t>creation (simplifies the “now”)</a:t>
            </a:r>
            <a:endParaRPr lang="en-US" sz="2200" dirty="0" smtClean="0"/>
          </a:p>
          <a:p>
            <a:pPr lvl="1"/>
            <a:r>
              <a:rPr lang="en-US" sz="2200" dirty="0" smtClean="0"/>
              <a:t>Sometimes makes the information </a:t>
            </a:r>
            <a:r>
              <a:rPr lang="en-US" sz="2200" dirty="0" smtClean="0"/>
              <a:t>vague, with extraneous material that needs to be evaluated by the user for relevance (wastes users time for the next 20 years)</a:t>
            </a:r>
          </a:p>
          <a:p>
            <a:r>
              <a:rPr lang="en-US" sz="2200" dirty="0" smtClean="0"/>
              <a:t>Still a few occasions of this, but it is </a:t>
            </a:r>
            <a:r>
              <a:rPr lang="en-US" sz="2200" dirty="0"/>
              <a:t>m</a:t>
            </a:r>
            <a:r>
              <a:rPr lang="en-US" sz="2200" dirty="0" smtClean="0"/>
              <a:t>uch better</a:t>
            </a:r>
          </a:p>
        </p:txBody>
      </p:sp>
    </p:spTree>
    <p:extLst>
      <p:ext uri="{BB962C8B-B14F-4D97-AF65-F5344CB8AC3E}">
        <p14:creationId xmlns:p14="http://schemas.microsoft.com/office/powerpoint/2010/main" val="415866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NH.CAT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/>
              <a:t>“The spacecraft closest approaches were </a:t>
            </a:r>
            <a:r>
              <a:rPr lang="en-US" sz="2000" dirty="0">
                <a:solidFill>
                  <a:srgbClr val="FF0000"/>
                </a:solidFill>
              </a:rPr>
              <a:t>13,678</a:t>
            </a:r>
            <a:r>
              <a:rPr lang="en-US" sz="2000" dirty="0"/>
              <a:t> kilometers </a:t>
            </a:r>
            <a:r>
              <a:rPr lang="is-IS" sz="2000" dirty="0" smtClean="0"/>
              <a:t>…”  (also in mission phase section)</a:t>
            </a:r>
          </a:p>
          <a:p>
            <a:pPr lvl="1"/>
            <a:r>
              <a:rPr lang="is-IS" sz="2000" dirty="0" smtClean="0"/>
              <a:t>SPICE (currently available on NAIF) gives </a:t>
            </a:r>
            <a:r>
              <a:rPr lang="is-IS" sz="2000" dirty="0" smtClean="0">
                <a:solidFill>
                  <a:srgbClr val="FF0000"/>
                </a:solidFill>
              </a:rPr>
              <a:t>13,674</a:t>
            </a:r>
            <a:r>
              <a:rPr lang="is-IS" sz="2000" dirty="0" smtClean="0"/>
              <a:t> km </a:t>
            </a:r>
            <a:endParaRPr lang="en-US" sz="2000" dirty="0"/>
          </a:p>
          <a:p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2540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DOCINFO.TXT:  A </a:t>
            </a:r>
            <a:r>
              <a:rPr lang="de-DE" sz="2000" dirty="0" err="1"/>
              <a:t>number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orphan</a:t>
            </a:r>
            <a:r>
              <a:rPr lang="de-DE" sz="2000" dirty="0"/>
              <a:t> </a:t>
            </a:r>
            <a:r>
              <a:rPr lang="de-DE" sz="2000" dirty="0" err="1"/>
              <a:t>quote</a:t>
            </a:r>
            <a:r>
              <a:rPr lang="de-DE" sz="2000" dirty="0"/>
              <a:t> </a:t>
            </a:r>
            <a:r>
              <a:rPr lang="de-DE" sz="2000" dirty="0" err="1"/>
              <a:t>marks</a:t>
            </a:r>
            <a:r>
              <a:rPr lang="de-DE" sz="2000" dirty="0"/>
              <a:t>:</a:t>
            </a:r>
          </a:p>
          <a:p>
            <a:pPr lvl="1"/>
            <a:r>
              <a:rPr lang="de-DE" sz="2000" dirty="0"/>
              <a:t> +-&gt;MORGAN_SPIE.PDF              ", [MORGANETAL2005]                        </a:t>
            </a:r>
          </a:p>
          <a:p>
            <a:pPr lvl="1"/>
            <a:r>
              <a:rPr lang="ro-RO" sz="2000" dirty="0"/>
              <a:t>+-&gt;CONARD_SPIE.PDF              ", [CONARDETAL2005]                        </a:t>
            </a:r>
          </a:p>
          <a:p>
            <a:pPr lvl="1"/>
            <a:r>
              <a:rPr lang="ro-RO" sz="2000" dirty="0"/>
              <a:t>+-&gt;SEQ_LORRI_LAUNCH.LBL        Label for "; read label for description     </a:t>
            </a:r>
          </a:p>
          <a:p>
            <a:pPr lvl="1"/>
            <a:r>
              <a:rPr lang="ro-RO" sz="2000" dirty="0"/>
              <a:t>+-&gt;NH_MISSION_TRAJECTORY.LBL   Label for "; read label for description </a:t>
            </a:r>
          </a:p>
          <a:p>
            <a:pPr lvl="1"/>
            <a:r>
              <a:rPr lang="de-DE" sz="2000" dirty="0"/>
              <a:t>+-&gt;NH_MET2UTC.LBL              Label </a:t>
            </a:r>
            <a:r>
              <a:rPr lang="de-DE" sz="2000" dirty="0" err="1"/>
              <a:t>for</a:t>
            </a:r>
            <a:r>
              <a:rPr lang="de-DE" sz="2000" dirty="0"/>
              <a:t> " </a:t>
            </a:r>
          </a:p>
          <a:p>
            <a:pPr lvl="1"/>
            <a:r>
              <a:rPr lang="de-DE" sz="2000" dirty="0"/>
              <a:t>+-&gt;NH_FOV.LBL                  Label </a:t>
            </a:r>
            <a:r>
              <a:rPr lang="de-DE" sz="2000" dirty="0" err="1"/>
              <a:t>for</a:t>
            </a:r>
            <a:r>
              <a:rPr lang="de-DE" sz="2000" dirty="0"/>
              <a:t> " </a:t>
            </a:r>
            <a:endParaRPr lang="en-US" sz="2000" dirty="0"/>
          </a:p>
          <a:p>
            <a:pPr lvl="1"/>
            <a:r>
              <a:rPr lang="en-US" sz="2000" dirty="0"/>
              <a:t>+-&gt;QUAT_AXYZ_INSTR_TO_J2K.LBL  Label for " </a:t>
            </a:r>
          </a:p>
          <a:p>
            <a:pPr lvl="1"/>
            <a:r>
              <a:rPr lang="en-US" sz="2000" dirty="0"/>
              <a:t>+-&gt;LUNINEETAL1995.LBL          Label for " </a:t>
            </a:r>
          </a:p>
          <a:p>
            <a:endParaRPr lang="en-US" sz="2000" dirty="0" smtClean="0"/>
          </a:p>
          <a:p>
            <a:r>
              <a:rPr lang="en-US" sz="2000" dirty="0" smtClean="0"/>
              <a:t>NH_MISSION_TRAJECTORY.TAB file:</a:t>
            </a:r>
          </a:p>
          <a:p>
            <a:pPr lvl="1"/>
            <a:r>
              <a:rPr lang="en-US" sz="2000" dirty="0" smtClean="0"/>
              <a:t>“The </a:t>
            </a:r>
            <a:r>
              <a:rPr lang="en-US" sz="2000" dirty="0"/>
              <a:t>reference frame for all </a:t>
            </a:r>
            <a:r>
              <a:rPr lang="en-US" sz="2000" dirty="0" err="1">
                <a:solidFill>
                  <a:srgbClr val="FF0000"/>
                </a:solidFill>
              </a:rPr>
              <a:t>quantitities</a:t>
            </a:r>
            <a:r>
              <a:rPr lang="en-US" sz="2000" dirty="0"/>
              <a:t> is the Earth Mean Equator</a:t>
            </a:r>
            <a:r>
              <a:rPr lang="en-US" sz="2000" dirty="0" smtClean="0"/>
              <a:t>,”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387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LORRI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7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Narrow angle, panchromatic camera</a:t>
            </a:r>
          </a:p>
          <a:p>
            <a:pPr lvl="1"/>
            <a:r>
              <a:rPr lang="en-US" sz="2000" dirty="0" smtClean="0"/>
              <a:t>0.29 degree square FOV</a:t>
            </a:r>
          </a:p>
          <a:p>
            <a:pPr lvl="1"/>
            <a:r>
              <a:rPr lang="en-US" sz="2000" dirty="0" smtClean="0"/>
              <a:t> high resolution (5 </a:t>
            </a:r>
            <a:r>
              <a:rPr lang="en-US" sz="2000" dirty="0" err="1" smtClean="0"/>
              <a:t>microradian</a:t>
            </a:r>
            <a:r>
              <a:rPr lang="en-US" sz="2000" dirty="0" smtClean="0"/>
              <a:t>/pixel)</a:t>
            </a:r>
          </a:p>
          <a:p>
            <a:pPr lvl="1"/>
            <a:r>
              <a:rPr lang="en-US" sz="2000" dirty="0" smtClean="0"/>
              <a:t>1024x1024 pixel CCD detector</a:t>
            </a:r>
          </a:p>
          <a:p>
            <a:pPr lvl="1"/>
            <a:r>
              <a:rPr lang="en-US" sz="2000" dirty="0" smtClean="0"/>
              <a:t>Operates in 1x1 or 4x4 on-chip binning modes</a:t>
            </a:r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 smtClean="0"/>
              <a:t>4 </a:t>
            </a:r>
            <a:r>
              <a:rPr lang="en-US" sz="2000" dirty="0" smtClean="0"/>
              <a:t>extensions</a:t>
            </a:r>
          </a:p>
          <a:p>
            <a:pPr lvl="2"/>
            <a:r>
              <a:rPr lang="en-US" sz="2000" dirty="0" smtClean="0"/>
              <a:t>Primary image, </a:t>
            </a:r>
            <a:r>
              <a:rPr lang="en-US" sz="2000" dirty="0" smtClean="0"/>
              <a:t>Histogram</a:t>
            </a:r>
            <a:r>
              <a:rPr lang="en-US" sz="2000" dirty="0" smtClean="0"/>
              <a:t>, </a:t>
            </a:r>
            <a:r>
              <a:rPr lang="en-US" sz="2000" dirty="0" smtClean="0"/>
              <a:t>Synoptic image header, housekeeping</a:t>
            </a:r>
            <a:endParaRPr lang="en-US" sz="2000" dirty="0"/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files with 3 extensions</a:t>
            </a:r>
          </a:p>
          <a:p>
            <a:pPr lvl="2"/>
            <a:r>
              <a:rPr lang="en-US" sz="2000" dirty="0" smtClean="0"/>
              <a:t>Primary </a:t>
            </a:r>
            <a:r>
              <a:rPr lang="en-US" sz="2000" dirty="0" smtClean="0"/>
              <a:t>image (DN), </a:t>
            </a:r>
            <a:r>
              <a:rPr lang="en-US" sz="2000" dirty="0" smtClean="0"/>
              <a:t>Error </a:t>
            </a:r>
            <a:r>
              <a:rPr lang="en-US" sz="2000" dirty="0" smtClean="0"/>
              <a:t>map, </a:t>
            </a:r>
            <a:r>
              <a:rPr lang="en-US" sz="2000" dirty="0" smtClean="0"/>
              <a:t>Quality flag </a:t>
            </a:r>
            <a:r>
              <a:rPr lang="en-US" sz="2000" dirty="0" smtClean="0"/>
              <a:t>image</a:t>
            </a:r>
          </a:p>
          <a:p>
            <a:pPr lvl="2"/>
            <a:r>
              <a:rPr lang="en-US" sz="2000" dirty="0" smtClean="0"/>
              <a:t>Do-it-yourself flux calibration:  Radiance and Irradiance calibration coefficients are given in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08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 Datasets:  Post-Launch checkout, Jupiter flyby,  Pluto Cruise and Pluto</a:t>
            </a:r>
          </a:p>
          <a:p>
            <a:pPr lvl="1"/>
            <a:r>
              <a:rPr lang="en-US" sz="2000" dirty="0" smtClean="0"/>
              <a:t>Raw and calibrated for each</a:t>
            </a:r>
          </a:p>
          <a:p>
            <a:r>
              <a:rPr lang="en-US" sz="2000" dirty="0" smtClean="0"/>
              <a:t>Very similar, with many files the same</a:t>
            </a:r>
          </a:p>
          <a:p>
            <a:endParaRPr lang="en-US" sz="2000" dirty="0" smtClean="0"/>
          </a:p>
          <a:p>
            <a:r>
              <a:rPr lang="en-US" sz="2000" dirty="0" smtClean="0"/>
              <a:t>Overall</a:t>
            </a:r>
            <a:r>
              <a:rPr lang="en-US" sz="2000" dirty="0" smtClean="0"/>
              <a:t>, </a:t>
            </a:r>
            <a:r>
              <a:rPr lang="en-US" sz="2000" dirty="0" smtClean="0"/>
              <a:t>all data 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</a:t>
            </a:r>
            <a:r>
              <a:rPr lang="en-US" sz="2000" dirty="0" smtClean="0"/>
              <a:t>documented with lots of description and information available</a:t>
            </a:r>
          </a:p>
          <a:p>
            <a:r>
              <a:rPr lang="en-US" sz="2000" dirty="0" smtClean="0"/>
              <a:t>Data are in good shape</a:t>
            </a:r>
          </a:p>
          <a:p>
            <a:pPr lvl="1"/>
            <a:r>
              <a:rPr lang="en-US" sz="2000" dirty="0" smtClean="0"/>
              <a:t>Read with IDL FITS readers, </a:t>
            </a:r>
            <a:r>
              <a:rPr lang="en-US" sz="2000" dirty="0" smtClean="0"/>
              <a:t>PDSREAD and </a:t>
            </a:r>
            <a:r>
              <a:rPr lang="en-US" sz="2000" dirty="0" err="1" smtClean="0"/>
              <a:t>NASAView</a:t>
            </a:r>
            <a:endParaRPr lang="en-US" sz="2000" dirty="0" smtClean="0"/>
          </a:p>
          <a:p>
            <a:pPr lvl="1"/>
            <a:r>
              <a:rPr lang="en-US" sz="2000" dirty="0" smtClean="0"/>
              <a:t>Includes extensions</a:t>
            </a:r>
          </a:p>
          <a:p>
            <a:pPr lvl="1"/>
            <a:r>
              <a:rPr lang="en-US" sz="2000" dirty="0" smtClean="0"/>
              <a:t>Spot-checked chunks of data, did not check every image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91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– RAW and 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IntroDoc</a:t>
            </a:r>
            <a:endParaRPr lang="en-US" sz="2000" dirty="0"/>
          </a:p>
          <a:p>
            <a:pPr lvl="1"/>
            <a:r>
              <a:rPr lang="en-US" sz="2000" dirty="0"/>
              <a:t>Found it to be a good overview with a lot of detail that helped in getting into the dataset.</a:t>
            </a:r>
          </a:p>
          <a:p>
            <a:r>
              <a:rPr lang="en-US" sz="2000" dirty="0" smtClean="0"/>
              <a:t>Typos:</a:t>
            </a:r>
          </a:p>
          <a:p>
            <a:pPr lvl="1"/>
            <a:r>
              <a:rPr lang="en-US" sz="2000" dirty="0" smtClean="0"/>
              <a:t>Intro Paragraph, Line 2:  “</a:t>
            </a:r>
            <a:r>
              <a:rPr lang="en-US" sz="2000" dirty="0" err="1" smtClean="0"/>
              <a:t>tfor</a:t>
            </a:r>
            <a:r>
              <a:rPr lang="en-US" sz="2000" dirty="0" smtClean="0"/>
              <a:t>”  </a:t>
            </a:r>
            <a:r>
              <a:rPr lang="en-US" sz="2000" dirty="0" smtClean="0">
                <a:sym typeface="Wingdings"/>
              </a:rPr>
              <a:t> “for”</a:t>
            </a:r>
            <a:endParaRPr lang="en-US" sz="2000" dirty="0"/>
          </a:p>
          <a:p>
            <a:pPr lvl="1"/>
            <a:r>
              <a:rPr lang="en-US" sz="2000" dirty="0"/>
              <a:t>4th paragraph:  </a:t>
            </a:r>
            <a:endParaRPr lang="en-US" sz="2000" dirty="0" smtClean="0"/>
          </a:p>
          <a:p>
            <a:pPr lvl="2"/>
            <a:r>
              <a:rPr lang="en-US" sz="2000" dirty="0" smtClean="0"/>
              <a:t>“</a:t>
            </a:r>
            <a:r>
              <a:rPr lang="en-US" sz="2000" dirty="0"/>
              <a:t>!25-30 </a:t>
            </a:r>
            <a:r>
              <a:rPr lang="en-US" sz="2000" dirty="0" err="1"/>
              <a:t>microradians</a:t>
            </a:r>
            <a:r>
              <a:rPr lang="en-US" sz="2000" dirty="0"/>
              <a:t>”    </a:t>
            </a:r>
            <a:r>
              <a:rPr lang="en-US" sz="2000" dirty="0" smtClean="0">
                <a:sym typeface="Wingdings"/>
              </a:rPr>
              <a:t>  “~25”  ?</a:t>
            </a:r>
            <a:endParaRPr lang="en-US" sz="2000" dirty="0" smtClean="0"/>
          </a:p>
          <a:p>
            <a:pPr lvl="2"/>
            <a:r>
              <a:rPr lang="en-US" sz="2000" dirty="0" smtClean="0"/>
              <a:t>“or </a:t>
            </a:r>
            <a:r>
              <a:rPr lang="en-US" sz="2000" dirty="0"/>
              <a:t>the </a:t>
            </a:r>
            <a:r>
              <a:rPr lang="en-US" sz="2000" dirty="0" smtClean="0"/>
              <a:t>nominal”  </a:t>
            </a:r>
            <a:r>
              <a:rPr lang="en-US" sz="2000" dirty="0" smtClean="0">
                <a:sym typeface="Wingdings"/>
              </a:rPr>
              <a:t>  </a:t>
            </a:r>
            <a:r>
              <a:rPr lang="en-US" sz="2000" dirty="0" smtClean="0"/>
              <a:t> “for </a:t>
            </a:r>
            <a:r>
              <a:rPr lang="en-US" sz="2000" dirty="0"/>
              <a:t>the nominal” </a:t>
            </a:r>
            <a:endParaRPr lang="en-US" sz="2000" dirty="0"/>
          </a:p>
          <a:p>
            <a:pPr lvl="1"/>
            <a:r>
              <a:rPr lang="en-US" sz="2000" dirty="0"/>
              <a:t>Directory and filenames Paragraph  </a:t>
            </a:r>
          </a:p>
          <a:p>
            <a:pPr lvl="2"/>
            <a:r>
              <a:rPr lang="en-US" sz="2000" dirty="0"/>
              <a:t>It would be useful to point to the DATASET.CAT file for definitions of the APID, </a:t>
            </a:r>
            <a:r>
              <a:rPr lang="en-US" sz="2000" dirty="0" err="1"/>
              <a:t>etc</a:t>
            </a:r>
            <a:endParaRPr lang="en-US" sz="2000" dirty="0"/>
          </a:p>
          <a:p>
            <a:pPr lvl="2"/>
            <a:r>
              <a:rPr lang="en-US" sz="2000" dirty="0"/>
              <a:t>Filename definition includes a version number after the "</a:t>
            </a:r>
            <a:r>
              <a:rPr lang="en-US" sz="2000" dirty="0" err="1"/>
              <a:t>eng</a:t>
            </a:r>
            <a:r>
              <a:rPr lang="en-US" sz="2000" dirty="0"/>
              <a:t>" or "</a:t>
            </a:r>
            <a:r>
              <a:rPr lang="en-US" sz="2000" dirty="0" err="1"/>
              <a:t>sci</a:t>
            </a:r>
            <a:r>
              <a:rPr lang="en-US" sz="2000" dirty="0"/>
              <a:t>” identifier, but none of the files contains this version number a</a:t>
            </a:r>
            <a:r>
              <a:rPr lang="en-US" sz="2000" dirty="0" smtClean="0"/>
              <a:t>nd it is not mentioned in any other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05466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LORRI_QE_PLOT.LBL  and </a:t>
            </a:r>
            <a:r>
              <a:rPr lang="en-US" dirty="0" smtClean="0"/>
              <a:t>LORRI_RESPONSIVITY_PLOT.LBL</a:t>
            </a:r>
          </a:p>
          <a:p>
            <a:pPr lvl="1"/>
            <a:r>
              <a:rPr lang="en-US" dirty="0" smtClean="0"/>
              <a:t>It would be useful to include a note that the actual data are included in the CALIB directory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5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5595</TotalTime>
  <Words>1049</Words>
  <Application>Microsoft Macintosh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PDS Data Review  New Horizons   LORRI &amp; MVIC</vt:lpstr>
      <vt:lpstr>General comments</vt:lpstr>
      <vt:lpstr>NH.CAT</vt:lpstr>
      <vt:lpstr>Documents</vt:lpstr>
      <vt:lpstr>LORRI  - RAW and CAL</vt:lpstr>
      <vt:lpstr>LORRI Instrument</vt:lpstr>
      <vt:lpstr>General Comments</vt:lpstr>
      <vt:lpstr>LORRI – RAW and CAL</vt:lpstr>
      <vt:lpstr>Documents</vt:lpstr>
      <vt:lpstr>Specific Data Set Comments</vt:lpstr>
      <vt:lpstr>Data</vt:lpstr>
      <vt:lpstr>LORRI SPICE Check</vt:lpstr>
      <vt:lpstr>MVIC  - RAW and CAL</vt:lpstr>
      <vt:lpstr>General Comments</vt:lpstr>
      <vt:lpstr>MVIC Instrument</vt:lpstr>
      <vt:lpstr>MVIC – RAW and CAL</vt:lpstr>
      <vt:lpstr>MVIC Data Files – RAW and CAL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Data Review  New Horizons   LORRI and MVIC </dc:title>
  <dc:creator>Farnham Farnham</dc:creator>
  <cp:lastModifiedBy>Farnham Farnham</cp:lastModifiedBy>
  <cp:revision>98</cp:revision>
  <dcterms:created xsi:type="dcterms:W3CDTF">2016-05-18T16:58:20Z</dcterms:created>
  <dcterms:modified xsi:type="dcterms:W3CDTF">2016-12-05T06:12:18Z</dcterms:modified>
</cp:coreProperties>
</file>