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0" r:id="rId2"/>
    <p:sldId id="319" r:id="rId3"/>
    <p:sldId id="321" r:id="rId4"/>
    <p:sldId id="322" r:id="rId5"/>
    <p:sldId id="325" r:id="rId6"/>
    <p:sldId id="324" r:id="rId7"/>
    <p:sldId id="326" r:id="rId8"/>
    <p:sldId id="317" r:id="rId9"/>
    <p:sldId id="311" r:id="rId10"/>
    <p:sldId id="312" r:id="rId11"/>
    <p:sldId id="313" r:id="rId12"/>
    <p:sldId id="327" r:id="rId13"/>
    <p:sldId id="328" r:id="rId14"/>
    <p:sldId id="329" r:id="rId15"/>
    <p:sldId id="344" r:id="rId16"/>
    <p:sldId id="331" r:id="rId17"/>
    <p:sldId id="332" r:id="rId18"/>
    <p:sldId id="342" r:id="rId19"/>
    <p:sldId id="343" r:id="rId20"/>
    <p:sldId id="334" r:id="rId21"/>
    <p:sldId id="336" r:id="rId22"/>
    <p:sldId id="337" r:id="rId23"/>
    <p:sldId id="341" r:id="rId24"/>
    <p:sldId id="338" r:id="rId25"/>
    <p:sldId id="309" r:id="rId26"/>
    <p:sldId id="307" r:id="rId27"/>
    <p:sldId id="308" r:id="rId28"/>
    <p:sldId id="340" r:id="rId29"/>
    <p:sldId id="275" r:id="rId30"/>
    <p:sldId id="33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8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FA02-E65F-476F-938F-8DE93FBE9847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7CEFA-4B44-4742-A85C-ABDB6754A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P-Alice </a:t>
            </a:r>
            <a:br>
              <a:rPr lang="en-US" dirty="0" smtClean="0"/>
            </a:br>
            <a:r>
              <a:rPr lang="en-US" dirty="0" smtClean="0"/>
              <a:t>PDS Data Review</a:t>
            </a:r>
            <a:br>
              <a:rPr lang="en-US" dirty="0" smtClean="0"/>
            </a:br>
            <a:r>
              <a:rPr lang="en-US" dirty="0" smtClean="0"/>
              <a:t>Cruise &amp; Pluto Encounter phases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Cesare Grava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222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Alice.cat: describes the instrument and its 2 operating modes</a:t>
            </a:r>
            <a:r>
              <a:rPr lang="en-US" dirty="0" smtClean="0">
                <a:solidFill>
                  <a:prstClr val="black"/>
                </a:solidFill>
              </a:rPr>
              <a:t> and explains the PHDs;</a:t>
            </a:r>
            <a:endParaRPr lang="en-US" dirty="0" smtClean="0"/>
          </a:p>
          <a:p>
            <a:r>
              <a:rPr lang="en-US" dirty="0" smtClean="0"/>
              <a:t>Catinfo.txt</a:t>
            </a:r>
            <a:r>
              <a:rPr lang="en-US" dirty="0" smtClean="0">
                <a:solidFill>
                  <a:prstClr val="black"/>
                </a:solidFill>
              </a:rPr>
              <a:t> : explains the files contained here</a:t>
            </a:r>
            <a:endParaRPr lang="en-US" dirty="0" smtClean="0"/>
          </a:p>
          <a:p>
            <a:r>
              <a:rPr lang="en-US" dirty="0" smtClean="0"/>
              <a:t>Ref.cat: references</a:t>
            </a:r>
          </a:p>
          <a:p>
            <a:r>
              <a:rPr lang="en-US" dirty="0" smtClean="0"/>
              <a:t>Nh.cat</a:t>
            </a:r>
            <a:r>
              <a:rPr lang="en-US" dirty="0" smtClean="0">
                <a:solidFill>
                  <a:prstClr val="black"/>
                </a:solidFill>
              </a:rPr>
              <a:t>: explains the mission goals and phases</a:t>
            </a:r>
            <a:endParaRPr lang="en-US" dirty="0" smtClean="0"/>
          </a:p>
          <a:p>
            <a:r>
              <a:rPr lang="en-US" dirty="0" smtClean="0"/>
              <a:t>Nhsc.cat:</a:t>
            </a:r>
            <a:r>
              <a:rPr lang="en-US" dirty="0" smtClean="0">
                <a:solidFill>
                  <a:prstClr val="black"/>
                </a:solidFill>
              </a:rPr>
              <a:t> explains the s/c (I read just Alice section)</a:t>
            </a:r>
            <a:endParaRPr lang="en-US" dirty="0" smtClean="0"/>
          </a:p>
          <a:p>
            <a:r>
              <a:rPr lang="en-US" dirty="0" smtClean="0"/>
              <a:t>Dataset.cat: phases (sequences) of the mission (AP1, NEP, DP1, etc.), caveat on TARGET ID, etc.; </a:t>
            </a:r>
            <a:r>
              <a:rPr lang="en-US" dirty="0" smtClean="0">
                <a:solidFill>
                  <a:srgbClr val="FF0000"/>
                </a:solidFill>
              </a:rPr>
              <a:t>it points to one file in Document\ which is missing</a:t>
            </a:r>
            <a:r>
              <a:rPr lang="en-US" dirty="0" smtClean="0"/>
              <a:t>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Calinfo.txt: explains what’s in here</a:t>
            </a:r>
          </a:p>
          <a:p>
            <a:r>
              <a:rPr lang="en-US" dirty="0" smtClean="0"/>
              <a:t>All other files I’ve tested them (latest versions)</a:t>
            </a:r>
          </a:p>
          <a:p>
            <a:r>
              <a:rPr lang="en-US" dirty="0" smtClean="0"/>
              <a:t>Problem with </a:t>
            </a:r>
            <a:r>
              <a:rPr lang="en-US" dirty="0" err="1" smtClean="0"/>
              <a:t>aeff_socc</a:t>
            </a:r>
            <a:r>
              <a:rPr lang="en-US" dirty="0" smtClean="0"/>
              <a:t>: why </a:t>
            </a:r>
            <a:r>
              <a:rPr lang="en-US" dirty="0" smtClean="0"/>
              <a:t>does it have a different “sampling” than the airglow </a:t>
            </a:r>
            <a:r>
              <a:rPr lang="en-US" dirty="0" err="1" smtClean="0"/>
              <a:t>aeff</a:t>
            </a:r>
            <a:r>
              <a:rPr lang="en-US" dirty="0" smtClean="0"/>
              <a:t>?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area airglow (pa_aeff_007.tab):</a:t>
            </a:r>
            <a:endParaRPr lang="en-US" dirty="0"/>
          </a:p>
        </p:txBody>
      </p:sp>
      <p:pic>
        <p:nvPicPr>
          <p:cNvPr id="4" name="Picture 3" descr="pa_aeff.png"/>
          <p:cNvPicPr>
            <a:picLocks noChangeAspect="1"/>
          </p:cNvPicPr>
          <p:nvPr/>
        </p:nvPicPr>
        <p:blipFill>
          <a:blip r:embed="rId2" cstate="print"/>
          <a:srcRect l="3883" t="5362" r="4017" b="3481"/>
          <a:stretch>
            <a:fillRect/>
          </a:stretch>
        </p:blipFill>
        <p:spPr>
          <a:xfrm>
            <a:off x="1371600" y="1295400"/>
            <a:ext cx="58674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257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Good: slightly more sensitive than what reported in fig. 21 (top) of Stern et al. 2008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Effective area SOCC (pa_aeff_007_socc.tab):</a:t>
            </a:r>
            <a:endParaRPr lang="en-US" sz="2400" dirty="0"/>
          </a:p>
        </p:txBody>
      </p:sp>
      <p:pic>
        <p:nvPicPr>
          <p:cNvPr id="4" name="Picture 3" descr="pa_aeff.png"/>
          <p:cNvPicPr>
            <a:picLocks noChangeAspect="1"/>
          </p:cNvPicPr>
          <p:nvPr/>
        </p:nvPicPr>
        <p:blipFill>
          <a:blip r:embed="rId2" cstate="print"/>
          <a:srcRect t="5260" r="3896" b="671"/>
          <a:stretch>
            <a:fillRect/>
          </a:stretch>
        </p:blipFill>
        <p:spPr>
          <a:xfrm>
            <a:off x="1371600" y="1066800"/>
            <a:ext cx="646399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1547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is not sampled as the </a:t>
            </a:r>
            <a:r>
              <a:rPr lang="en-US" dirty="0" err="1" smtClean="0"/>
              <a:t>Aeff</a:t>
            </a:r>
            <a:r>
              <a:rPr lang="en-US" dirty="0" smtClean="0"/>
              <a:t> (every ~1.8 Å). Instead, it is sampled every 1.0 Angstrom until ~836 Å</a:t>
            </a:r>
          </a:p>
          <a:p>
            <a:r>
              <a:rPr lang="en-US" dirty="0" smtClean="0"/>
              <a:t>Afterwards, it is defined every ~30-40 </a:t>
            </a:r>
            <a:r>
              <a:rPr lang="en-US" dirty="0" smtClean="0"/>
              <a:t>Å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Calib</a:t>
            </a:r>
            <a:r>
              <a:rPr lang="en-US" sz="2800" dirty="0" smtClean="0"/>
              <a:t>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48798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nh-p-alice-3-pluto-v2.0\</a:t>
            </a:r>
            <a:r>
              <a:rPr lang="en-US" sz="2400" dirty="0" err="1" smtClean="0"/>
              <a:t>calib</a:t>
            </a:r>
            <a:r>
              <a:rPr lang="en-US" sz="2400" dirty="0" smtClean="0"/>
              <a:t>\pa_dark_002.fit</a:t>
            </a:r>
            <a:endParaRPr lang="en-US" sz="2800" dirty="0" smtClean="0"/>
          </a:p>
        </p:txBody>
      </p:sp>
      <p:pic>
        <p:nvPicPr>
          <p:cNvPr id="5" name="Picture 4" descr="Dark_3900_V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47750"/>
            <a:ext cx="6858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218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Dark: ~3 hrs integration time; mean ~0.004 counts/sec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-3048"/>
            <a:ext cx="9067800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b="1" dirty="0" smtClean="0"/>
              <a:t>nh-p-alice-3-pluto-v2.0\data\20150714_029921\ali_0299219555_0x4b2_sci.fit</a:t>
            </a:r>
          </a:p>
          <a:p>
            <a:r>
              <a:rPr lang="en-US" sz="1600" dirty="0" smtClean="0"/>
              <a:t>SAPNAME: P_LORRI_ALICE_DEP_2_AH</a:t>
            </a:r>
          </a:p>
          <a:p>
            <a:r>
              <a:rPr lang="en-US" sz="1600" dirty="0" smtClean="0"/>
              <a:t>SAPDESC: Alice Ride-Along</a:t>
            </a:r>
          </a:p>
          <a:p>
            <a:r>
              <a:rPr lang="en-US" sz="1600" dirty="0" smtClean="0"/>
              <a:t>VISITDSC: Alice Airglow, 12x 150sec</a:t>
            </a:r>
          </a:p>
          <a:p>
            <a:r>
              <a:rPr lang="en-US" sz="1600" dirty="0" smtClean="0"/>
              <a:t>DATE = 2015-07-14T22:39:20.876</a:t>
            </a:r>
          </a:p>
          <a:p>
            <a:r>
              <a:rPr lang="en-US" sz="1600" dirty="0" smtClean="0"/>
              <a:t>APERTURE = AIRGLOW </a:t>
            </a:r>
          </a:p>
          <a:p>
            <a:r>
              <a:rPr lang="en-US" sz="1600" dirty="0" smtClean="0"/>
              <a:t>TARGET = PLUTO   </a:t>
            </a:r>
          </a:p>
          <a:p>
            <a:pPr>
              <a:buNone/>
            </a:pPr>
            <a:endParaRPr lang="en-US" sz="1500" b="1" dirty="0" smtClean="0"/>
          </a:p>
        </p:txBody>
      </p:sp>
      <p:pic>
        <p:nvPicPr>
          <p:cNvPr id="5" name="Picture 4" descr="Dark_3900_V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58368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07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to reconstruct the RDR from ENG file: good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1680"/>
            <a:ext cx="8915400" cy="103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Data\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183880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 dirty="0" smtClean="0"/>
              <a:t>nh-p-alice-3-pluto-v2.0\data\20150718_029950\ali_0299509700_0x4b2_sci.fit</a:t>
            </a:r>
          </a:p>
          <a:p>
            <a:r>
              <a:rPr lang="en-US" sz="1600" dirty="0" smtClean="0"/>
              <a:t>SAPNAME: P_AIRGLOW_DEP_A_3</a:t>
            </a:r>
          </a:p>
          <a:p>
            <a:r>
              <a:rPr lang="en-US" sz="1600" dirty="0" smtClean="0"/>
              <a:t>SAPDESC: Alice 45m airglow observation of </a:t>
            </a:r>
            <a:r>
              <a:rPr lang="en-US" sz="1600" dirty="0" err="1" smtClean="0"/>
              <a:t>Pluto+Charon</a:t>
            </a:r>
            <a:r>
              <a:rPr lang="en-US" sz="1600" dirty="0" smtClean="0"/>
              <a:t> (histogram)</a:t>
            </a:r>
          </a:p>
          <a:p>
            <a:r>
              <a:rPr lang="en-US" sz="1600" dirty="0" smtClean="0"/>
              <a:t>VISITNAM: P_Airglow_Dep_A_3</a:t>
            </a:r>
          </a:p>
          <a:p>
            <a:r>
              <a:rPr lang="en-US" sz="1600" dirty="0" smtClean="0"/>
              <a:t>VISITDSC: Alice Airglow, 9x 300sec</a:t>
            </a:r>
          </a:p>
          <a:p>
            <a:r>
              <a:rPr lang="en-US" sz="1600" dirty="0" smtClean="0"/>
              <a:t>DATE = 2015-07-18T07:13:50.880</a:t>
            </a:r>
            <a:endParaRPr lang="en-US" sz="1500" dirty="0" smtClean="0"/>
          </a:p>
        </p:txBody>
      </p:sp>
      <p:pic>
        <p:nvPicPr>
          <p:cNvPr id="5" name="Picture 4" descr="Dark_3900_V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58368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55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Lollipop-shaped fuzz is SOCC aperture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Rummaging through the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cap="all" dirty="0" smtClean="0"/>
              <a:t>type of observation (histogram/pixel list)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EPHEMERIS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SUB-PHASE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START &amp; STOP TIMES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EXPOSURE TIME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S/C POSITION WRT SUN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DARK FRAME USED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EFFECTIVE AREA USED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FLAT FIELD, BIAS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TARGET NAME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All looked good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Laptop Lenovo </a:t>
            </a:r>
            <a:r>
              <a:rPr lang="en-US" dirty="0" err="1" smtClean="0"/>
              <a:t>Thinkpad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Virtual Machine Oracle Fedora 17x86_64</a:t>
            </a:r>
          </a:p>
          <a:p>
            <a:pPr lvl="1"/>
            <a:r>
              <a:rPr lang="en-US" dirty="0" smtClean="0"/>
              <a:t>Windows 7</a:t>
            </a:r>
          </a:p>
          <a:p>
            <a:endParaRPr lang="en-US" dirty="0" smtClean="0"/>
          </a:p>
          <a:p>
            <a:r>
              <a:rPr lang="en-US" dirty="0" smtClean="0"/>
              <a:t>IDL 8.4</a:t>
            </a:r>
          </a:p>
          <a:p>
            <a:r>
              <a:rPr lang="en-US" dirty="0" err="1" smtClean="0"/>
              <a:t>Readpds</a:t>
            </a:r>
            <a:r>
              <a:rPr lang="en-US" dirty="0" smtClean="0"/>
              <a:t> v4.8</a:t>
            </a:r>
          </a:p>
          <a:p>
            <a:r>
              <a:rPr lang="en-US" dirty="0" smtClean="0"/>
              <a:t>Astron library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P-Alice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82096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520-1870 Angstroms </a:t>
            </a:r>
            <a:r>
              <a:rPr lang="en-US" dirty="0" smtClean="0">
                <a:solidFill>
                  <a:prstClr val="black"/>
                </a:solidFill>
              </a:rPr>
              <a:t>(though only 780 columns are active, starting from 130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Spectral dispersion: 1.832 Å/pixel</a:t>
            </a:r>
            <a:endParaRPr lang="en-US" dirty="0" smtClean="0"/>
          </a:p>
          <a:p>
            <a:r>
              <a:rPr lang="en-US" dirty="0" smtClean="0"/>
              <a:t>Lollipop-shaped slit: 0.1x4.0° for the </a:t>
            </a:r>
            <a:r>
              <a:rPr lang="en-US" dirty="0" err="1" smtClean="0"/>
              <a:t>AirGlow</a:t>
            </a:r>
            <a:r>
              <a:rPr lang="en-US" dirty="0" smtClean="0"/>
              <a:t> Channel (AGC) + 2.0x2.0° for the Solar Occultation Channel (SOCC)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Two modes of operation: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Pixel list mode: preserves time information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Histogram: 2D histogram of previous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You can create a histogram from pixel list but not vice versa</a:t>
            </a:r>
          </a:p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93848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/>
              <a:t>Very similar to the LRO/LAMP UV spectrograph I work with.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Major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 </a:t>
            </a:r>
            <a:r>
              <a:rPr lang="en-US" dirty="0" err="1" smtClean="0"/>
              <a:t>Calib</a:t>
            </a:r>
            <a:r>
              <a:rPr lang="en-US" dirty="0" smtClean="0"/>
              <a:t>/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effective area file for SOCC.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Description:</a:t>
            </a:r>
            <a:r>
              <a:rPr lang="en-US" sz="2800" dirty="0" smtClean="0"/>
              <a:t> the effective area file, and its wavelength solution, have different sampling.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adopt same sampling as the airglow channel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Major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Document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missing </a:t>
            </a:r>
            <a:r>
              <a:rPr lang="en-US" dirty="0" err="1" smtClean="0"/>
              <a:t>CoccEgress</a:t>
            </a:r>
            <a:r>
              <a:rPr lang="en-US" dirty="0" smtClean="0"/>
              <a:t> info.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Description:</a:t>
            </a:r>
            <a:r>
              <a:rPr lang="en-US" sz="2800" dirty="0" smtClean="0"/>
              <a:t> The </a:t>
            </a:r>
            <a:r>
              <a:rPr lang="en-US" sz="2800" dirty="0" err="1" smtClean="0"/>
              <a:t>Charon</a:t>
            </a:r>
            <a:r>
              <a:rPr lang="en-US" sz="2800" dirty="0" smtClean="0"/>
              <a:t> occultation egress sequence is missing from the files </a:t>
            </a:r>
            <a:r>
              <a:rPr lang="en-US" sz="2800" dirty="0" err="1" smtClean="0"/>
              <a:t>Seq_alice_pluto</a:t>
            </a:r>
            <a:r>
              <a:rPr lang="en-US" sz="2800" dirty="0" smtClean="0"/>
              <a:t>(cruise).tab  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Recommended Solution:</a:t>
            </a:r>
            <a:r>
              <a:rPr lang="en-US" sz="2800" dirty="0" smtClean="0"/>
              <a:t> insert details of </a:t>
            </a:r>
            <a:r>
              <a:rPr lang="en-US" sz="2800" dirty="0" err="1" smtClean="0"/>
              <a:t>Charon</a:t>
            </a:r>
            <a:r>
              <a:rPr lang="en-US" sz="2800" dirty="0" smtClean="0"/>
              <a:t> occultation egress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Major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Document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files not referenced.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Description:</a:t>
            </a:r>
            <a:r>
              <a:rPr lang="en-US" sz="2800" dirty="0" smtClean="0"/>
              <a:t> the files nh_trajectory.tab and nh_alice_v200_ti.txt are never referenced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sz="2800" b="1" dirty="0" smtClean="0"/>
              <a:t>Recommended Solution:</a:t>
            </a:r>
            <a:r>
              <a:rPr lang="en-US" sz="2800" dirty="0" smtClean="0"/>
              <a:t> in docinfo.txt, explain purpose of nh_trajectory.tab and nh_alice_v200_ti.txt 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Major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 Catalog/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missing file described in dataset.cat</a:t>
            </a:r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en-US" b="1" dirty="0" smtClean="0"/>
              <a:t>Description: </a:t>
            </a:r>
            <a:r>
              <a:rPr lang="en-US" dirty="0" smtClean="0"/>
              <a:t>in dataset.cat it’s written: “a table has been provided in the DOCUMENT/ area with XY (two-dimensional) positions of each inferred target in the primary data products”. No such a table exists…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add such file or delete reference to that file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Minor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 Documents/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bad URLs</a:t>
            </a:r>
          </a:p>
          <a:p>
            <a:r>
              <a:rPr lang="en-US" b="1" dirty="0" smtClean="0"/>
              <a:t>Description: </a:t>
            </a:r>
            <a:r>
              <a:rPr lang="en-US" dirty="0" smtClean="0"/>
              <a:t>the links in Soc_inst_icd.pdf (page 10 of </a:t>
            </a:r>
            <a:r>
              <a:rPr lang="en-US" dirty="0" err="1" smtClean="0"/>
              <a:t>pdf</a:t>
            </a:r>
            <a:r>
              <a:rPr lang="en-US" dirty="0" smtClean="0"/>
              <a:t>, on FITS format) and Codmac_level_definitions.pdf are not working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replace with working URL.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Minor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 Documents/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redundant PDF file</a:t>
            </a:r>
          </a:p>
          <a:p>
            <a:r>
              <a:rPr lang="en-US" b="1" dirty="0" smtClean="0"/>
              <a:t>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nh_obs_geom.pdf duplicates payload_ssr.pdf, except for one figure. 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remove file?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om_payload_ss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292" y="0"/>
            <a:ext cx="9176292" cy="512645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om_payload_ss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321"/>
            <a:ext cx="7391400" cy="686532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 107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RID Classification:</a:t>
            </a:r>
            <a:r>
              <a:rPr lang="en-US" dirty="0" smtClean="0"/>
              <a:t> Minor</a:t>
            </a:r>
          </a:p>
          <a:p>
            <a:r>
              <a:rPr lang="en-US" b="1" dirty="0" smtClean="0"/>
              <a:t>Location:</a:t>
            </a:r>
            <a:r>
              <a:rPr lang="en-US" dirty="0" smtClean="0"/>
              <a:t>  Document\</a:t>
            </a:r>
          </a:p>
          <a:p>
            <a:r>
              <a:rPr lang="en-US" b="1" dirty="0" smtClean="0"/>
              <a:t>Dataset:</a:t>
            </a:r>
            <a:r>
              <a:rPr lang="en-US" dirty="0" smtClean="0"/>
              <a:t> ALL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missing files with </a:t>
            </a:r>
            <a:r>
              <a:rPr lang="en-US" dirty="0" err="1" smtClean="0"/>
              <a:t>steradians</a:t>
            </a:r>
            <a:r>
              <a:rPr lang="en-US" dirty="0" smtClean="0"/>
              <a:t> and conversion in Rayleighs</a:t>
            </a:r>
          </a:p>
          <a:p>
            <a:r>
              <a:rPr lang="en-US" b="1" dirty="0" smtClean="0"/>
              <a:t>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There’s no mention of P-Alice solid angle </a:t>
            </a:r>
            <a:r>
              <a:rPr lang="en-US" dirty="0" smtClean="0">
                <a:sym typeface="Wingdings" pitchFamily="2" charset="2"/>
              </a:rPr>
              <a:t></a:t>
            </a:r>
            <a:r>
              <a:rPr lang="en-US" dirty="0" smtClean="0"/>
              <a:t> In R-Alice there were two files, in Document\: 1) alice_data_to_rayleighs.asc, which explained the conversion between photons/cm2/s and Rayleighs; 2) the file with the solid angle for each pixel of the </a:t>
            </a:r>
            <a:r>
              <a:rPr lang="en-US" dirty="0" err="1" smtClean="0"/>
              <a:t>detetor</a:t>
            </a:r>
            <a:r>
              <a:rPr lang="en-US" dirty="0" smtClean="0"/>
              <a:t>, needed to do such conversion</a:t>
            </a:r>
          </a:p>
          <a:p>
            <a:r>
              <a:rPr lang="en-US" b="1" dirty="0" smtClean="0"/>
              <a:t>Recommended Solution:</a:t>
            </a:r>
            <a:r>
              <a:rPr lang="en-US" dirty="0" smtClean="0"/>
              <a:t> add those two files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are ready to be released after some RIDs are addressed</a:t>
            </a:r>
          </a:p>
          <a:p>
            <a:r>
              <a:rPr lang="en-US" smtClean="0"/>
              <a:t>RIDs</a:t>
            </a:r>
            <a:r>
              <a:rPr lang="en-US" dirty="0" smtClean="0"/>
              <a:t>: 4 major, 3 minor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P-Alice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determine or constrain:</a:t>
            </a:r>
          </a:p>
          <a:p>
            <a:pPr lvl="1"/>
            <a:r>
              <a:rPr lang="en-US" dirty="0" smtClean="0"/>
              <a:t>The mixing ratios of N2, CO, CH4 and noble gases;</a:t>
            </a:r>
          </a:p>
          <a:p>
            <a:pPr lvl="1"/>
            <a:r>
              <a:rPr lang="en-US" dirty="0" smtClean="0"/>
              <a:t>The vertical density and temperature structure (e.g., gradient) of the upper atmosphere;</a:t>
            </a:r>
          </a:p>
          <a:p>
            <a:pPr lvl="1"/>
            <a:r>
              <a:rPr lang="en-US" dirty="0" smtClean="0"/>
              <a:t>The atmospheric haze optical depth;</a:t>
            </a:r>
          </a:p>
          <a:p>
            <a:pPr lvl="1"/>
            <a:r>
              <a:rPr lang="en-US" dirty="0" smtClean="0"/>
              <a:t>The atmospheric escape rate and escape regime;</a:t>
            </a:r>
          </a:p>
          <a:p>
            <a:pPr lvl="1"/>
            <a:r>
              <a:rPr lang="en-US" dirty="0" smtClean="0"/>
              <a:t>The brightness of airglow emissions from Pluto’s atmosphere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84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5843565" cy="50087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ern2008_Alice_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43565" cy="3560261"/>
          </a:xfrm>
          <a:prstGeom prst="rect">
            <a:avLst/>
          </a:prstGeom>
        </p:spPr>
      </p:pic>
      <p:pic>
        <p:nvPicPr>
          <p:cNvPr id="5" name="Picture 4" descr="Weaver2008_NH_fig04.PNG"/>
          <p:cNvPicPr>
            <a:picLocks noChangeAspect="1"/>
          </p:cNvPicPr>
          <p:nvPr/>
        </p:nvPicPr>
        <p:blipFill>
          <a:blip r:embed="rId3" cstate="print"/>
          <a:srcRect l="55758" t="1185" r="1060" b="40552"/>
          <a:stretch>
            <a:fillRect/>
          </a:stretch>
        </p:blipFill>
        <p:spPr>
          <a:xfrm>
            <a:off x="4788243" y="3276600"/>
            <a:ext cx="435575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1051560"/>
          </a:xfrm>
        </p:spPr>
        <p:txBody>
          <a:bodyPr/>
          <a:lstStyle/>
          <a:p>
            <a:r>
              <a:rPr lang="en-US" dirty="0" smtClean="0"/>
              <a:t>Datasets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nh-p-alice-2-pluto-v2.0</a:t>
            </a:r>
          </a:p>
          <a:p>
            <a:r>
              <a:rPr lang="en-US" dirty="0" smtClean="0"/>
              <a:t>nh-p-alice-3-pluto-v2.0</a:t>
            </a:r>
          </a:p>
          <a:p>
            <a:r>
              <a:rPr lang="en-US" dirty="0" smtClean="0"/>
              <a:t>nh-x-alice-2-plutocruise-v2.0</a:t>
            </a:r>
          </a:p>
          <a:p>
            <a:r>
              <a:rPr lang="en-US" dirty="0" smtClean="0"/>
              <a:t>nh-x-alice-3-plutocruise-v2.0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aming_conven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352608"/>
            <a:ext cx="4038950" cy="220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971800"/>
            <a:ext cx="25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Naming convention: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Document\, including samples\ &amp; </a:t>
            </a:r>
            <a:r>
              <a:rPr lang="en-US" sz="2800" dirty="0" err="1" smtClean="0"/>
              <a:t>aaa_generic_readme</a:t>
            </a:r>
            <a:r>
              <a:rPr lang="en-US" sz="2800" dirty="0" smtClean="0"/>
              <a:t>\ subdirectories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Autofit/>
          </a:bodyPr>
          <a:lstStyle/>
          <a:p>
            <a:r>
              <a:rPr lang="en-US" sz="1400" dirty="0" smtClean="0"/>
              <a:t>Docinfo.txt, which explains what’s in here and recommends the following 3 files;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nh_obs_geom.pdf (redundant),</a:t>
            </a:r>
            <a:r>
              <a:rPr lang="en-US" sz="1400" dirty="0" smtClean="0"/>
              <a:t> which has 3 figures from Payload_ssr.pdf (plus one number in figure 2) </a:t>
            </a:r>
          </a:p>
          <a:p>
            <a:r>
              <a:rPr lang="en-US" sz="1400" dirty="0" smtClean="0"/>
              <a:t>Payload_ssr.pdf (it is basically the Weaver et al. 2008 SSR paper), which includes figures from nh_obs_geom.pdf and additional references;</a:t>
            </a:r>
          </a:p>
          <a:p>
            <a:r>
              <a:rPr lang="en-US" sz="1400" dirty="0" smtClean="0"/>
              <a:t>Soc_inst_icd.pdf: </a:t>
            </a:r>
            <a:r>
              <a:rPr lang="en-US" sz="1400" dirty="0" smtClean="0">
                <a:solidFill>
                  <a:srgbClr val="FF0000"/>
                </a:solidFill>
              </a:rPr>
              <a:t>the link to the FITS is broken</a:t>
            </a:r>
            <a:r>
              <a:rPr lang="en-US" sz="1400" dirty="0" smtClean="0"/>
              <a:t>! Units: photons/cm2/s</a:t>
            </a:r>
          </a:p>
          <a:p>
            <a:r>
              <a:rPr lang="en-US" sz="1400" dirty="0" smtClean="0"/>
              <a:t>The 2 SSR paper(s) + lunineetal1995.pdf: ok</a:t>
            </a:r>
          </a:p>
          <a:p>
            <a:r>
              <a:rPr lang="en-US" sz="1400" dirty="0" err="1" smtClean="0"/>
              <a:t>Seq_alice_pluto</a:t>
            </a:r>
            <a:r>
              <a:rPr lang="en-US" sz="1400" dirty="0" smtClean="0"/>
              <a:t>(cruise).tab: </a:t>
            </a:r>
            <a:r>
              <a:rPr lang="en-US" sz="1400" dirty="0" smtClean="0">
                <a:solidFill>
                  <a:srgbClr val="FF0000"/>
                </a:solidFill>
              </a:rPr>
              <a:t>Missing </a:t>
            </a:r>
            <a:r>
              <a:rPr lang="en-US" sz="1400" dirty="0" err="1" smtClean="0">
                <a:solidFill>
                  <a:srgbClr val="FF0000"/>
                </a:solidFill>
              </a:rPr>
              <a:t>CoccEgress</a:t>
            </a:r>
            <a:r>
              <a:rPr lang="en-US" sz="1400" dirty="0" smtClean="0"/>
              <a:t>.  (I found the time in Sup. Mat. of Gladstone et al. 2016 Science…)</a:t>
            </a:r>
          </a:p>
          <a:p>
            <a:r>
              <a:rPr lang="en-US" sz="1400" dirty="0" smtClean="0"/>
              <a:t>Nh_mission_trajectory.tab: not understood why s/c and dust particle, but file is ok.</a:t>
            </a:r>
          </a:p>
          <a:p>
            <a:r>
              <a:rPr lang="en-US" sz="1400" dirty="0" smtClean="0"/>
              <a:t>Aareadme_bu.txt: Backup copy of top-level AAREADME.TXT</a:t>
            </a:r>
          </a:p>
          <a:p>
            <a:r>
              <a:rPr lang="en-US" sz="1400" dirty="0" smtClean="0"/>
              <a:t>Quat_axyz_instr_to_j2k.asc: OK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Codmac_level_definitions.pdf: link is not working</a:t>
            </a:r>
          </a:p>
          <a:p>
            <a:r>
              <a:rPr lang="en-US" sz="1400" dirty="0" smtClean="0"/>
              <a:t>nh_fov.png: ok</a:t>
            </a:r>
          </a:p>
          <a:p>
            <a:r>
              <a:rPr lang="en-US" sz="1400" dirty="0" smtClean="0"/>
              <a:t>Nh_met2utc.tab: converts MET to date (neat, but wouldn’t it be better if they included a routine?)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Nh_trajectory.tab: not explained! What is that?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nh_alice_v200_ti.txt : not referenced in docinfo.txt</a:t>
            </a:r>
          </a:p>
          <a:p>
            <a:r>
              <a:rPr lang="en-US" sz="1400" dirty="0" smtClean="0"/>
              <a:t>Samples\ &amp; </a:t>
            </a:r>
            <a:r>
              <a:rPr lang="en-US" sz="1400" dirty="0" err="1" smtClean="0"/>
              <a:t>aaa_generic_readme</a:t>
            </a:r>
            <a:r>
              <a:rPr lang="en-US" sz="1400" dirty="0" smtClean="0"/>
              <a:t>\ directories: 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Index\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Slimindx.tab is </a:t>
            </a:r>
            <a:r>
              <a:rPr lang="en-US" b="1" dirty="0" smtClean="0"/>
              <a:t>very</a:t>
            </a:r>
            <a:r>
              <a:rPr lang="en-US" dirty="0" smtClean="0"/>
              <a:t> useful to know the target of each file! This has to be used after you checked in </a:t>
            </a:r>
            <a:r>
              <a:rPr lang="en-US" dirty="0" err="1" smtClean="0"/>
              <a:t>Seq_alice_pluto</a:t>
            </a:r>
            <a:r>
              <a:rPr lang="en-US" dirty="0" smtClean="0"/>
              <a:t>(cruise).tab the type of sequence you want (i.e. Pluto airglow, Pluto occultation, </a:t>
            </a:r>
            <a:r>
              <a:rPr lang="en-US" dirty="0" err="1" smtClean="0"/>
              <a:t>Charon</a:t>
            </a:r>
            <a:r>
              <a:rPr lang="en-US" dirty="0" smtClean="0"/>
              <a:t> occultation, etc.) </a:t>
            </a:r>
          </a:p>
          <a:p>
            <a:r>
              <a:rPr lang="en-US" dirty="0" smtClean="0"/>
              <a:t>Checksum.tab: MD5 checksums for each file on this volume</a:t>
            </a:r>
          </a:p>
          <a:p>
            <a:r>
              <a:rPr lang="en-US" dirty="0" smtClean="0"/>
              <a:t>Indxinfo.txt: explains what’s in here</a:t>
            </a:r>
          </a:p>
          <a:p>
            <a:r>
              <a:rPr lang="en-US" dirty="0" smtClean="0"/>
              <a:t>Index.tab: location of each data file on this volume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8248</TotalTime>
  <Words>897</Words>
  <Application>Microsoft Office PowerPoint</Application>
  <PresentationFormat>On-screen Show (4:3)</PresentationFormat>
  <Paragraphs>163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Aspect</vt:lpstr>
      <vt:lpstr>P-Alice  PDS Data Review Cruise &amp; Pluto Encounter phases</vt:lpstr>
      <vt:lpstr>Characteristics of P-Alice</vt:lpstr>
      <vt:lpstr>Objectives of P-Alice</vt:lpstr>
      <vt:lpstr>Slide 4</vt:lpstr>
      <vt:lpstr>Slide 5</vt:lpstr>
      <vt:lpstr>Slide 6</vt:lpstr>
      <vt:lpstr>Datasets Reviewed</vt:lpstr>
      <vt:lpstr>Document\, including samples\ &amp; aaa_generic_readme\ subdirectories</vt:lpstr>
      <vt:lpstr>Index\</vt:lpstr>
      <vt:lpstr>Catalog\</vt:lpstr>
      <vt:lpstr>Calib\</vt:lpstr>
      <vt:lpstr>Calib\</vt:lpstr>
      <vt:lpstr>Calib\</vt:lpstr>
      <vt:lpstr>Calib\</vt:lpstr>
      <vt:lpstr>Data\</vt:lpstr>
      <vt:lpstr>Data\</vt:lpstr>
      <vt:lpstr>Rummaging through the headers</vt:lpstr>
      <vt:lpstr>Evaluation Tools</vt:lpstr>
      <vt:lpstr>RIDs</vt:lpstr>
      <vt:lpstr>RID 101</vt:lpstr>
      <vt:lpstr>RID 102</vt:lpstr>
      <vt:lpstr>RID 103</vt:lpstr>
      <vt:lpstr>RID 104</vt:lpstr>
      <vt:lpstr>RID 105</vt:lpstr>
      <vt:lpstr>RID 106</vt:lpstr>
      <vt:lpstr>Slide 26</vt:lpstr>
      <vt:lpstr>Slide 27</vt:lpstr>
      <vt:lpstr>RID 107</vt:lpstr>
      <vt:lpstr>Review Conclusions</vt:lpstr>
      <vt:lpstr>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R-Alice</dc:title>
  <dc:creator>Retherford, Kurt</dc:creator>
  <cp:lastModifiedBy>Cesare Grava</cp:lastModifiedBy>
  <cp:revision>711</cp:revision>
  <dcterms:created xsi:type="dcterms:W3CDTF">2006-08-16T00:00:00Z</dcterms:created>
  <dcterms:modified xsi:type="dcterms:W3CDTF">2016-12-03T10:06:26Z</dcterms:modified>
</cp:coreProperties>
</file>