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4" r:id="rId4"/>
    <p:sldId id="263" r:id="rId5"/>
    <p:sldId id="266" r:id="rId6"/>
    <p:sldId id="268" r:id="rId7"/>
    <p:sldId id="265" r:id="rId8"/>
    <p:sldId id="26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2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7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4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6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6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2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0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0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0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655D7-D2F4-3541-B2A7-8B4E67A5E577}" type="datetimeFigureOut">
              <a:rPr lang="en-US" smtClean="0"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BE57-03CC-1C44-91DA-E04604C7B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5559"/>
            <a:ext cx="7772400" cy="1470025"/>
          </a:xfrm>
        </p:spPr>
        <p:txBody>
          <a:bodyPr/>
          <a:lstStyle/>
          <a:p>
            <a:r>
              <a:rPr lang="en-US" dirty="0" smtClean="0"/>
              <a:t>NH MVIC  Dataset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5592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Jian-Yang Li</a:t>
            </a:r>
          </a:p>
          <a:p>
            <a:r>
              <a:rPr lang="en-US" sz="2800" dirty="0" smtClean="0"/>
              <a:t>Planetary Science Institute</a:t>
            </a:r>
          </a:p>
          <a:p>
            <a:r>
              <a:rPr lang="en-US" sz="2800" dirty="0" smtClean="0"/>
              <a:t>Dec 5, 2016, UMD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133922" y="2728334"/>
            <a:ext cx="50293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/>
              <a:t>nh-p-mvic-2/3-pluto-v2.0</a:t>
            </a:r>
          </a:p>
          <a:p>
            <a:r>
              <a:rPr lang="en-US" sz="3000" dirty="0" smtClean="0"/>
              <a:t>nh-x-mvic-2/3-plutocruise-v1.0</a:t>
            </a:r>
          </a:p>
        </p:txBody>
      </p:sp>
    </p:spTree>
    <p:extLst>
      <p:ext uri="{BB962C8B-B14F-4D97-AF65-F5344CB8AC3E}">
        <p14:creationId xmlns:p14="http://schemas.microsoft.com/office/powerpoint/2010/main" val="401050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</a:rPr>
              <a:t>soc_inst_icd.pdf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4824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page 54, table 10-2, 10-3: Data format not consistent with the specifications in these two tables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953" y="2674192"/>
            <a:ext cx="5753100" cy="261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6094" y="5425158"/>
            <a:ext cx="44422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028769/</a:t>
            </a:r>
            <a:r>
              <a:rPr lang="nb-NO" dirty="0" smtClean="0"/>
              <a:t>mc0_0287692247_0x536_eng.fit: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HOUSEKEEPING table 75 columns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WINDOW_MISMATCHES table 10 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1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366FF"/>
                </a:solidFill>
              </a:rPr>
              <a:t>soc_inst_icd.pdf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67, 10.3.6:  Information outdated, and conflict with </a:t>
            </a:r>
            <a:r>
              <a:rPr lang="en-US" dirty="0" smtClean="0"/>
              <a:t>10.3.13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847078"/>
            <a:ext cx="8320251" cy="799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080834"/>
            <a:ext cx="8210707" cy="123935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27352" y="3596402"/>
            <a:ext cx="1332780" cy="2514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9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</a:t>
            </a:r>
            <a:r>
              <a:rPr lang="en-US" dirty="0" smtClean="0"/>
              <a:t>h-p-mvic-2/3-pluto-v2.0</a:t>
            </a:r>
          </a:p>
          <a:p>
            <a:pPr lvl="1"/>
            <a:r>
              <a:rPr lang="en-US" dirty="0" smtClean="0"/>
              <a:t>Updated from v1.0 of the same dataset</a:t>
            </a:r>
          </a:p>
          <a:p>
            <a:pPr lvl="1"/>
            <a:r>
              <a:rPr lang="en-US" dirty="0" smtClean="0"/>
              <a:t>New data included:</a:t>
            </a:r>
          </a:p>
          <a:p>
            <a:pPr lvl="2"/>
            <a:r>
              <a:rPr lang="en-US" dirty="0" smtClean="0"/>
              <a:t>Departure sequence downlinked through the end of Jan 2016 (vs. Jul 2015 in v1.0)</a:t>
            </a:r>
          </a:p>
          <a:p>
            <a:pPr lvl="2"/>
            <a:r>
              <a:rPr lang="en-US" dirty="0" smtClean="0"/>
              <a:t>KBO 2014 JR1 observations</a:t>
            </a:r>
          </a:p>
          <a:p>
            <a:pPr lvl="2"/>
            <a:r>
              <a:rPr lang="en-US" dirty="0" smtClean="0"/>
              <a:t>Low-res Pluto ring search taken on Nov 2015</a:t>
            </a:r>
          </a:p>
          <a:p>
            <a:r>
              <a:rPr lang="en-US" dirty="0" smtClean="0"/>
              <a:t>nh-x-mvic-2/3-plutocruise-v1.0</a:t>
            </a:r>
          </a:p>
          <a:p>
            <a:pPr lvl="1"/>
            <a:r>
              <a:rPr lang="en-US" dirty="0" smtClean="0"/>
              <a:t>Annual checkout data from cruise phase between 2007-09-18 and 2014-07-23</a:t>
            </a:r>
          </a:p>
          <a:p>
            <a:pPr lvl="1"/>
            <a:r>
              <a:rPr lang="en-US" dirty="0" smtClean="0"/>
              <a:t>Various calibration and test observations</a:t>
            </a:r>
          </a:p>
          <a:p>
            <a:r>
              <a:rPr lang="en-US" dirty="0" smtClean="0"/>
              <a:t>MVIC is a multi-color imaging instrument</a:t>
            </a:r>
          </a:p>
          <a:p>
            <a:pPr lvl="1"/>
            <a:r>
              <a:rPr lang="en-US" dirty="0" smtClean="0"/>
              <a:t>One panchromatic framing camera (MPF)</a:t>
            </a:r>
          </a:p>
          <a:p>
            <a:pPr lvl="1"/>
            <a:r>
              <a:rPr lang="en-US" dirty="0" smtClean="0"/>
              <a:t>Two panchromatic TDI (MP1, MP2)</a:t>
            </a:r>
          </a:p>
          <a:p>
            <a:pPr lvl="1"/>
            <a:r>
              <a:rPr lang="en-US" dirty="0" smtClean="0"/>
              <a:t>Four filtered TDI (MC0 – MC3) with red, blue, NIR, and CH4 </a:t>
            </a:r>
            <a:r>
              <a:rPr lang="en-US" dirty="0" err="1" smtClean="0"/>
              <a:t>filtes</a:t>
            </a:r>
            <a:endParaRPr lang="en-US" dirty="0" smtClean="0"/>
          </a:p>
          <a:p>
            <a:pPr lvl="1"/>
            <a:r>
              <a:rPr lang="en-US" dirty="0" smtClean="0"/>
              <a:t>All detectors 5024 (24 columns of </a:t>
            </a:r>
            <a:r>
              <a:rPr lang="en-US" dirty="0" err="1" smtClean="0"/>
              <a:t>overscan</a:t>
            </a:r>
            <a:r>
              <a:rPr lang="en-US" dirty="0" smtClean="0"/>
              <a:t>) wide</a:t>
            </a:r>
          </a:p>
          <a:p>
            <a:pPr lvl="2"/>
            <a:r>
              <a:rPr lang="en-US" dirty="0" smtClean="0"/>
              <a:t>MPF 128 lines</a:t>
            </a:r>
          </a:p>
          <a:p>
            <a:pPr lvl="2"/>
            <a:r>
              <a:rPr lang="en-US" dirty="0" smtClean="0"/>
              <a:t>TDI detectors 32 lines</a:t>
            </a:r>
          </a:p>
        </p:txBody>
      </p:sp>
    </p:spTree>
    <p:extLst>
      <p:ext uri="{BB962C8B-B14F-4D97-AF65-F5344CB8AC3E}">
        <p14:creationId xmlns:p14="http://schemas.microsoft.com/office/powerpoint/2010/main" val="142764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Excellent datasets as in previous review in May 2016</a:t>
            </a:r>
          </a:p>
          <a:p>
            <a:r>
              <a:rPr lang="en-US" dirty="0" err="1" smtClean="0"/>
              <a:t>dataset.cat</a:t>
            </a:r>
            <a:r>
              <a:rPr lang="en-US" dirty="0" smtClean="0"/>
              <a:t> files and document/ directory contain all information or pointers necessary to understand</a:t>
            </a:r>
            <a:r>
              <a:rPr lang="en-US" dirty="0"/>
              <a:t> </a:t>
            </a:r>
            <a:r>
              <a:rPr lang="en-US" dirty="0" smtClean="0"/>
              <a:t>and use the data</a:t>
            </a:r>
          </a:p>
          <a:p>
            <a:r>
              <a:rPr lang="en-US" dirty="0" smtClean="0"/>
              <a:t>Calculation of target ranges and phase angles consistent with values in PDS labels</a:t>
            </a:r>
          </a:p>
          <a:p>
            <a:r>
              <a:rPr lang="en-US" dirty="0" smtClean="0"/>
              <a:t>Some problems in the ICD doc as identified previously still persist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1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nh-p-mvic-2/3-pluto-v2.0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with the corresponding </a:t>
            </a:r>
            <a:r>
              <a:rPr lang="en-US" dirty="0" err="1" smtClean="0"/>
              <a:t>dataset.cat</a:t>
            </a:r>
            <a:r>
              <a:rPr lang="en-US" dirty="0" smtClean="0"/>
              <a:t> files in the v1.0 datasets, the changes include:</a:t>
            </a:r>
          </a:p>
          <a:p>
            <a:pPr lvl="1"/>
            <a:r>
              <a:rPr lang="en-US" dirty="0" smtClean="0"/>
              <a:t>Updated STOP_TIME</a:t>
            </a:r>
          </a:p>
          <a:p>
            <a:pPr lvl="1"/>
            <a:r>
              <a:rPr lang="en-US" dirty="0" smtClean="0"/>
              <a:t>Descriptions of new data included</a:t>
            </a:r>
          </a:p>
          <a:p>
            <a:pPr lvl="1"/>
            <a:r>
              <a:rPr lang="en-US" dirty="0" smtClean="0"/>
              <a:t>List of new observation sequence added</a:t>
            </a:r>
          </a:p>
          <a:p>
            <a:pPr lvl="1"/>
            <a:r>
              <a:rPr lang="en-US" dirty="0" smtClean="0"/>
              <a:t>Updated descriptions about </a:t>
            </a:r>
            <a:r>
              <a:rPr lang="en-US" dirty="0" err="1" smtClean="0"/>
              <a:t>ApIDs</a:t>
            </a:r>
            <a:r>
              <a:rPr lang="en-US" dirty="0" smtClean="0"/>
              <a:t>, TARGET_NAME=N/A, data quality, and abstract</a:t>
            </a:r>
          </a:p>
          <a:p>
            <a:r>
              <a:rPr lang="en-US" dirty="0" smtClean="0"/>
              <a:t>No mentioning about 2014 JR1 data in the 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8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from v1.0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30 new directories contain 146 new images</a:t>
            </a:r>
          </a:p>
          <a:p>
            <a:r>
              <a:rPr lang="en-US" dirty="0" smtClean="0"/>
              <a:t>14 new images in the previously existing subdirectories</a:t>
            </a:r>
          </a:p>
          <a:p>
            <a:r>
              <a:rPr lang="en-US" dirty="0" smtClean="0"/>
              <a:t>All common files are exactly the same for level-2 datasets</a:t>
            </a:r>
          </a:p>
          <a:p>
            <a:r>
              <a:rPr lang="en-US" dirty="0" smtClean="0"/>
              <a:t>Four images are different in level-3 dataset:</a:t>
            </a:r>
          </a:p>
          <a:p>
            <a:pPr lvl="1"/>
            <a:r>
              <a:rPr lang="nb-NO" dirty="0" smtClean="0"/>
              <a:t>20150303_028769/mp1_0287692367_0x530_eng.fit</a:t>
            </a:r>
          </a:p>
          <a:p>
            <a:pPr lvl="1"/>
            <a:r>
              <a:rPr lang="nb-NO" dirty="0" smtClean="0"/>
              <a:t>20150303_028769/mp1_0287694167_0x530_eng.fit</a:t>
            </a:r>
          </a:p>
          <a:p>
            <a:pPr lvl="1"/>
            <a:r>
              <a:rPr lang="nb-NO" dirty="0" smtClean="0"/>
              <a:t>20150303_028769/mp2_0287692487_0x530_eng.fit</a:t>
            </a:r>
          </a:p>
          <a:p>
            <a:pPr lvl="1"/>
            <a:r>
              <a:rPr lang="nb-NO" dirty="0" smtClean="0"/>
              <a:t>20150303_028769/mp2_0287694287_0x530_eng.fit</a:t>
            </a:r>
          </a:p>
          <a:p>
            <a:pPr lvl="1"/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minor</a:t>
            </a:r>
            <a:r>
              <a:rPr lang="nb-NO" dirty="0" smtClean="0"/>
              <a:t> </a:t>
            </a:r>
            <a:r>
              <a:rPr lang="nb-NO" dirty="0" err="1" smtClean="0"/>
              <a:t>difference</a:t>
            </a:r>
            <a:r>
              <a:rPr lang="nb-NO" dirty="0" smtClean="0"/>
              <a:t> in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column</a:t>
            </a:r>
            <a:r>
              <a:rPr lang="nb-NO" dirty="0" smtClean="0"/>
              <a:t> </a:t>
            </a:r>
            <a:r>
              <a:rPr lang="nb-NO" dirty="0" err="1" smtClean="0"/>
              <a:t>near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edge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detector</a:t>
            </a:r>
            <a:r>
              <a:rPr lang="nb-NO" dirty="0" smtClean="0"/>
              <a:t>,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concerns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6064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 new image: mc2_0299193157_0x536_eng</a:t>
            </a:r>
            <a:endParaRPr lang="en-US" dirty="0"/>
          </a:p>
        </p:txBody>
      </p:sp>
      <p:pic>
        <p:nvPicPr>
          <p:cNvPr id="4" name="Picture 3" descr="mc2_0299193157_0x536_e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532" y="1671958"/>
            <a:ext cx="6274207" cy="50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7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nh-x-mvic-2/3-plutocruise-v1.0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contain all Pluto cruise data, or just those already downlinked?  (Are we expecting more cruise data to come?)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0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547" y="1847049"/>
            <a:ext cx="4723563" cy="20787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It’s useful to have a NOTE in label to explain the geometric parameters.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when TARGET_NAME = “N/A”:</a:t>
            </a:r>
          </a:p>
          <a:p>
            <a:r>
              <a:rPr lang="en-US" dirty="0" smtClean="0"/>
              <a:t>Some geometric parameters are undefined, but the way they are explained in the NOTE section is potentially confusing</a:t>
            </a:r>
          </a:p>
          <a:p>
            <a:r>
              <a:rPr lang="en-US" dirty="0" smtClean="0"/>
              <a:t>Example from mc0_0052459368_0x536_eng.lbl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978" y="1847049"/>
            <a:ext cx="3903555" cy="16430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424" y="4185410"/>
            <a:ext cx="3385135" cy="19633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533" y="4185410"/>
            <a:ext cx="5386245" cy="1789234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575733" y="4567640"/>
            <a:ext cx="988549" cy="32891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74341" y="4907589"/>
            <a:ext cx="733903" cy="20239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74444" y="5891577"/>
            <a:ext cx="733903" cy="20239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83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 few problems persistent from the previous review:</a:t>
            </a:r>
          </a:p>
          <a:p>
            <a:r>
              <a:rPr lang="en-US" dirty="0" err="1" smtClean="0">
                <a:solidFill>
                  <a:srgbClr val="3366FF"/>
                </a:solidFill>
              </a:rPr>
              <a:t>nh_mission_trajectory.tab</a:t>
            </a:r>
            <a:r>
              <a:rPr lang="en-US" dirty="0" smtClean="0"/>
              <a:t> contains the trajectory of the whole mission, </a:t>
            </a:r>
            <a:r>
              <a:rPr lang="en-US" dirty="0" err="1" smtClean="0">
                <a:solidFill>
                  <a:srgbClr val="3366FF"/>
                </a:solidFill>
              </a:rPr>
              <a:t>nh_trajectory.tab</a:t>
            </a:r>
            <a:r>
              <a:rPr lang="en-US" dirty="0" smtClean="0"/>
              <a:t> covers the first half of 2007 (Jupiter phase).  Suggest to remove the latter</a:t>
            </a:r>
          </a:p>
          <a:p>
            <a:r>
              <a:rPr lang="en-US" dirty="0" smtClean="0"/>
              <a:t>No documentation for the columns of housekeeping data table contained in each raw images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3366FF"/>
                </a:solidFill>
              </a:rPr>
              <a:t>soc_inst_icd.pdf</a:t>
            </a:r>
            <a:r>
              <a:rPr lang="en-US" dirty="0" smtClean="0"/>
              <a:t> (next slide):</a:t>
            </a:r>
          </a:p>
          <a:p>
            <a:pPr lvl="1"/>
            <a:r>
              <a:rPr lang="en-US" dirty="0" smtClean="0"/>
              <a:t>page </a:t>
            </a:r>
            <a:r>
              <a:rPr lang="en-US" dirty="0"/>
              <a:t>54, table 10-2, 10-3: Data format not consistent with the specifications in these two tables</a:t>
            </a:r>
          </a:p>
          <a:p>
            <a:pPr lvl="1"/>
            <a:r>
              <a:rPr lang="en-US" strike="sngStrike" dirty="0" smtClean="0"/>
              <a:t>page </a:t>
            </a:r>
            <a:r>
              <a:rPr lang="en-US" strike="sngStrike" dirty="0"/>
              <a:t>66, 10.3.4:  The unit for resolved and unresolved sources are reversed</a:t>
            </a:r>
          </a:p>
          <a:p>
            <a:pPr lvl="1"/>
            <a:r>
              <a:rPr lang="en-US" dirty="0"/>
              <a:t>page 67, 10.3.6:  Information outdated, and conflict with </a:t>
            </a:r>
            <a:r>
              <a:rPr lang="en-US" dirty="0" smtClean="0"/>
              <a:t>10.3.13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4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628</Words>
  <Application>Microsoft Macintosh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NH MVIC  Dataset Review</vt:lpstr>
      <vt:lpstr>Dataset Overview</vt:lpstr>
      <vt:lpstr>Overall Assessment</vt:lpstr>
      <vt:lpstr>nh-p-mvic-2/3-pluto-v2.0</vt:lpstr>
      <vt:lpstr>Changes from v1.0</vt:lpstr>
      <vt:lpstr>Example of a new image: mc2_0299193157_0x536_eng</vt:lpstr>
      <vt:lpstr>nh-x-mvic-2/3-plutocruise-v1.0</vt:lpstr>
      <vt:lpstr>Image Label</vt:lpstr>
      <vt:lpstr>Documentation</vt:lpstr>
      <vt:lpstr>soc_inst_icd.pdf</vt:lpstr>
      <vt:lpstr>soc_inst_icd.pdf</vt:lpstr>
    </vt:vector>
  </TitlesOfParts>
  <Company>Planetary Science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 MVIC  Dataset Review</dc:title>
  <dc:creator>Jian-Yang Li</dc:creator>
  <cp:lastModifiedBy>Jian-Yang Li</cp:lastModifiedBy>
  <cp:revision>49</cp:revision>
  <dcterms:created xsi:type="dcterms:W3CDTF">2016-12-04T17:32:56Z</dcterms:created>
  <dcterms:modified xsi:type="dcterms:W3CDTF">2016-12-05T05:17:38Z</dcterms:modified>
</cp:coreProperties>
</file>