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91" r:id="rId4"/>
    <p:sldId id="285" r:id="rId5"/>
    <p:sldId id="281" r:id="rId6"/>
    <p:sldId id="274" r:id="rId7"/>
    <p:sldId id="290" r:id="rId8"/>
    <p:sldId id="289" r:id="rId9"/>
    <p:sldId id="278" r:id="rId10"/>
    <p:sldId id="298" r:id="rId11"/>
    <p:sldId id="297" r:id="rId12"/>
    <p:sldId id="267" r:id="rId13"/>
    <p:sldId id="284" r:id="rId14"/>
    <p:sldId id="257" r:id="rId15"/>
    <p:sldId id="292" r:id="rId16"/>
    <p:sldId id="288" r:id="rId17"/>
    <p:sldId id="293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6"/>
    <p:restoredTop sz="94751"/>
  </p:normalViewPr>
  <p:slideViewPr>
    <p:cSldViewPr snapToGrid="0" snapToObjects="1">
      <p:cViewPr varScale="1">
        <p:scale>
          <a:sx n="119" d="100"/>
          <a:sy n="119" d="100"/>
        </p:scale>
        <p:origin x="10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BA89-78DC-834D-AC67-846B659B3FE3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1FA5-CBE4-D54F-99B9-88E3C8F0D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0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450"/>
            <a:ext cx="8229600" cy="528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19,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2971"/>
            <a:ext cx="7772400" cy="2987849"/>
          </a:xfrm>
        </p:spPr>
        <p:txBody>
          <a:bodyPr>
            <a:normAutofit/>
          </a:bodyPr>
          <a:lstStyle/>
          <a:p>
            <a:r>
              <a:rPr lang="en-US" dirty="0" smtClean="0"/>
              <a:t>PDS Data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Horizons</a:t>
            </a:r>
            <a:r>
              <a:rPr lang="en-US" dirty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LORRI &amp; MVIC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Tony Farnham</a:t>
            </a:r>
          </a:p>
          <a:p>
            <a:r>
              <a:rPr lang="en-US" dirty="0" smtClean="0"/>
              <a:t>Jun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MVIC problem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calibrated files seem to have problems </a:t>
            </a:r>
          </a:p>
          <a:p>
            <a:pPr lvl="1"/>
            <a:r>
              <a:rPr lang="en-US" dirty="0" smtClean="0"/>
              <a:t>20150714_029917/MP2_0299179552_0X530_SCI</a:t>
            </a:r>
          </a:p>
          <a:p>
            <a:pPr lvl="1"/>
            <a:r>
              <a:rPr lang="en-US" dirty="0" smtClean="0"/>
              <a:t>20150714_029918/MP1_0299181303_0X530_SCI</a:t>
            </a:r>
            <a:endParaRPr lang="en-US" dirty="0"/>
          </a:p>
          <a:p>
            <a:pPr lvl="1"/>
            <a:r>
              <a:rPr lang="en-US" dirty="0" smtClean="0"/>
              <a:t>20150714_029918/MP2_0299181722_0X530_SCI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Don’t seem to have an associated image </a:t>
            </a:r>
          </a:p>
          <a:p>
            <a:pPr lvl="2"/>
            <a:r>
              <a:rPr lang="en-US" dirty="0" smtClean="0"/>
              <a:t>Just a quality image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2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minor changes to documents </a:t>
            </a:r>
            <a:r>
              <a:rPr lang="en-US" smtClean="0"/>
              <a:t>and labels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are Certifiable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LORRI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Narrow angle, panchromatic camera</a:t>
            </a:r>
          </a:p>
          <a:p>
            <a:pPr lvl="1"/>
            <a:r>
              <a:rPr lang="en-US" sz="2000" dirty="0" smtClean="0"/>
              <a:t>0.29 degree square FOV</a:t>
            </a:r>
          </a:p>
          <a:p>
            <a:pPr lvl="1"/>
            <a:r>
              <a:rPr lang="en-US" sz="2000" dirty="0" smtClean="0"/>
              <a:t> high resolution (5 </a:t>
            </a:r>
            <a:r>
              <a:rPr lang="en-US" sz="2000" dirty="0" err="1" smtClean="0"/>
              <a:t>microradian</a:t>
            </a:r>
            <a:r>
              <a:rPr lang="en-US" sz="2000" dirty="0" smtClean="0"/>
              <a:t>/pixel)</a:t>
            </a:r>
          </a:p>
          <a:p>
            <a:pPr lvl="1"/>
            <a:r>
              <a:rPr lang="en-US" sz="2000" dirty="0" smtClean="0"/>
              <a:t>1024x1024 pixel CCD detector</a:t>
            </a:r>
          </a:p>
          <a:p>
            <a:pPr lvl="1"/>
            <a:r>
              <a:rPr lang="en-US" sz="2000" dirty="0" smtClean="0"/>
              <a:t>Operates in 1x1 or 4x4 on-chip binning modes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5 extensions</a:t>
            </a:r>
          </a:p>
          <a:p>
            <a:pPr lvl="2"/>
            <a:r>
              <a:rPr lang="en-US" sz="2000" dirty="0" smtClean="0"/>
              <a:t>Primary image, Histogram, First 34 pixels, Image descriptor, Window mismatches</a:t>
            </a:r>
            <a:endParaRPr lang="en-US" sz="2000" dirty="0"/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3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Radiance and Irradiance calibration coefficients are given in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0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 Datasets:</a:t>
            </a:r>
          </a:p>
          <a:p>
            <a:pPr lvl="1"/>
            <a:r>
              <a:rPr lang="en-US" sz="2000" dirty="0" smtClean="0"/>
              <a:t>Pluto Phase, Raw and calibrated </a:t>
            </a:r>
          </a:p>
          <a:p>
            <a:pPr lvl="1"/>
            <a:r>
              <a:rPr lang="en-US" sz="2000" dirty="0" smtClean="0"/>
              <a:t>Adds most recent data downloads to the previous ones, completing the data obtained at Pluto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Overall, 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91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CALIB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Most labels: </a:t>
            </a:r>
          </a:p>
          <a:p>
            <a:pPr lvl="1"/>
            <a:r>
              <a:rPr lang="de-DE" sz="2000" dirty="0"/>
              <a:t>DESCRIPTION                = "                                              </a:t>
            </a:r>
            <a:r>
              <a:rPr lang="de-DE" sz="2000" dirty="0" smtClean="0"/>
              <a:t>  </a:t>
            </a:r>
            <a:r>
              <a:rPr lang="de-DE" sz="2000" dirty="0"/>
              <a:t>##################################################                          </a:t>
            </a:r>
            <a:r>
              <a:rPr lang="de-DE" sz="2000" dirty="0" smtClean="0"/>
              <a:t>  </a:t>
            </a:r>
            <a:r>
              <a:rPr lang="de-DE" sz="2000" dirty="0"/>
              <a:t>### </a:t>
            </a:r>
            <a:r>
              <a:rPr lang="de-DE" sz="2000" dirty="0" err="1"/>
              <a:t>Refer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Science </a:t>
            </a:r>
            <a:r>
              <a:rPr lang="de-DE" sz="2000" dirty="0" err="1"/>
              <a:t>Operations</a:t>
            </a:r>
            <a:r>
              <a:rPr lang="de-DE" sz="2000" dirty="0"/>
              <a:t> Center    ####                           </a:t>
            </a:r>
            <a:r>
              <a:rPr lang="de-DE" sz="2000" dirty="0" smtClean="0"/>
              <a:t>     ### (SOC) </a:t>
            </a:r>
            <a:r>
              <a:rPr lang="de-DE" sz="2000" dirty="0" err="1" smtClean="0"/>
              <a:t>to</a:t>
            </a:r>
            <a:r>
              <a:rPr lang="de-DE" sz="2000" dirty="0" smtClean="0"/>
              <a:t> Instrument </a:t>
            </a:r>
            <a:r>
              <a:rPr lang="de-DE" sz="2000" dirty="0" err="1" smtClean="0">
                <a:solidFill>
                  <a:srgbClr val="FF0000"/>
                </a:solidFill>
              </a:rPr>
              <a:t>Inteface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smtClean="0"/>
              <a:t>Control      ####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026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3725675" cy="5289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Data are in good shape</a:t>
            </a:r>
          </a:p>
          <a:p>
            <a:pPr lvl="1"/>
            <a:r>
              <a:rPr lang="en-US" sz="2000" dirty="0" smtClean="0"/>
              <a:t>Read with IDL FITS readers, 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Read and displayed every image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Tested and manipulated randomly selected data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 descr="Lorri_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78" y="1282485"/>
            <a:ext cx="4377771" cy="47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7624064" cy="15960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Found examples of windowed frames</a:t>
            </a:r>
          </a:p>
          <a:p>
            <a:pPr lvl="1"/>
            <a:r>
              <a:rPr lang="en-US" sz="2000" dirty="0" smtClean="0"/>
              <a:t>lor_0297126163_0x630_sci</a:t>
            </a:r>
          </a:p>
          <a:p>
            <a:pPr lvl="1"/>
            <a:r>
              <a:rPr lang="en-US" sz="2000" dirty="0" smtClean="0"/>
              <a:t>lor_0298201844_0x630_sci</a:t>
            </a:r>
          </a:p>
          <a:p>
            <a:r>
              <a:rPr lang="en-US" sz="2000" dirty="0" smtClean="0"/>
              <a:t>Labels seem to adequately address the frame positions, </a:t>
            </a:r>
            <a:r>
              <a:rPr lang="en-US" sz="2000" dirty="0" err="1" smtClean="0"/>
              <a:t>etc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88" y="2958353"/>
            <a:ext cx="3335296" cy="364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746" y="2962486"/>
            <a:ext cx="3331518" cy="364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oddities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4015578" cy="52899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Image appears to be out of focus </a:t>
            </a:r>
          </a:p>
          <a:p>
            <a:pPr lvl="1"/>
            <a:r>
              <a:rPr lang="en-US" sz="2000" dirty="0" smtClean="0"/>
              <a:t>lor_0299078508_0x639_sci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Target is </a:t>
            </a:r>
            <a:r>
              <a:rPr lang="en-US" sz="2000" dirty="0"/>
              <a:t>P</a:t>
            </a:r>
            <a:r>
              <a:rPr lang="en-US" sz="2000" dirty="0" smtClean="0"/>
              <a:t>luto</a:t>
            </a:r>
          </a:p>
          <a:p>
            <a:r>
              <a:rPr lang="en-US" sz="2000" dirty="0" smtClean="0"/>
              <a:t>Position is off frame to upper left</a:t>
            </a:r>
          </a:p>
          <a:p>
            <a:r>
              <a:rPr lang="en-US" sz="2000" dirty="0" smtClean="0"/>
              <a:t>Internal reflections?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06664"/>
            <a:ext cx="4214022" cy="460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minor changes to documents and labels</a:t>
            </a:r>
          </a:p>
          <a:p>
            <a:endParaRPr lang="en-US" dirty="0"/>
          </a:p>
          <a:p>
            <a:r>
              <a:rPr lang="en-US" dirty="0" smtClean="0"/>
              <a:t>Data are Certifiable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0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415"/>
            <a:ext cx="8229600" cy="541937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Many of the files are common between all LORRI and MVIC datasets.  Highlight the problems of those files here, and liens should propagate to all data sets.</a:t>
            </a:r>
          </a:p>
          <a:p>
            <a:endParaRPr lang="en-US" sz="2200" dirty="0" smtClean="0"/>
          </a:p>
          <a:p>
            <a:r>
              <a:rPr lang="en-US" sz="2200" dirty="0" smtClean="0"/>
              <a:t>Additional comments are given on files that are specific to individual data sets.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8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Catalog Directory</a:t>
            </a:r>
          </a:p>
          <a:p>
            <a:pPr lvl="1"/>
            <a:r>
              <a:rPr lang="en-US" sz="2000" dirty="0" smtClean="0"/>
              <a:t>Files all look OK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Index Directory</a:t>
            </a:r>
          </a:p>
          <a:p>
            <a:pPr lvl="1"/>
            <a:r>
              <a:rPr lang="en-US" sz="2000" dirty="0" smtClean="0"/>
              <a:t>Files all look </a:t>
            </a:r>
            <a:r>
              <a:rPr lang="en-US" sz="2000" dirty="0"/>
              <a:t>O</a:t>
            </a:r>
            <a:r>
              <a:rPr lang="en-US" sz="2000" dirty="0" smtClean="0"/>
              <a:t>K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2776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DOCINFO.TXT:  A </a:t>
            </a:r>
            <a:r>
              <a:rPr lang="de-DE" sz="2000" dirty="0" err="1"/>
              <a:t>number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orphan</a:t>
            </a:r>
            <a:r>
              <a:rPr lang="de-DE" sz="2000" dirty="0"/>
              <a:t> </a:t>
            </a:r>
            <a:r>
              <a:rPr lang="de-DE" sz="2000" dirty="0" err="1"/>
              <a:t>quote</a:t>
            </a:r>
            <a:r>
              <a:rPr lang="de-DE" sz="2000" dirty="0"/>
              <a:t> </a:t>
            </a:r>
            <a:r>
              <a:rPr lang="de-DE" sz="2000" dirty="0" err="1"/>
              <a:t>marks</a:t>
            </a:r>
            <a:r>
              <a:rPr lang="de-DE" sz="2000" dirty="0"/>
              <a:t>:</a:t>
            </a:r>
          </a:p>
          <a:p>
            <a:pPr lvl="1"/>
            <a:r>
              <a:rPr lang="de-DE" sz="2000" dirty="0"/>
              <a:t> +-&gt;MORGAN_SPIE.PDF              ", [MORGANETAL2005]                        </a:t>
            </a:r>
          </a:p>
          <a:p>
            <a:pPr lvl="1"/>
            <a:r>
              <a:rPr lang="ro-RO" sz="2000" dirty="0"/>
              <a:t>+-&gt;CONARD_SPIE.PDF              ", [CONARDETAL2005]                      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NH_mission_trajectory.lbl</a:t>
            </a:r>
            <a:endParaRPr lang="en-US" sz="2000" dirty="0" smtClean="0"/>
          </a:p>
          <a:p>
            <a:pPr lvl="1"/>
            <a:r>
              <a:rPr lang="en-US" sz="2000" dirty="0"/>
              <a:t>“The </a:t>
            </a:r>
            <a:r>
              <a:rPr lang="en-US" sz="2000" dirty="0" smtClean="0">
                <a:solidFill>
                  <a:srgbClr val="FF0000"/>
                </a:solidFill>
              </a:rPr>
              <a:t>following </a:t>
            </a:r>
            <a:r>
              <a:rPr lang="en-US" sz="2000" dirty="0">
                <a:solidFill>
                  <a:srgbClr val="FF0000"/>
                </a:solidFill>
              </a:rPr>
              <a:t>summarize of </a:t>
            </a:r>
            <a:r>
              <a:rPr lang="en-US" sz="2000" dirty="0"/>
              <a:t>the comma-separated table column</a:t>
            </a:r>
            <a:r>
              <a:rPr lang="en-US" sz="2000" dirty="0" smtClean="0"/>
              <a:t>:”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conard_spie.lbl</a:t>
            </a:r>
            <a:endParaRPr lang="en-US" sz="2000" dirty="0" smtClean="0"/>
          </a:p>
          <a:p>
            <a:pPr lvl="1"/>
            <a:r>
              <a:rPr lang="en-US" sz="2000" dirty="0" smtClean="0"/>
              <a:t>“A </a:t>
            </a:r>
            <a:r>
              <a:rPr lang="en-US" sz="2000" dirty="0"/>
              <a:t>draft preprint of </a:t>
            </a:r>
            <a:r>
              <a:rPr lang="en-US" sz="2000" dirty="0" smtClean="0"/>
              <a:t>CONARD</a:t>
            </a:r>
            <a:r>
              <a:rPr lang="en-US" sz="2000" dirty="0" smtClean="0">
                <a:solidFill>
                  <a:srgbClr val="FF0000"/>
                </a:solidFill>
              </a:rPr>
              <a:t>ETL</a:t>
            </a:r>
            <a:r>
              <a:rPr lang="en-US" sz="2000" dirty="0" smtClean="0"/>
              <a:t>2005”</a:t>
            </a:r>
          </a:p>
        </p:txBody>
      </p:sp>
    </p:spTree>
    <p:extLst>
      <p:ext uri="{BB962C8B-B14F-4D97-AF65-F5344CB8AC3E}">
        <p14:creationId xmlns:p14="http://schemas.microsoft.com/office/powerpoint/2010/main" val="35138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49"/>
            <a:ext cx="8229600" cy="55460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Comparison of my SPICE calculations vs header/label data are generally good   (Some kernels are different, so values are not exact)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One </a:t>
            </a:r>
            <a:r>
              <a:rPr lang="en-US" sz="2000" dirty="0"/>
              <a:t>issue </a:t>
            </a:r>
            <a:r>
              <a:rPr lang="en-US" sz="2000" dirty="0" smtClean="0"/>
              <a:t>in labels – </a:t>
            </a:r>
            <a:r>
              <a:rPr lang="en-US" sz="2000" dirty="0"/>
              <a:t>Example </a:t>
            </a:r>
            <a:r>
              <a:rPr lang="en-US" sz="2000" dirty="0" smtClean="0"/>
              <a:t>LOR_0299165545_0X630_SCI</a:t>
            </a:r>
          </a:p>
          <a:p>
            <a:pPr lvl="1"/>
            <a:r>
              <a:rPr lang="de-DE" sz="2000" dirty="0"/>
              <a:t>SC_SUN_POSITION_VECTOR = </a:t>
            </a:r>
            <a:r>
              <a:rPr lang="de-DE" sz="2000" dirty="0" smtClean="0"/>
              <a:t>( </a:t>
            </a:r>
            <a:r>
              <a:rPr lang="de-DE" sz="2000" dirty="0"/>
              <a:t>-1197102181.1766503 &lt;km&gt; </a:t>
            </a:r>
            <a:r>
              <a:rPr lang="de-DE" sz="2000" dirty="0" smtClean="0"/>
              <a:t>, 4443758918.1808147 </a:t>
            </a:r>
            <a:r>
              <a:rPr lang="de-DE" sz="2000" dirty="0"/>
              <a:t>&lt;km&gt;  </a:t>
            </a:r>
            <a:r>
              <a:rPr lang="de-DE" sz="2000" dirty="0" smtClean="0"/>
              <a:t>1747605364.2799346 </a:t>
            </a:r>
            <a:r>
              <a:rPr lang="de-DE" sz="2000" dirty="0"/>
              <a:t>&lt;km&gt; </a:t>
            </a:r>
            <a:r>
              <a:rPr lang="de-DE" sz="2000" dirty="0" smtClean="0"/>
              <a:t>) </a:t>
            </a:r>
          </a:p>
          <a:p>
            <a:pPr lvl="1"/>
            <a:r>
              <a:rPr lang="de-DE" sz="2000" dirty="0" smtClean="0"/>
              <a:t>SPACECRAFT_SOLAR_DISTANCE   </a:t>
            </a:r>
            <a:r>
              <a:rPr lang="de-DE" sz="2000" dirty="0"/>
              <a:t>= </a:t>
            </a:r>
            <a:r>
              <a:rPr lang="de-DE" sz="2000" dirty="0">
                <a:solidFill>
                  <a:srgbClr val="FF0000"/>
                </a:solidFill>
              </a:rPr>
              <a:t>4922821494.2601175 </a:t>
            </a:r>
            <a:r>
              <a:rPr lang="de-DE" sz="2000" dirty="0"/>
              <a:t>&lt;km&gt;                         </a:t>
            </a:r>
            <a:endParaRPr lang="de-DE" sz="2000" dirty="0" smtClean="0"/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SC_EARTH_POSITION_VECTOR </a:t>
            </a:r>
            <a:r>
              <a:rPr lang="de-DE" sz="2000" dirty="0"/>
              <a:t>= </a:t>
            </a:r>
            <a:r>
              <a:rPr lang="de-DE" sz="2000" dirty="0" smtClean="0"/>
              <a:t>(-</a:t>
            </a:r>
            <a:r>
              <a:rPr lang="de-DE" sz="2000" dirty="0"/>
              <a:t>1142172918.4244654 &lt;km&gt; </a:t>
            </a:r>
            <a:r>
              <a:rPr lang="de-DE" sz="2000" dirty="0" smtClean="0"/>
              <a:t>, 4313655967.7592430 </a:t>
            </a:r>
            <a:r>
              <a:rPr lang="de-DE" sz="2000" dirty="0"/>
              <a:t>&lt;</a:t>
            </a:r>
            <a:r>
              <a:rPr lang="de-DE" sz="2000" dirty="0" smtClean="0"/>
              <a:t>km, </a:t>
            </a:r>
            <a:r>
              <a:rPr lang="de-DE" sz="2000" dirty="0"/>
              <a:t>1691203335.4142163 &lt;</a:t>
            </a:r>
            <a:r>
              <a:rPr lang="de-DE" sz="2000" dirty="0" smtClean="0"/>
              <a:t>km </a:t>
            </a:r>
            <a:r>
              <a:rPr lang="de-DE" sz="2000" dirty="0"/>
              <a:t>)                                                                            </a:t>
            </a:r>
          </a:p>
          <a:p>
            <a:pPr lvl="1"/>
            <a:r>
              <a:rPr lang="de-DE" sz="2000" dirty="0"/>
              <a:t>SC_GEOCENTRIC_DISTANCE      = </a:t>
            </a:r>
            <a:r>
              <a:rPr lang="de-DE" sz="2000" dirty="0" smtClean="0">
                <a:solidFill>
                  <a:srgbClr val="FF0000"/>
                </a:solidFill>
              </a:rPr>
              <a:t>4922821494.2601175</a:t>
            </a:r>
            <a:r>
              <a:rPr lang="de-DE" sz="2000" dirty="0" smtClean="0"/>
              <a:t> </a:t>
            </a:r>
            <a:r>
              <a:rPr lang="de-DE" sz="2000" dirty="0"/>
              <a:t>&lt;km</a:t>
            </a:r>
            <a:r>
              <a:rPr lang="de-DE" sz="2000" dirty="0" smtClean="0"/>
              <a:t>&gt;</a:t>
            </a:r>
          </a:p>
          <a:p>
            <a:pPr lvl="2"/>
            <a:r>
              <a:rPr lang="de-DE" sz="2000" dirty="0" smtClean="0"/>
              <a:t>SC_GEO_DIST 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 </a:t>
            </a:r>
            <a:r>
              <a:rPr lang="is-IS" sz="2000" dirty="0" smtClean="0"/>
              <a:t>47715702........</a:t>
            </a:r>
          </a:p>
          <a:p>
            <a:pPr lvl="2"/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34920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MVIC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 Datasets:  </a:t>
            </a:r>
          </a:p>
          <a:p>
            <a:pPr lvl="1"/>
            <a:r>
              <a:rPr lang="en-US" sz="2000" dirty="0" smtClean="0"/>
              <a:t>Pluto phase, Raw and calibrated </a:t>
            </a:r>
          </a:p>
          <a:p>
            <a:pPr lvl="1"/>
            <a:r>
              <a:rPr lang="en-US" sz="2000" dirty="0" smtClean="0"/>
              <a:t>Finalizes the data obtained at Pluto</a:t>
            </a:r>
          </a:p>
          <a:p>
            <a:endParaRPr lang="en-US" sz="2000" dirty="0"/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Overall, 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01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Part of the RALPH instrument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PanFrame</a:t>
            </a:r>
            <a:r>
              <a:rPr lang="en-US" sz="2000" dirty="0" smtClean="0"/>
              <a:t> CCD </a:t>
            </a:r>
          </a:p>
          <a:p>
            <a:pPr lvl="1"/>
            <a:r>
              <a:rPr lang="en-US" sz="2000" dirty="0" smtClean="0"/>
              <a:t>5024x128 pixels sweep over the scene</a:t>
            </a:r>
          </a:p>
          <a:p>
            <a:pPr lvl="1"/>
            <a:r>
              <a:rPr lang="en-US" sz="2000" dirty="0" smtClean="0"/>
              <a:t>128 pixels per exposure time  </a:t>
            </a:r>
          </a:p>
          <a:p>
            <a:pPr lvl="1"/>
            <a:r>
              <a:rPr lang="en-US" sz="2000" dirty="0" smtClean="0"/>
              <a:t>Create an image cube 5024 x 128 x XXX pixels, where XXX is defined by scan rate and time </a:t>
            </a:r>
          </a:p>
          <a:p>
            <a:pPr lvl="1"/>
            <a:r>
              <a:rPr lang="en-US" sz="2000" dirty="0" smtClean="0"/>
              <a:t>Not clear how these data are used, though there are not many of them </a:t>
            </a:r>
          </a:p>
          <a:p>
            <a:r>
              <a:rPr lang="en-US" sz="2000" dirty="0" smtClean="0"/>
              <a:t>Six other CCDs operate in TDI mode </a:t>
            </a:r>
            <a:r>
              <a:rPr lang="en-US" sz="2000" dirty="0"/>
              <a:t>(</a:t>
            </a:r>
            <a:r>
              <a:rPr lang="en-US" sz="2000" dirty="0" smtClean="0"/>
              <a:t>different filters)</a:t>
            </a:r>
          </a:p>
          <a:p>
            <a:pPr lvl="1"/>
            <a:r>
              <a:rPr lang="en-US" sz="2000" dirty="0" smtClean="0"/>
              <a:t>5024x32 </a:t>
            </a:r>
            <a:r>
              <a:rPr lang="en-US" sz="2000" dirty="0"/>
              <a:t>pixels sweep over the scene</a:t>
            </a:r>
          </a:p>
          <a:p>
            <a:pPr lvl="1"/>
            <a:r>
              <a:rPr lang="en-US" sz="2000" dirty="0" smtClean="0"/>
              <a:t>The 32 pixels are clocked at the scan rate, so each exposure time gives a shift of 1 pixel </a:t>
            </a:r>
          </a:p>
          <a:p>
            <a:pPr lvl="1"/>
            <a:r>
              <a:rPr lang="en-US" sz="2000" dirty="0" smtClean="0"/>
              <a:t>Creates an image 5024 x XXX 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image, housekeeping, window mismatch table</a:t>
            </a:r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Flux conversion coefficients are added to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3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 Files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3656651" cy="5289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Able to read the data with both PDSREAD and IDL FITS readers</a:t>
            </a:r>
          </a:p>
          <a:p>
            <a:pPr lvl="1"/>
            <a:r>
              <a:rPr lang="en-US" sz="2000" dirty="0" smtClean="0"/>
              <a:t>Includes extensions, etc.</a:t>
            </a:r>
          </a:p>
          <a:p>
            <a:endParaRPr lang="en-US" sz="2000" dirty="0" smtClean="0"/>
          </a:p>
          <a:p>
            <a:r>
              <a:rPr lang="en-US" sz="2000" dirty="0" smtClean="0"/>
              <a:t>Able to manipulate and calibrate the data</a:t>
            </a:r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775" y="1277471"/>
            <a:ext cx="4044536" cy="442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8933</TotalTime>
  <Words>705</Words>
  <Application>Microsoft Macintosh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PDS Data Review  New Horizons   LORRI &amp; MVIC</vt:lpstr>
      <vt:lpstr>General comments</vt:lpstr>
      <vt:lpstr>Various</vt:lpstr>
      <vt:lpstr>Documents</vt:lpstr>
      <vt:lpstr>SPICE Check</vt:lpstr>
      <vt:lpstr>MVIC  - RAW and CAL</vt:lpstr>
      <vt:lpstr>General Comments</vt:lpstr>
      <vt:lpstr>MVIC Instrument</vt:lpstr>
      <vt:lpstr>MVIC Data Files – RAW and CAL</vt:lpstr>
      <vt:lpstr>MVIC problem files</vt:lpstr>
      <vt:lpstr>MVIC Status</vt:lpstr>
      <vt:lpstr>LORRI  - RAW and CAL</vt:lpstr>
      <vt:lpstr>LORRI Instrument</vt:lpstr>
      <vt:lpstr>General Comments</vt:lpstr>
      <vt:lpstr>CALIB directory</vt:lpstr>
      <vt:lpstr>Data</vt:lpstr>
      <vt:lpstr>Data</vt:lpstr>
      <vt:lpstr>Data oddities</vt:lpstr>
      <vt:lpstr>LORRI Status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Data Review  New Horizons   LORRI and MVIC </dc:title>
  <dc:creator>Farnham Farnham</dc:creator>
  <cp:lastModifiedBy>Tony Farnham</cp:lastModifiedBy>
  <cp:revision>122</cp:revision>
  <dcterms:created xsi:type="dcterms:W3CDTF">2016-05-18T16:58:20Z</dcterms:created>
  <dcterms:modified xsi:type="dcterms:W3CDTF">2017-06-19T11:58:59Z</dcterms:modified>
</cp:coreProperties>
</file>