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2" r:id="rId3"/>
    <p:sldId id="274" r:id="rId4"/>
    <p:sldId id="277" r:id="rId5"/>
    <p:sldId id="278" r:id="rId6"/>
    <p:sldId id="275" r:id="rId7"/>
    <p:sldId id="276" r:id="rId8"/>
    <p:sldId id="280" r:id="rId9"/>
    <p:sldId id="283" r:id="rId10"/>
    <p:sldId id="282" r:id="rId11"/>
    <p:sldId id="279" r:id="rId12"/>
    <p:sldId id="268" r:id="rId13"/>
    <p:sldId id="260" r:id="rId14"/>
    <p:sldId id="281" r:id="rId15"/>
    <p:sldId id="259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AB4E9"/>
    <a:srgbClr val="468B00"/>
    <a:srgbClr val="157ED0"/>
    <a:srgbClr val="48EA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83B1-C173-A449-A081-B67FB2B7D919}" type="datetimeFigureOut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Horizons Alice</a:t>
            </a:r>
            <a:br>
              <a:rPr lang="en-US" dirty="0" smtClean="0"/>
            </a:br>
            <a:r>
              <a:rPr lang="en-US" dirty="0" smtClean="0"/>
              <a:t>PDS-SBN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Lori Feaga</a:t>
            </a:r>
            <a:endParaRPr lang="en-US" dirty="0" smtClean="0"/>
          </a:p>
          <a:p>
            <a:r>
              <a:rPr lang="en-US" dirty="0" smtClean="0"/>
              <a:t>June 19,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Area Continued</a:t>
            </a:r>
            <a:endParaRPr lang="en-US" dirty="0"/>
          </a:p>
        </p:txBody>
      </p:sp>
      <p:pic>
        <p:nvPicPr>
          <p:cNvPr id="4" name="Content Placeholder 3" descr="Box_Aeff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068" r="-120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ndex/</a:t>
            </a:r>
            <a:r>
              <a:rPr lang="en-US" dirty="0" smtClean="0"/>
              <a:t>slimindx.tab</a:t>
            </a:r>
            <a:r>
              <a:rPr lang="en-US" dirty="0" smtClean="0"/>
              <a:t> &amp; .</a:t>
            </a:r>
            <a:r>
              <a:rPr lang="en-US" dirty="0" smtClean="0"/>
              <a:t>lbl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Slim index file has 4 columns but the label describes 3 – cut and paste error when trimming the index file, grabbed too much real estate</a:t>
            </a:r>
            <a:endParaRPr lang="en-US" dirty="0"/>
          </a:p>
        </p:txBody>
      </p:sp>
      <p:pic>
        <p:nvPicPr>
          <p:cNvPr id="4" name="Picture 3" descr="Screen Shot 2017-06-18 at 11.20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0" y="3932238"/>
            <a:ext cx="84836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Slit Shape</a:t>
            </a:r>
            <a:endParaRPr lang="en-US" dirty="0"/>
          </a:p>
        </p:txBody>
      </p:sp>
      <p:pic>
        <p:nvPicPr>
          <p:cNvPr id="5" name="Content Placeholder 4" descr="Screen Shot 2016-05-17 at 3.34.5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016" r="-2801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781320" y="3082516"/>
            <a:ext cx="225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19 (zero indexed)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7485" y="4734869"/>
            <a:ext cx="214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6 (zero indexed)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7485" y="2454006"/>
            <a:ext cx="225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25 (zero indexed)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7485" y="3279511"/>
            <a:ext cx="225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18 (zero indexed)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7032" y="2552100"/>
            <a:ext cx="90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Solar </a:t>
            </a:r>
          </a:p>
          <a:p>
            <a:pPr algn="ctr"/>
            <a:r>
              <a:rPr lang="en-US" sz="1200" dirty="0" smtClean="0"/>
              <a:t>Occultation</a:t>
            </a:r>
          </a:p>
          <a:p>
            <a:pPr algn="ctr"/>
            <a:r>
              <a:rPr lang="en-US" sz="1200" dirty="0" smtClean="0"/>
              <a:t>Channel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Lollipop “fuzz”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1257361"/>
            <a:ext cx="8686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reduce sensitivity at the bright HI Lyman-</a:t>
            </a:r>
            <a:r>
              <a:rPr lang="en-US" dirty="0" smtClean="0"/>
              <a:t>α</a:t>
            </a:r>
            <a:r>
              <a:rPr lang="en-US" dirty="0" smtClean="0"/>
              <a:t> emissions at 1215 Å, a 70 Å band of the </a:t>
            </a:r>
            <a:r>
              <a:rPr lang="en-US" dirty="0" smtClean="0"/>
              <a:t>photocathodes</a:t>
            </a:r>
            <a:r>
              <a:rPr lang="en-US" dirty="0" smtClean="0"/>
              <a:t> were not coated with </a:t>
            </a:r>
            <a:r>
              <a:rPr lang="en-US" dirty="0" smtClean="0"/>
              <a:t>KBr</a:t>
            </a:r>
            <a:r>
              <a:rPr lang="en-US" dirty="0" smtClean="0"/>
              <a:t> or </a:t>
            </a:r>
            <a:r>
              <a:rPr lang="en-US" dirty="0" smtClean="0"/>
              <a:t>CsI</a:t>
            </a:r>
            <a:r>
              <a:rPr lang="en-US" dirty="0" smtClean="0"/>
              <a:t>.  However, in the 2°x2° box portion of the slit, the HI Lyman-</a:t>
            </a:r>
            <a:r>
              <a:rPr lang="en-US" dirty="0" smtClean="0"/>
              <a:t>α</a:t>
            </a:r>
            <a:r>
              <a:rPr lang="en-US" dirty="0" smtClean="0"/>
              <a:t> spreads out beyond the uncoated portion of the detector an additional ~110 Å.  So, for ~90 Å [(70 + 110 )/2] on either side of the coated </a:t>
            </a:r>
            <a:r>
              <a:rPr lang="en-US" dirty="0" smtClean="0"/>
              <a:t>photocathodes</a:t>
            </a:r>
            <a:r>
              <a:rPr lang="en-US" dirty="0" smtClean="0"/>
              <a:t>, there is contamination from HI Lyman-</a:t>
            </a:r>
            <a:r>
              <a:rPr lang="en-US" dirty="0" smtClean="0"/>
              <a:t>α</a:t>
            </a:r>
            <a:r>
              <a:rPr lang="en-US" dirty="0" smtClean="0"/>
              <a:t> that has been dubbed the lollipop fuzz.</a:t>
            </a:r>
            <a:endParaRPr lang="en-US" dirty="0"/>
          </a:p>
        </p:txBody>
      </p:sp>
      <p:pic>
        <p:nvPicPr>
          <p:cNvPr id="8" name="Picture 7" descr="ds9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993" t="29854" r="4993"/>
              <a:stretch>
                <a:fillRect/>
              </a:stretch>
            </p:blipFill>
          </mc:Choice>
          <mc:Fallback>
            <p:blipFill>
              <a:blip r:embed="rId3"/>
              <a:srcRect l="4993" t="29854" r="4993"/>
              <a:stretch>
                <a:fillRect/>
              </a:stretch>
            </p:blipFill>
          </mc:Fallback>
        </mc:AlternateContent>
        <p:spPr>
          <a:xfrm>
            <a:off x="13212" y="2785673"/>
            <a:ext cx="9130787" cy="40469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329" y="3846644"/>
            <a:ext cx="64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λ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Lollipop Fuzz </a:t>
            </a:r>
            <a:r>
              <a:rPr lang="en-US" dirty="0" smtClean="0"/>
              <a:t>V</a:t>
            </a:r>
            <a:r>
              <a:rPr lang="en-US" dirty="0" smtClean="0"/>
              <a:t>erified Spectrally</a:t>
            </a:r>
            <a:endParaRPr lang="en-US" dirty="0"/>
          </a:p>
        </p:txBody>
      </p:sp>
      <p:pic>
        <p:nvPicPr>
          <p:cNvPr id="4" name="Content Placeholder 3" descr="Screen Shot 2017-06-18 at 10.04.4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034" r="-190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Checked data with NASAVIEW, </a:t>
            </a:r>
            <a:r>
              <a:rPr lang="en-US" dirty="0" smtClean="0"/>
              <a:t>SAOImage</a:t>
            </a:r>
            <a:r>
              <a:rPr lang="en-US" dirty="0" smtClean="0"/>
              <a:t> ds9, IDL </a:t>
            </a:r>
            <a:r>
              <a:rPr lang="en-US" dirty="0" smtClean="0"/>
              <a:t>ReadPDS</a:t>
            </a:r>
            <a:endParaRPr lang="en-US" dirty="0"/>
          </a:p>
          <a:p>
            <a:pPr lvl="1"/>
            <a:r>
              <a:rPr lang="en-US" dirty="0" smtClean="0"/>
              <a:t>could display data with labels as expected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Spectrum of Pluto on Final Approach</a:t>
            </a:r>
            <a:endParaRPr lang="en-US" dirty="0"/>
          </a:p>
        </p:txBody>
      </p:sp>
      <p:pic>
        <p:nvPicPr>
          <p:cNvPr id="4" name="Content Placeholder 3" descr="Pluto_approach_spectru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086" r="-12086"/>
          <a:stretch>
            <a:fillRect/>
          </a:stretch>
        </p:blipFill>
        <p:spPr>
          <a:xfrm>
            <a:off x="0" y="1187778"/>
            <a:ext cx="8229600" cy="4525963"/>
          </a:xfrm>
        </p:spPr>
      </p:pic>
      <p:pic>
        <p:nvPicPr>
          <p:cNvPr id="5" name="Picture 4" descr="Screen Shot 2017-06-19 at 1.02.18 AM.png"/>
          <p:cNvPicPr>
            <a:picLocks noChangeAspect="1"/>
          </p:cNvPicPr>
          <p:nvPr/>
        </p:nvPicPr>
        <p:blipFill>
          <a:blip r:embed="rId3"/>
          <a:srcRect l="16744"/>
          <a:stretch>
            <a:fillRect/>
          </a:stretch>
        </p:blipFill>
        <p:spPr>
          <a:xfrm>
            <a:off x="269313" y="5713741"/>
            <a:ext cx="8779437" cy="67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Alice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– in good </a:t>
            </a:r>
            <a:r>
              <a:rPr lang="en-US" dirty="0" smtClean="0"/>
              <a:t>shape</a:t>
            </a:r>
          </a:p>
          <a:p>
            <a:r>
              <a:rPr lang="en-US" dirty="0" smtClean="0"/>
              <a:t>Minor typos that don’t affect the usability of the data, but should be cleaned up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aareadme.txt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(and document/</a:t>
            </a:r>
            <a:r>
              <a:rPr lang="en-US" dirty="0" smtClean="0"/>
              <a:t>aareadme_bu.txt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" y="1600200"/>
            <a:ext cx="460986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Level 2 &amp; 3 data sets</a:t>
            </a:r>
          </a:p>
          <a:p>
            <a:pPr lvl="1"/>
            <a:r>
              <a:rPr lang="en-US" dirty="0" smtClean="0"/>
              <a:t>Period/punctuation use is random in the Volume Contents organization table</a:t>
            </a:r>
          </a:p>
          <a:p>
            <a:pPr lvl="1"/>
            <a:r>
              <a:rPr lang="en-US" dirty="0" smtClean="0"/>
              <a:t>Alan Stern’s contact listing doesn’t give the SwRI abbreviation like Tiffany Finley’s does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7-06-18 at 10.51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60" y="1487025"/>
            <a:ext cx="4539696" cy="4008876"/>
          </a:xfrm>
          <a:prstGeom prst="rect">
            <a:avLst/>
          </a:prstGeom>
        </p:spPr>
      </p:pic>
      <p:pic>
        <p:nvPicPr>
          <p:cNvPr id="5" name="Picture 4" descr="Screen Shot 2017-06-18 at 10.52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077" y="4069038"/>
            <a:ext cx="3360239" cy="268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atalog/</a:t>
            </a:r>
            <a:r>
              <a:rPr lang="en-US" dirty="0" smtClean="0"/>
              <a:t>alice.cat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Level 2 &amp; 3 data sets</a:t>
            </a:r>
          </a:p>
          <a:p>
            <a:pPr lvl="1"/>
            <a:r>
              <a:rPr lang="en-US" dirty="0" smtClean="0"/>
              <a:t>In INSTRUMENT OVERVIEW, Description, Rosetta in the present tense as a current mission</a:t>
            </a:r>
          </a:p>
          <a:p>
            <a:pPr lvl="1"/>
            <a:r>
              <a:rPr lang="en-US" dirty="0" smtClean="0"/>
              <a:t>In Scientific Objectives, the punctuation is random in the listing of the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atalog/</a:t>
            </a:r>
            <a:r>
              <a:rPr lang="en-US" dirty="0" smtClean="0"/>
              <a:t>dataset.cat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Level 2 &amp; 3 data sets</a:t>
            </a:r>
          </a:p>
          <a:p>
            <a:pPr lvl="1"/>
            <a:r>
              <a:rPr lang="en-US" dirty="0" smtClean="0"/>
              <a:t>“Pixel List”, “Pixel list”, “pixel list”, and “</a:t>
            </a:r>
            <a:r>
              <a:rPr lang="en-US" dirty="0" smtClean="0"/>
              <a:t>pixellist</a:t>
            </a:r>
            <a:r>
              <a:rPr lang="en-US" dirty="0" smtClean="0"/>
              <a:t>” are used interchangeably</a:t>
            </a:r>
          </a:p>
          <a:p>
            <a:pPr lvl="1"/>
            <a:r>
              <a:rPr lang="en-US" dirty="0" smtClean="0"/>
              <a:t>In ABSTRACT_DESC, typo in the word calibrated in </a:t>
            </a:r>
            <a:r>
              <a:rPr lang="en-US" dirty="0" smtClean="0"/>
              <a:t>the phrase “calibration file (pa_aeff_007.txt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changed </a:t>
            </a:r>
            <a:r>
              <a:rPr lang="en-US" dirty="0" smtClean="0"/>
              <a:t>the </a:t>
            </a:r>
            <a:r>
              <a:rPr lang="en-US" dirty="0" smtClean="0"/>
              <a:t>calbrated</a:t>
            </a:r>
            <a:r>
              <a:rPr lang="en-US" dirty="0" smtClean="0"/>
              <a:t> </a:t>
            </a:r>
            <a:r>
              <a:rPr lang="en-US" dirty="0" smtClean="0"/>
              <a:t>data”</a:t>
            </a:r>
          </a:p>
          <a:p>
            <a:pPr lvl="1"/>
            <a:r>
              <a:rPr lang="en-US" dirty="0" smtClean="0"/>
              <a:t>TARGET_NAME = “RHO LEO” but in the index files (</a:t>
            </a:r>
            <a:r>
              <a:rPr lang="en-US" dirty="0" smtClean="0"/>
              <a:t>index.tab</a:t>
            </a:r>
            <a:r>
              <a:rPr lang="en-US" dirty="0" smtClean="0"/>
              <a:t> and </a:t>
            </a:r>
            <a:r>
              <a:rPr lang="en-US" dirty="0" smtClean="0"/>
              <a:t>slimindx.tab</a:t>
            </a:r>
            <a:r>
              <a:rPr lang="en-US" dirty="0" smtClean="0"/>
              <a:t>) both “RHO LEO” and “RHOLEO” are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alib/calinfo.txt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Level 2 &amp; 3 data sets</a:t>
            </a:r>
          </a:p>
          <a:p>
            <a:pPr lvl="1"/>
            <a:r>
              <a:rPr lang="en-US" dirty="0" smtClean="0"/>
              <a:t>Suggest a LABEL_REVISION_NOTE be added or change the PUBLICATION_DATE, clearly it has changed since 2007-09-11</a:t>
            </a:r>
          </a:p>
          <a:p>
            <a:pPr lvl="1"/>
            <a:r>
              <a:rPr lang="en-US" dirty="0" smtClean="0"/>
              <a:t>To punctuate or not, that is the question</a:t>
            </a:r>
          </a:p>
          <a:p>
            <a:pPr lvl="1"/>
            <a:r>
              <a:rPr lang="en-US" dirty="0" smtClean="0"/>
              <a:t>pa_aeff_socc_001.tab is superseded yet still has an “*” indicating its current use in the pipeline</a:t>
            </a:r>
          </a:p>
          <a:p>
            <a:pPr lvl="2"/>
            <a:r>
              <a:rPr lang="en-US" dirty="0" smtClean="0"/>
              <a:t>remove the “*”</a:t>
            </a:r>
          </a:p>
          <a:p>
            <a:pPr lvl="1"/>
            <a:r>
              <a:rPr lang="en-US" dirty="0" smtClean="0"/>
              <a:t>For posterity, were there ever pa_wave_001, pa_aeff_001, 002, or 003 files?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alib/calinfo.txt</a:t>
            </a:r>
            <a:endParaRPr lang="en-US" dirty="0"/>
          </a:p>
        </p:txBody>
      </p:sp>
      <p:pic>
        <p:nvPicPr>
          <p:cNvPr id="4" name="Picture 3" descr="Screen Shot 2017-06-18 at 10.59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22" y="1417638"/>
            <a:ext cx="6212171" cy="4894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alib/pa_aeff</a:t>
            </a:r>
            <a:r>
              <a:rPr lang="en-US" dirty="0" smtClean="0"/>
              <a:t>_*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949"/>
            <a:ext cx="8229600" cy="4525963"/>
          </a:xfrm>
        </p:spPr>
        <p:txBody>
          <a:bodyPr/>
          <a:lstStyle/>
          <a:p>
            <a:r>
              <a:rPr lang="en-US" dirty="0" smtClean="0"/>
              <a:t>Both Level 2 &amp; 3 data sets</a:t>
            </a:r>
          </a:p>
          <a:p>
            <a:pPr lvl="1"/>
            <a:r>
              <a:rPr lang="en-US" dirty="0" smtClean="0"/>
              <a:t>004.lbl: In DESCRIPTION end of first paragraph, incomplete thought</a:t>
            </a:r>
          </a:p>
          <a:p>
            <a:pPr lvl="1"/>
            <a:r>
              <a:rPr lang="en-US" dirty="0" smtClean="0"/>
              <a:t>005.lbl: Consider noting that this file is superseded</a:t>
            </a:r>
          </a:p>
          <a:p>
            <a:pPr lvl="1"/>
            <a:r>
              <a:rPr lang="en-US" dirty="0" smtClean="0"/>
              <a:t>socc_001 &amp; 002: Consider noting that these files are for the 2° </a:t>
            </a:r>
            <a:r>
              <a:rPr lang="en-US" dirty="0" smtClean="0"/>
              <a:t>x</a:t>
            </a:r>
            <a:r>
              <a:rPr lang="en-US" dirty="0" smtClean="0"/>
              <a:t> 2</a:t>
            </a:r>
            <a:r>
              <a:rPr lang="en-US" dirty="0" smtClean="0"/>
              <a:t>°</a:t>
            </a:r>
            <a:r>
              <a:rPr lang="en-US" dirty="0" smtClean="0"/>
              <a:t> SOCC  </a:t>
            </a:r>
            <a:endParaRPr lang="en-US" dirty="0"/>
          </a:p>
        </p:txBody>
      </p:sp>
      <p:pic>
        <p:nvPicPr>
          <p:cNvPr id="4" name="Picture 3" descr="Screen Shot 2017-06-18 at 11.23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85" y="4445292"/>
            <a:ext cx="5552235" cy="2313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Effective Areas</a:t>
            </a:r>
            <a:endParaRPr lang="en-US" dirty="0"/>
          </a:p>
        </p:txBody>
      </p:sp>
      <p:pic>
        <p:nvPicPr>
          <p:cNvPr id="4" name="Content Placeholder 3" descr="Slit_Aeff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294" r="-122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541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New Horizons Alice PDS-SBN Review</vt:lpstr>
      <vt:lpstr>NH Alice Data</vt:lpstr>
      <vt:lpstr>aareadme.txt  (and document/aareadme_bu.txt)</vt:lpstr>
      <vt:lpstr>catalog/alice.cat</vt:lpstr>
      <vt:lpstr>catalog/dataset.cat</vt:lpstr>
      <vt:lpstr>calib/calinfo.txt</vt:lpstr>
      <vt:lpstr>calib/calinfo.txt</vt:lpstr>
      <vt:lpstr>calib/pa_aeff_*</vt:lpstr>
      <vt:lpstr>Examining the Effective Areas</vt:lpstr>
      <vt:lpstr>Effective Area Continued</vt:lpstr>
      <vt:lpstr>index/slimindx.tab &amp; .lbl</vt:lpstr>
      <vt:lpstr>Alice Slit Shape</vt:lpstr>
      <vt:lpstr>Lollipop “fuzz”</vt:lpstr>
      <vt:lpstr>Lollipop Fuzz Verified Spectrally</vt:lpstr>
      <vt:lpstr>Slide 15</vt:lpstr>
      <vt:lpstr>Spectrum of Pluto on Final Approach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Alice PDS-SBN Review</dc:title>
  <dc:creator>Lori Feaga</dc:creator>
  <cp:lastModifiedBy>Lori Feaga</cp:lastModifiedBy>
  <cp:revision>13</cp:revision>
  <dcterms:created xsi:type="dcterms:W3CDTF">2017-06-19T02:46:48Z</dcterms:created>
  <dcterms:modified xsi:type="dcterms:W3CDTF">2017-06-19T05:05:52Z</dcterms:modified>
</cp:coreProperties>
</file>