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80" r:id="rId2"/>
    <p:sldId id="319" r:id="rId3"/>
    <p:sldId id="321" r:id="rId4"/>
    <p:sldId id="322" r:id="rId5"/>
    <p:sldId id="325" r:id="rId6"/>
    <p:sldId id="324" r:id="rId7"/>
    <p:sldId id="326" r:id="rId8"/>
    <p:sldId id="350" r:id="rId9"/>
    <p:sldId id="349" r:id="rId10"/>
    <p:sldId id="311" r:id="rId11"/>
    <p:sldId id="312" r:id="rId12"/>
    <p:sldId id="348" r:id="rId13"/>
    <p:sldId id="313" r:id="rId14"/>
    <p:sldId id="327" r:id="rId15"/>
    <p:sldId id="328" r:id="rId16"/>
    <p:sldId id="346" r:id="rId17"/>
    <p:sldId id="351" r:id="rId18"/>
    <p:sldId id="344" r:id="rId19"/>
    <p:sldId id="331" r:id="rId20"/>
    <p:sldId id="354" r:id="rId21"/>
    <p:sldId id="355" r:id="rId22"/>
    <p:sldId id="332" r:id="rId23"/>
    <p:sldId id="342" r:id="rId24"/>
    <p:sldId id="343" r:id="rId25"/>
    <p:sldId id="336" r:id="rId26"/>
    <p:sldId id="353" r:id="rId27"/>
    <p:sldId id="352" r:id="rId28"/>
    <p:sldId id="33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0FA02-E65F-476F-938F-8DE93FBE9847}" type="datetimeFigureOut">
              <a:rPr lang="en-US" smtClean="0"/>
              <a:pPr/>
              <a:t>6/18/2017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7CEFA-4B44-4742-A85C-ABDB6754A6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14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6/18/2017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P-Alice </a:t>
            </a:r>
            <a:br>
              <a:rPr lang="en-US" dirty="0" smtClean="0"/>
            </a:br>
            <a:r>
              <a:rPr lang="en-US" dirty="0" smtClean="0"/>
              <a:t>PDS Data Review</a:t>
            </a:r>
            <a:br>
              <a:rPr lang="en-US" dirty="0" smtClean="0"/>
            </a:br>
            <a:r>
              <a:rPr lang="en-US" dirty="0" smtClean="0"/>
              <a:t>Pluto Mission Phase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Cesare Grava</a:t>
            </a:r>
          </a:p>
          <a:p>
            <a:r>
              <a:rPr lang="en-US" dirty="0" smtClean="0"/>
              <a:t>2017-06-19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962400"/>
            <a:ext cx="22288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Index\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Slimindx.tab is </a:t>
            </a:r>
            <a:r>
              <a:rPr lang="en-US" b="1" dirty="0" smtClean="0"/>
              <a:t>very</a:t>
            </a:r>
            <a:r>
              <a:rPr lang="en-US" dirty="0" smtClean="0"/>
              <a:t> useful to know the target of each file! This has to be used after you checked in </a:t>
            </a:r>
            <a:r>
              <a:rPr lang="en-US" dirty="0" err="1" smtClean="0"/>
              <a:t>Seq_alice_pluto</a:t>
            </a:r>
            <a:r>
              <a:rPr lang="en-US" dirty="0" smtClean="0"/>
              <a:t>(cruise).tab the type of sequence you want (i.e. Pluto airglow, Pluto occultation, </a:t>
            </a:r>
            <a:r>
              <a:rPr lang="en-US" dirty="0" err="1" smtClean="0"/>
              <a:t>Charon</a:t>
            </a:r>
            <a:r>
              <a:rPr lang="en-US" dirty="0" smtClean="0"/>
              <a:t> occultation, etc.) </a:t>
            </a:r>
          </a:p>
          <a:p>
            <a:r>
              <a:rPr lang="en-US" dirty="0" smtClean="0"/>
              <a:t>Checksum.tab: MD5 checksums for each file on this volume</a:t>
            </a:r>
          </a:p>
          <a:p>
            <a:r>
              <a:rPr lang="en-US" dirty="0" smtClean="0"/>
              <a:t>Indxinfo.txt: explains what’s in here</a:t>
            </a:r>
          </a:p>
          <a:p>
            <a:r>
              <a:rPr lang="en-US" dirty="0" smtClean="0"/>
              <a:t>Index.tab: location of each data file on this volume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0" y="5831578"/>
            <a:ext cx="8183880" cy="1051560"/>
          </a:xfrm>
        </p:spPr>
        <p:txBody>
          <a:bodyPr/>
          <a:lstStyle/>
          <a:p>
            <a:r>
              <a:rPr lang="en-US" dirty="0" smtClean="0"/>
              <a:t>Catalog\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625144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Alice.cat: describes the instrument and its 2 operating modes</a:t>
            </a:r>
            <a:r>
              <a:rPr lang="en-US" dirty="0" smtClean="0">
                <a:solidFill>
                  <a:prstClr val="black"/>
                </a:solidFill>
              </a:rPr>
              <a:t> and explains the PHDs; </a:t>
            </a:r>
            <a:r>
              <a:rPr lang="en-US" dirty="0" smtClean="0">
                <a:solidFill>
                  <a:srgbClr val="00B050"/>
                </a:solidFill>
              </a:rPr>
              <a:t>this is the only file, in this directory, that didn’t change from 2016</a:t>
            </a:r>
            <a:r>
              <a:rPr lang="en-US" dirty="0" smtClean="0">
                <a:solidFill>
                  <a:prstClr val="black"/>
                </a:solidFill>
              </a:rPr>
              <a:t>;</a:t>
            </a:r>
            <a:endParaRPr lang="en-US" dirty="0" smtClean="0"/>
          </a:p>
          <a:p>
            <a:r>
              <a:rPr lang="en-US" dirty="0" smtClean="0"/>
              <a:t>Catinfo.txt</a:t>
            </a:r>
            <a:r>
              <a:rPr lang="en-US" dirty="0" smtClean="0">
                <a:solidFill>
                  <a:prstClr val="black"/>
                </a:solidFill>
              </a:rPr>
              <a:t> : explains the files contained here; </a:t>
            </a:r>
            <a:r>
              <a:rPr lang="en-US" dirty="0" smtClean="0">
                <a:solidFill>
                  <a:srgbClr val="00B050"/>
                </a:solidFill>
              </a:rPr>
              <a:t>changed minimally (date) from 2016</a:t>
            </a:r>
            <a:r>
              <a:rPr lang="en-US" dirty="0" smtClean="0">
                <a:solidFill>
                  <a:prstClr val="black"/>
                </a:solidFill>
              </a:rPr>
              <a:t>; </a:t>
            </a:r>
          </a:p>
          <a:p>
            <a:r>
              <a:rPr lang="en-US" dirty="0" smtClean="0"/>
              <a:t>Dataset.cat</a:t>
            </a:r>
            <a:r>
              <a:rPr lang="en-US" dirty="0"/>
              <a:t>: phases (sequences) of the mission (AP1, NEP, DP1, etc.), caveat on TARGET ID, etc</a:t>
            </a:r>
            <a:r>
              <a:rPr lang="en-US" dirty="0" smtClean="0"/>
              <a:t>.; </a:t>
            </a:r>
            <a:r>
              <a:rPr lang="en-US" dirty="0" smtClean="0">
                <a:solidFill>
                  <a:srgbClr val="00B050"/>
                </a:solidFill>
              </a:rPr>
              <a:t>added explanation of the “slot”; the “version” paragraph has changed, and now it states that calibration may have changed because the geometry was changed (in April 2017); </a:t>
            </a:r>
            <a:r>
              <a:rPr lang="en-US" dirty="0" smtClean="0">
                <a:solidFill>
                  <a:srgbClr val="FF0000"/>
                </a:solidFill>
              </a:rPr>
              <a:t>typo: pa_aeff_007.txt should be replaced with pa_aeff_007.tab</a:t>
            </a:r>
            <a:r>
              <a:rPr lang="en-US" dirty="0" smtClean="0">
                <a:solidFill>
                  <a:srgbClr val="00B050"/>
                </a:solidFill>
              </a:rPr>
              <a:t>;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0" y="5831578"/>
            <a:ext cx="8183880" cy="1051560"/>
          </a:xfrm>
        </p:spPr>
        <p:txBody>
          <a:bodyPr/>
          <a:lstStyle/>
          <a:p>
            <a:r>
              <a:rPr lang="en-US" dirty="0" smtClean="0"/>
              <a:t>Catalog\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6251448"/>
          </a:xfrm>
        </p:spPr>
        <p:txBody>
          <a:bodyPr>
            <a:normAutofit/>
          </a:bodyPr>
          <a:lstStyle/>
          <a:p>
            <a:r>
              <a:rPr lang="en-US" dirty="0" smtClean="0"/>
              <a:t>Nh.cat</a:t>
            </a:r>
            <a:r>
              <a:rPr lang="en-US" dirty="0" smtClean="0">
                <a:solidFill>
                  <a:prstClr val="black"/>
                </a:solidFill>
              </a:rPr>
              <a:t>: explains the mission goals and phases; </a:t>
            </a:r>
            <a:r>
              <a:rPr lang="en-US" dirty="0" smtClean="0">
                <a:solidFill>
                  <a:srgbClr val="00B050"/>
                </a:solidFill>
              </a:rPr>
              <a:t>added Calibration Campaign and Extended mission;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 smtClean="0"/>
          </a:p>
          <a:p>
            <a:r>
              <a:rPr lang="en-US" dirty="0" smtClean="0"/>
              <a:t>Nhsc.cat:</a:t>
            </a:r>
            <a:r>
              <a:rPr lang="en-US" dirty="0" smtClean="0">
                <a:solidFill>
                  <a:prstClr val="black"/>
                </a:solidFill>
              </a:rPr>
              <a:t> explains the s/c (checked only Alice section); </a:t>
            </a:r>
            <a:r>
              <a:rPr lang="en-US" dirty="0" smtClean="0">
                <a:solidFill>
                  <a:srgbClr val="FF0000"/>
                </a:solidFill>
              </a:rPr>
              <a:t>minor: add the wavelength coverage of Alice, as it was done (</a:t>
            </a:r>
            <a:r>
              <a:rPr lang="en-US" dirty="0" err="1" smtClean="0">
                <a:solidFill>
                  <a:srgbClr val="FF0000"/>
                </a:solidFill>
              </a:rPr>
              <a:t>wrt</a:t>
            </a:r>
            <a:r>
              <a:rPr lang="en-US" dirty="0" smtClean="0">
                <a:solidFill>
                  <a:srgbClr val="FF0000"/>
                </a:solidFill>
              </a:rPr>
              <a:t> last review) for other instruments;</a:t>
            </a:r>
          </a:p>
          <a:p>
            <a:r>
              <a:rPr lang="en-US" dirty="0"/>
              <a:t>Ref.cat: references; </a:t>
            </a:r>
            <a:r>
              <a:rPr lang="en-US" dirty="0">
                <a:solidFill>
                  <a:srgbClr val="00B050"/>
                </a:solidFill>
              </a:rPr>
              <a:t>removed references to ITAR-restricted documents; many more papers could be added (Stern et al. 2015, Gladstone et al. 2016, etc.)</a:t>
            </a:r>
            <a:r>
              <a:rPr lang="en-US" dirty="0">
                <a:solidFill>
                  <a:prstClr val="black"/>
                </a:solidFill>
              </a:rPr>
              <a:t>;</a:t>
            </a:r>
            <a:endParaRPr lang="en-US" dirty="0"/>
          </a:p>
          <a:p>
            <a:endParaRPr lang="en-US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96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Calib</a:t>
            </a:r>
            <a:r>
              <a:rPr lang="en-US" dirty="0" smtClean="0"/>
              <a:t>\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Calinfo.txt: explains what’s in here</a:t>
            </a:r>
          </a:p>
          <a:p>
            <a:pPr lvl="1"/>
            <a:r>
              <a:rPr lang="en-US" dirty="0" smtClean="0"/>
              <a:t>Added new effective </a:t>
            </a:r>
            <a:r>
              <a:rPr lang="en-US" dirty="0"/>
              <a:t>area </a:t>
            </a:r>
            <a:r>
              <a:rPr lang="en-US" dirty="0" smtClean="0"/>
              <a:t>file pa_aeff_socc_002.tab</a:t>
            </a:r>
          </a:p>
          <a:p>
            <a:pPr lvl="1"/>
            <a:r>
              <a:rPr lang="en-US" dirty="0" smtClean="0"/>
              <a:t>Airglow </a:t>
            </a:r>
            <a:r>
              <a:rPr lang="en-US" dirty="0" err="1" smtClean="0"/>
              <a:t>Aeff</a:t>
            </a:r>
            <a:r>
              <a:rPr lang="en-US" dirty="0" smtClean="0"/>
              <a:t> is unchanged;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62600"/>
            <a:ext cx="8183880" cy="1051560"/>
          </a:xfrm>
        </p:spPr>
        <p:txBody>
          <a:bodyPr/>
          <a:lstStyle/>
          <a:p>
            <a:r>
              <a:rPr lang="en-US" dirty="0" err="1" smtClean="0"/>
              <a:t>Calib</a:t>
            </a:r>
            <a:r>
              <a:rPr lang="en-US" dirty="0" smtClean="0"/>
              <a:t>\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Effective area airglow (pa_aeff_007.tab):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47584"/>
            <a:ext cx="5867400" cy="33818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2578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Good: slightly more sensitive than what reported in fig. 21 (top) of Stern et al. 2008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62600"/>
            <a:ext cx="8183880" cy="1051560"/>
          </a:xfrm>
        </p:spPr>
        <p:txBody>
          <a:bodyPr/>
          <a:lstStyle/>
          <a:p>
            <a:r>
              <a:rPr lang="en-US" dirty="0" err="1" smtClean="0"/>
              <a:t>Calib</a:t>
            </a:r>
            <a:r>
              <a:rPr lang="en-US" dirty="0" smtClean="0"/>
              <a:t>\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Effective area SOCC (pa_aeff_socc_001.tab):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95" y="1066800"/>
            <a:ext cx="6365400" cy="3581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471547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Resolution is not sampled as the previous </a:t>
            </a:r>
            <a:r>
              <a:rPr lang="en-US" dirty="0" err="1" smtClean="0"/>
              <a:t>Aeff</a:t>
            </a:r>
            <a:r>
              <a:rPr lang="en-US" dirty="0" smtClean="0"/>
              <a:t> (every ~1.8 Å). Instead, it is sampled every 1.0 Angstrom until ~836 Å</a:t>
            </a:r>
          </a:p>
          <a:p>
            <a:r>
              <a:rPr lang="en-US" dirty="0" smtClean="0"/>
              <a:t>Afterwards, it is defined every ~30-40 Å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Why?</a:t>
            </a:r>
          </a:p>
        </p:txBody>
      </p:sp>
      <p:sp>
        <p:nvSpPr>
          <p:cNvPr id="6" name="TextBox 5"/>
          <p:cNvSpPr txBox="1"/>
          <p:nvPr/>
        </p:nvSpPr>
        <p:spPr>
          <a:xfrm rot="19251750">
            <a:off x="2298519" y="1597968"/>
            <a:ext cx="1356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OLD, </a:t>
            </a:r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62600"/>
            <a:ext cx="8183880" cy="1051560"/>
          </a:xfrm>
        </p:spPr>
        <p:txBody>
          <a:bodyPr/>
          <a:lstStyle/>
          <a:p>
            <a:r>
              <a:rPr lang="en-US" dirty="0" err="1" smtClean="0"/>
              <a:t>Calib</a:t>
            </a:r>
            <a:r>
              <a:rPr lang="en-US" dirty="0" smtClean="0"/>
              <a:t>\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Effective area SOCC </a:t>
            </a:r>
            <a:r>
              <a:rPr lang="en-US" sz="2400" dirty="0"/>
              <a:t>(pa_aeff_socc_002.tab):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95" y="1066800"/>
            <a:ext cx="6365400" cy="3581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471547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Resolution is now sampled as </a:t>
            </a:r>
            <a:r>
              <a:rPr lang="en-US" dirty="0"/>
              <a:t>the previous </a:t>
            </a:r>
            <a:r>
              <a:rPr lang="en-US" dirty="0" err="1" smtClean="0"/>
              <a:t>Aeff</a:t>
            </a:r>
            <a:r>
              <a:rPr lang="en-US" dirty="0" smtClean="0"/>
              <a:t> (every ~1.8 Å).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Although it has a smaller value. The change from the previous version of </a:t>
            </a:r>
            <a:r>
              <a:rPr lang="en-US" dirty="0" err="1" smtClean="0">
                <a:sym typeface="Wingdings" panose="05000000000000000000" pitchFamily="2" charset="2"/>
              </a:rPr>
              <a:t>Aeff</a:t>
            </a:r>
            <a:r>
              <a:rPr lang="en-US" dirty="0" smtClean="0">
                <a:sym typeface="Wingdings" panose="05000000000000000000" pitchFamily="2" charset="2"/>
              </a:rPr>
              <a:t> is documented in catalog/dataset.cat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 rot="19251750">
            <a:off x="2181498" y="1597968"/>
            <a:ext cx="1591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Solved </a:t>
            </a:r>
            <a:r>
              <a:rPr lang="en-US" sz="2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177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10200"/>
            <a:ext cx="8915400" cy="103632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Calib</a:t>
            </a:r>
            <a:r>
              <a:rPr lang="en-US" sz="2800" dirty="0" smtClean="0"/>
              <a:t>\: no change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183880" cy="4879848"/>
          </a:xfrm>
        </p:spPr>
        <p:txBody>
          <a:bodyPr>
            <a:normAutofit/>
          </a:bodyPr>
          <a:lstStyle/>
          <a:p>
            <a:r>
              <a:rPr lang="en-US" sz="2400" dirty="0"/>
              <a:t>nh-p-alice-3-pluto-v3.0\</a:t>
            </a:r>
            <a:r>
              <a:rPr lang="en-US" sz="2400" dirty="0" err="1"/>
              <a:t>calib</a:t>
            </a:r>
            <a:r>
              <a:rPr lang="en-US" sz="2400" dirty="0"/>
              <a:t>\pa_dark_002.fit</a:t>
            </a:r>
            <a:endParaRPr lang="en-US" sz="2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47750"/>
            <a:ext cx="6858000" cy="4286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5421868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Dark: ~3 hrs integration time; mean ~0.004 counts/sec</a:t>
            </a:r>
          </a:p>
        </p:txBody>
      </p:sp>
    </p:spTree>
    <p:extLst>
      <p:ext uri="{BB962C8B-B14F-4D97-AF65-F5344CB8AC3E}">
        <p14:creationId xmlns:p14="http://schemas.microsoft.com/office/powerpoint/2010/main" val="741045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21680"/>
            <a:ext cx="8915400" cy="10363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Data\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-3048"/>
            <a:ext cx="9067800" cy="48798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500" b="1" dirty="0"/>
              <a:t>nh-p-alice-3-pluto-v3.0\data\20150714_029921\ali_0299219555_0x4b2_sci.fit</a:t>
            </a:r>
            <a:endParaRPr lang="en-US" sz="1500" b="1" dirty="0" smtClean="0"/>
          </a:p>
          <a:p>
            <a:r>
              <a:rPr lang="en-US" sz="1600" dirty="0" smtClean="0"/>
              <a:t>SAPNAME: P_LORRI_ALICE_DEP_2_AH</a:t>
            </a:r>
          </a:p>
          <a:p>
            <a:r>
              <a:rPr lang="en-US" sz="1600" dirty="0" smtClean="0"/>
              <a:t>SAPDESC: Alice Ride-Along</a:t>
            </a:r>
          </a:p>
          <a:p>
            <a:r>
              <a:rPr lang="en-US" sz="1600" dirty="0" smtClean="0"/>
              <a:t>VISITDSC: Alice Airglow, 12x 150sec</a:t>
            </a:r>
          </a:p>
          <a:p>
            <a:r>
              <a:rPr lang="en-US" sz="1600" dirty="0" smtClean="0"/>
              <a:t>DATE = 2015-07-14T22:39:20.876</a:t>
            </a:r>
          </a:p>
          <a:p>
            <a:r>
              <a:rPr lang="en-US" sz="1600" dirty="0" smtClean="0"/>
              <a:t>APERTURE = AIRGLOW </a:t>
            </a:r>
          </a:p>
          <a:p>
            <a:r>
              <a:rPr lang="en-US" sz="1600" dirty="0" smtClean="0"/>
              <a:t>TARGET = PLUTO   </a:t>
            </a:r>
          </a:p>
          <a:p>
            <a:pPr>
              <a:buNone/>
            </a:pPr>
            <a:endParaRPr lang="en-US" sz="1500" b="1" dirty="0" smtClean="0"/>
          </a:p>
        </p:txBody>
      </p:sp>
      <p:pic>
        <p:nvPicPr>
          <p:cNvPr id="5" name="Picture 4" descr="Dark_3900_V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057400"/>
            <a:ext cx="6583680" cy="411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107668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Possible to reconstruct the RDR from ENG file: good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21680"/>
            <a:ext cx="8915400" cy="10363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Data\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0"/>
            <a:ext cx="8183880" cy="48798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500" dirty="0" smtClean="0"/>
              <a:t>nh-p-alice-3-pluto-v2.0\data\20150718_029950\ali_0299509700_0x4b2_sci.fit</a:t>
            </a:r>
          </a:p>
          <a:p>
            <a:r>
              <a:rPr lang="en-US" sz="1600" dirty="0" smtClean="0"/>
              <a:t>SAPNAME: P_AIRGLOW_DEP_A_3</a:t>
            </a:r>
          </a:p>
          <a:p>
            <a:r>
              <a:rPr lang="en-US" sz="1600" dirty="0" smtClean="0"/>
              <a:t>SAPDESC: Alice 45m airglow observation of </a:t>
            </a:r>
            <a:r>
              <a:rPr lang="en-US" sz="1600" dirty="0" err="1" smtClean="0"/>
              <a:t>Pluto+Charon</a:t>
            </a:r>
            <a:r>
              <a:rPr lang="en-US" sz="1600" dirty="0" smtClean="0"/>
              <a:t> (histogram)</a:t>
            </a:r>
          </a:p>
          <a:p>
            <a:r>
              <a:rPr lang="en-US" sz="1600" dirty="0" smtClean="0"/>
              <a:t>VISITNAM: P_Airglow_Dep_A_3</a:t>
            </a:r>
          </a:p>
          <a:p>
            <a:r>
              <a:rPr lang="en-US" sz="1600" dirty="0" smtClean="0"/>
              <a:t>VISITDSC: Alice Airglow, 9x 300sec</a:t>
            </a:r>
          </a:p>
          <a:p>
            <a:r>
              <a:rPr lang="en-US" sz="1600" dirty="0" smtClean="0"/>
              <a:t>DATE = 2015-07-18T07:13:50.880</a:t>
            </a:r>
            <a:endParaRPr lang="en-US" sz="15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28800"/>
            <a:ext cx="6583680" cy="411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5955268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Lollipop-shaped fuzz is SOCC aperture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P-Alice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482096"/>
            <a:ext cx="8183880" cy="418795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520-1870 Angstroms </a:t>
            </a:r>
            <a:r>
              <a:rPr lang="en-US" dirty="0" smtClean="0">
                <a:solidFill>
                  <a:prstClr val="black"/>
                </a:solidFill>
              </a:rPr>
              <a:t>(though only 780 columns are active, starting from 130</a:t>
            </a:r>
            <a:r>
              <a:rPr lang="en-US" baseline="30000" dirty="0" smtClean="0">
                <a:solidFill>
                  <a:prstClr val="black"/>
                </a:solidFill>
              </a:rPr>
              <a:t>th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Spectral dispersion: 1.832 Å/pixel</a:t>
            </a:r>
            <a:endParaRPr lang="en-US" dirty="0" smtClean="0"/>
          </a:p>
          <a:p>
            <a:r>
              <a:rPr lang="en-US" dirty="0" smtClean="0"/>
              <a:t>Lollipop-shaped slit: 0.1x4.0° for the </a:t>
            </a:r>
            <a:r>
              <a:rPr lang="en-US" dirty="0" err="1" smtClean="0"/>
              <a:t>AirGlow</a:t>
            </a:r>
            <a:r>
              <a:rPr lang="en-US" dirty="0" smtClean="0"/>
              <a:t> Channel (AGC) + 2.0x2.0° for the Solar Occultation Channel (SOCC) 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Two modes of operation: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Pixel list mode: preserves time information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Histogram: 2D histogram (integration) of pixel list mode; loses info on timing but allows to observe faint objects (e.g. calibration stars);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You can create a histogram from pixel list but not vice versa</a:t>
            </a:r>
          </a:p>
          <a:p>
            <a:pPr lvl="1">
              <a:buClr>
                <a:srgbClr val="F07F09"/>
              </a:buClr>
            </a:pPr>
            <a:endParaRPr lang="en-US" b="1" dirty="0" smtClean="0">
              <a:solidFill>
                <a:prstClr val="black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4593848"/>
            <a:ext cx="8382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600" dirty="0" smtClean="0"/>
              <a:t>Very similar to the LRO/LAMP UV spectrograph I work with.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21680"/>
            <a:ext cx="8915400" cy="10363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Data\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0"/>
            <a:ext cx="8183880" cy="48798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500" dirty="0" smtClean="0"/>
              <a:t>nh-p-alice-2-pluto-v3.0/data/20160715_033091/ali_0330918179_0x4b2_eng.fit</a:t>
            </a:r>
          </a:p>
          <a:p>
            <a:r>
              <a:rPr lang="en-US" sz="1600" dirty="0" smtClean="0"/>
              <a:t>SAPNAME: </a:t>
            </a:r>
            <a:r>
              <a:rPr lang="en-US" sz="1600" dirty="0" err="1" smtClean="0"/>
              <a:t>SOCC_Eff_Area_Spica</a:t>
            </a:r>
            <a:endParaRPr lang="en-US" sz="1600" dirty="0" smtClean="0"/>
          </a:p>
          <a:p>
            <a:r>
              <a:rPr lang="en-US" sz="1600" dirty="0" smtClean="0"/>
              <a:t>SAPDESC</a:t>
            </a:r>
            <a:r>
              <a:rPr lang="en-US" sz="1600" dirty="0"/>
              <a:t>: Alice 3x1800sec airglow</a:t>
            </a:r>
          </a:p>
          <a:p>
            <a:r>
              <a:rPr lang="en-US" sz="1600" dirty="0"/>
              <a:t>VISITNAM: </a:t>
            </a:r>
            <a:r>
              <a:rPr lang="en-US" sz="1600" dirty="0" err="1"/>
              <a:t>SOCC_Eff_Area_Spica</a:t>
            </a:r>
            <a:endParaRPr lang="en-US" sz="1600" dirty="0"/>
          </a:p>
          <a:p>
            <a:r>
              <a:rPr lang="en-US" sz="1600" dirty="0"/>
              <a:t>VISITDSC: Alice Airglow, 3x 1800sec</a:t>
            </a:r>
          </a:p>
          <a:p>
            <a:r>
              <a:rPr lang="en-US" sz="1600" dirty="0"/>
              <a:t>TARGET: </a:t>
            </a:r>
            <a:r>
              <a:rPr lang="en-US" sz="1600" dirty="0" smtClean="0"/>
              <a:t>SPICA</a:t>
            </a:r>
            <a:endParaRPr lang="en-US" sz="15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28800"/>
            <a:ext cx="6583680" cy="411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5955268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light concentrated on a single row</a:t>
            </a:r>
          </a:p>
        </p:txBody>
      </p:sp>
    </p:spTree>
    <p:extLst>
      <p:ext uri="{BB962C8B-B14F-4D97-AF65-F5344CB8AC3E}">
        <p14:creationId xmlns:p14="http://schemas.microsoft.com/office/powerpoint/2010/main" val="3630503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21680"/>
            <a:ext cx="8915400" cy="10363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Data\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0"/>
            <a:ext cx="8183880" cy="48798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500" dirty="0" smtClean="0"/>
              <a:t>nh-p-alice-2-pluto-v3.0/data/20160715_033090/ali_0</a:t>
            </a:r>
            <a:r>
              <a:rPr lang="en-US" sz="1600" dirty="0" smtClean="0"/>
              <a:t>330903809 </a:t>
            </a:r>
            <a:r>
              <a:rPr lang="en-US" sz="1500" dirty="0" smtClean="0"/>
              <a:t>_0x4b2_eng.fit</a:t>
            </a:r>
          </a:p>
          <a:p>
            <a:r>
              <a:rPr lang="en-US" sz="1600" dirty="0"/>
              <a:t>SAPNAME: </a:t>
            </a:r>
            <a:r>
              <a:rPr lang="en-US" sz="1600" dirty="0" err="1"/>
              <a:t>Airglow_Eff_Area_RhoLeo</a:t>
            </a:r>
            <a:endParaRPr lang="en-US" sz="1600" dirty="0"/>
          </a:p>
          <a:p>
            <a:r>
              <a:rPr lang="en-US" sz="1600" dirty="0"/>
              <a:t>SAPDESC: Alice 1x1800sec airglow</a:t>
            </a:r>
          </a:p>
          <a:p>
            <a:r>
              <a:rPr lang="en-US" sz="1600" dirty="0"/>
              <a:t>VISITNAM: </a:t>
            </a:r>
            <a:r>
              <a:rPr lang="en-US" sz="1600" dirty="0" err="1"/>
              <a:t>Airglow_Eff_Area_RhoLeo</a:t>
            </a:r>
            <a:endParaRPr lang="en-US" sz="1600" dirty="0"/>
          </a:p>
          <a:p>
            <a:r>
              <a:rPr lang="en-US" sz="1600" dirty="0"/>
              <a:t>VISITDSC: Alice Airglow, 1x 1800sec</a:t>
            </a:r>
          </a:p>
          <a:p>
            <a:r>
              <a:rPr lang="en-US" sz="1600" dirty="0"/>
              <a:t>TARGET: RHOLEO </a:t>
            </a:r>
            <a:endParaRPr lang="en-US" sz="15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28800"/>
            <a:ext cx="6583680" cy="411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5955268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Lollipop-shaped fuzz is SOCC aperture</a:t>
            </a:r>
          </a:p>
        </p:txBody>
      </p:sp>
    </p:spTree>
    <p:extLst>
      <p:ext uri="{BB962C8B-B14F-4D97-AF65-F5344CB8AC3E}">
        <p14:creationId xmlns:p14="http://schemas.microsoft.com/office/powerpoint/2010/main" val="21791854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Rummaging through the headers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n-US" cap="all" dirty="0" smtClean="0"/>
              <a:t>type of observation (histogram/pixel list)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EPHEMERIS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SUB-PHASE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START &amp; STOP TIMES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EXPOSURE TIME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S/C POSITION WRT SUN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DARK FRAME USED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EFFECTIVE AREA USED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FLAT FIELD, BIAS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TARGET NAME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All looked good.</a:t>
            </a:r>
          </a:p>
          <a:p>
            <a:pPr>
              <a:buNone/>
            </a:pPr>
            <a:r>
              <a:rPr lang="en-US" dirty="0" smtClean="0"/>
              <a:t>Read the files </a:t>
            </a:r>
            <a:r>
              <a:rPr lang="en-US" dirty="0"/>
              <a:t>with </a:t>
            </a:r>
            <a:r>
              <a:rPr lang="en-US" dirty="0" err="1" smtClean="0"/>
              <a:t>rdfits_struct</a:t>
            </a:r>
            <a:r>
              <a:rPr lang="en-US" dirty="0" smtClean="0"/>
              <a:t>, </a:t>
            </a:r>
            <a:r>
              <a:rPr lang="en-US" dirty="0" err="1" smtClean="0"/>
              <a:t>mrdfits</a:t>
            </a:r>
            <a:r>
              <a:rPr lang="en-US" dirty="0" smtClean="0"/>
              <a:t>, </a:t>
            </a:r>
            <a:r>
              <a:rPr lang="en-US" dirty="0" err="1" smtClean="0"/>
              <a:t>readpds</a:t>
            </a:r>
            <a:r>
              <a:rPr lang="en-US" dirty="0" smtClean="0"/>
              <a:t> IDL routines</a:t>
            </a:r>
            <a:r>
              <a:rPr lang="en-US" dirty="0" smtClean="0"/>
              <a:t>. No </a:t>
            </a:r>
            <a:r>
              <a:rPr lang="en-US" dirty="0" smtClean="0"/>
              <a:t>problem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Laptop Lenovo </a:t>
            </a:r>
            <a:r>
              <a:rPr lang="en-US" dirty="0" err="1" smtClean="0"/>
              <a:t>Thinkpad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Virtual Machine Oracle Fedora 25</a:t>
            </a:r>
          </a:p>
          <a:p>
            <a:pPr lvl="1"/>
            <a:r>
              <a:rPr lang="en-US" dirty="0" smtClean="0"/>
              <a:t>Windows 7</a:t>
            </a:r>
          </a:p>
          <a:p>
            <a:endParaRPr lang="en-US" dirty="0" smtClean="0"/>
          </a:p>
          <a:p>
            <a:r>
              <a:rPr lang="en-US" dirty="0" smtClean="0"/>
              <a:t>IDL 8.4</a:t>
            </a:r>
          </a:p>
          <a:p>
            <a:r>
              <a:rPr lang="en-US" dirty="0" err="1" smtClean="0"/>
              <a:t>Readpds</a:t>
            </a:r>
            <a:r>
              <a:rPr lang="en-US" dirty="0" smtClean="0"/>
              <a:t> v4.9 (PDS3)</a:t>
            </a:r>
          </a:p>
          <a:p>
            <a:r>
              <a:rPr lang="en-US" dirty="0" smtClean="0"/>
              <a:t>Astron library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RID 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56048"/>
          </a:xfrm>
        </p:spPr>
        <p:txBody>
          <a:bodyPr>
            <a:normAutofit/>
          </a:bodyPr>
          <a:lstStyle/>
          <a:p>
            <a:r>
              <a:rPr lang="en-US" b="1" dirty="0" smtClean="0"/>
              <a:t>RID Classification:</a:t>
            </a:r>
            <a:r>
              <a:rPr lang="en-US" dirty="0" smtClean="0"/>
              <a:t> Minor</a:t>
            </a:r>
          </a:p>
          <a:p>
            <a:r>
              <a:rPr lang="en-US" b="1" dirty="0" smtClean="0"/>
              <a:t>Location:</a:t>
            </a:r>
            <a:r>
              <a:rPr lang="en-US" dirty="0" smtClean="0"/>
              <a:t> Document</a:t>
            </a:r>
          </a:p>
          <a:p>
            <a:r>
              <a:rPr lang="en-US" b="1" dirty="0" smtClean="0"/>
              <a:t>Dataset:</a:t>
            </a:r>
            <a:r>
              <a:rPr lang="en-US" dirty="0" smtClean="0"/>
              <a:t> ALL</a:t>
            </a:r>
          </a:p>
          <a:p>
            <a:r>
              <a:rPr lang="en-US" b="1" dirty="0" smtClean="0"/>
              <a:t>Title:</a:t>
            </a:r>
            <a:r>
              <a:rPr lang="en-US" dirty="0" smtClean="0"/>
              <a:t> missing </a:t>
            </a:r>
            <a:r>
              <a:rPr lang="en-US" dirty="0" err="1" smtClean="0"/>
              <a:t>CoccEgress</a:t>
            </a:r>
            <a:r>
              <a:rPr lang="en-US" dirty="0" smtClean="0"/>
              <a:t> info.</a:t>
            </a:r>
          </a:p>
          <a:p>
            <a:pPr marL="265176" lvl="1" indent="-265176">
              <a:buSzPct val="80000"/>
              <a:buFont typeface="Wingdings 2"/>
              <a:buChar char=""/>
            </a:pPr>
            <a:r>
              <a:rPr lang="en-US" sz="2800" b="1" dirty="0" smtClean="0"/>
              <a:t>Description:</a:t>
            </a:r>
            <a:r>
              <a:rPr lang="en-US" sz="2800" dirty="0" smtClean="0"/>
              <a:t> The </a:t>
            </a:r>
            <a:r>
              <a:rPr lang="en-US" sz="2800" dirty="0" err="1" smtClean="0"/>
              <a:t>Charon</a:t>
            </a:r>
            <a:r>
              <a:rPr lang="en-US" sz="2800" dirty="0" smtClean="0"/>
              <a:t> occultation egress sequence is missing from the files </a:t>
            </a:r>
            <a:r>
              <a:rPr lang="en-US" sz="2800" dirty="0" err="1" smtClean="0"/>
              <a:t>Seq_alice_pluto</a:t>
            </a:r>
            <a:r>
              <a:rPr lang="en-US" sz="2800" dirty="0" smtClean="0"/>
              <a:t>(cruise).tab  </a:t>
            </a:r>
          </a:p>
          <a:p>
            <a:pPr marL="265176" lvl="1" indent="-265176">
              <a:buSzPct val="80000"/>
              <a:buFont typeface="Wingdings 2"/>
              <a:buChar char=""/>
            </a:pPr>
            <a:r>
              <a:rPr lang="en-US" sz="2800" b="1" dirty="0" smtClean="0"/>
              <a:t>Recommended Solution:</a:t>
            </a:r>
            <a:r>
              <a:rPr lang="en-US" sz="2800" dirty="0" smtClean="0"/>
              <a:t> insert details of </a:t>
            </a:r>
            <a:r>
              <a:rPr lang="en-US" sz="2800" dirty="0" err="1" smtClean="0"/>
              <a:t>Charon</a:t>
            </a:r>
            <a:r>
              <a:rPr lang="en-US" sz="2800" dirty="0" smtClean="0"/>
              <a:t> occultation egress</a:t>
            </a:r>
            <a:endParaRPr lang="en-US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RID 102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56048"/>
          </a:xfrm>
        </p:spPr>
        <p:txBody>
          <a:bodyPr>
            <a:normAutofit/>
          </a:bodyPr>
          <a:lstStyle/>
          <a:p>
            <a:r>
              <a:rPr lang="en-US" b="1" dirty="0" smtClean="0"/>
              <a:t>RID Classification:</a:t>
            </a:r>
            <a:r>
              <a:rPr lang="en-US" dirty="0" smtClean="0"/>
              <a:t> Minor</a:t>
            </a:r>
          </a:p>
          <a:p>
            <a:r>
              <a:rPr lang="en-US" b="1" dirty="0" smtClean="0"/>
              <a:t>Location:</a:t>
            </a:r>
            <a:r>
              <a:rPr lang="en-US" dirty="0" smtClean="0"/>
              <a:t> Catalog</a:t>
            </a:r>
          </a:p>
          <a:p>
            <a:r>
              <a:rPr lang="en-US" b="1" dirty="0" smtClean="0"/>
              <a:t>Dataset:</a:t>
            </a:r>
            <a:r>
              <a:rPr lang="en-US" dirty="0" smtClean="0"/>
              <a:t> ALL</a:t>
            </a:r>
          </a:p>
          <a:p>
            <a:r>
              <a:rPr lang="en-US" b="1" dirty="0" smtClean="0"/>
              <a:t>Title:</a:t>
            </a:r>
            <a:r>
              <a:rPr lang="en-US" dirty="0" smtClean="0"/>
              <a:t> Wavelength coverage of Alice.</a:t>
            </a:r>
          </a:p>
          <a:p>
            <a:pPr marL="265176" lvl="1" indent="-265176">
              <a:buSzPct val="80000"/>
              <a:buFont typeface="Wingdings 2"/>
              <a:buChar char=""/>
            </a:pPr>
            <a:r>
              <a:rPr lang="en-US" sz="2800" b="1" dirty="0" smtClean="0"/>
              <a:t>Description:</a:t>
            </a:r>
            <a:r>
              <a:rPr lang="en-US" sz="2800" dirty="0" smtClean="0"/>
              <a:t> wavelength coverage of Alice detector is not mentioned in the nhsc.cat file</a:t>
            </a:r>
          </a:p>
          <a:p>
            <a:pPr marL="265176" lvl="1" indent="-265176">
              <a:buSzPct val="80000"/>
              <a:buFont typeface="Wingdings 2"/>
              <a:buChar char=""/>
            </a:pPr>
            <a:r>
              <a:rPr lang="en-US" sz="2800" b="1" dirty="0" smtClean="0"/>
              <a:t>Recommended Solution:</a:t>
            </a:r>
            <a:r>
              <a:rPr lang="en-US" sz="2800" dirty="0" smtClean="0"/>
              <a:t> add </a:t>
            </a:r>
            <a:r>
              <a:rPr lang="en-US" sz="2800" dirty="0"/>
              <a:t>wavelength coverage of Alice </a:t>
            </a:r>
            <a:r>
              <a:rPr lang="en-US" sz="2800" dirty="0" smtClean="0"/>
              <a:t>detector, as was done for other NH instruments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736501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RID 103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56048"/>
          </a:xfrm>
        </p:spPr>
        <p:txBody>
          <a:bodyPr>
            <a:normAutofit/>
          </a:bodyPr>
          <a:lstStyle/>
          <a:p>
            <a:r>
              <a:rPr lang="en-US" b="1" dirty="0" smtClean="0"/>
              <a:t>RID Classification:</a:t>
            </a:r>
            <a:r>
              <a:rPr lang="en-US" dirty="0" smtClean="0"/>
              <a:t> Editorial</a:t>
            </a:r>
          </a:p>
          <a:p>
            <a:r>
              <a:rPr lang="en-US" b="1" dirty="0" smtClean="0"/>
              <a:t>Location:</a:t>
            </a:r>
            <a:r>
              <a:rPr lang="en-US" dirty="0" smtClean="0"/>
              <a:t> Catalog</a:t>
            </a:r>
          </a:p>
          <a:p>
            <a:r>
              <a:rPr lang="en-US" b="1" dirty="0" smtClean="0"/>
              <a:t>Dataset:</a:t>
            </a:r>
            <a:r>
              <a:rPr lang="en-US" dirty="0" smtClean="0"/>
              <a:t> ALL</a:t>
            </a:r>
          </a:p>
          <a:p>
            <a:r>
              <a:rPr lang="en-US" b="1" dirty="0" smtClean="0"/>
              <a:t>Title:</a:t>
            </a:r>
            <a:r>
              <a:rPr lang="en-US" dirty="0" smtClean="0"/>
              <a:t> Typo</a:t>
            </a:r>
          </a:p>
          <a:p>
            <a:pPr marL="265176" lvl="1" indent="-265176">
              <a:buSzPct val="80000"/>
              <a:buFont typeface="Wingdings 2"/>
              <a:buChar char=""/>
            </a:pPr>
            <a:r>
              <a:rPr lang="en-US" sz="2800" b="1" dirty="0" smtClean="0"/>
              <a:t>Description:</a:t>
            </a:r>
            <a:r>
              <a:rPr lang="en-US" sz="2800" dirty="0" smtClean="0"/>
              <a:t> the file pa_aeff_007.txt mentioned in dataset.cat does not exist</a:t>
            </a:r>
          </a:p>
          <a:p>
            <a:pPr marL="265176" lvl="1" indent="-265176">
              <a:buSzPct val="80000"/>
              <a:buFont typeface="Wingdings 2"/>
              <a:buChar char=""/>
            </a:pPr>
            <a:r>
              <a:rPr lang="en-US" sz="2800" b="1" dirty="0" smtClean="0"/>
              <a:t>Recommended Solution:</a:t>
            </a:r>
            <a:r>
              <a:rPr lang="en-US" sz="2800" dirty="0" smtClean="0"/>
              <a:t> replace </a:t>
            </a:r>
            <a:r>
              <a:rPr lang="en-US" sz="2800" dirty="0"/>
              <a:t>pa_aeff_007.txt w</a:t>
            </a:r>
            <a:r>
              <a:rPr lang="en-US" sz="2800" dirty="0" smtClean="0"/>
              <a:t>ith by pa_aeff_007.tab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82346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END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of P-Alice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determine or constrain:</a:t>
            </a:r>
          </a:p>
          <a:p>
            <a:pPr lvl="1"/>
            <a:r>
              <a:rPr lang="en-US" dirty="0" smtClean="0"/>
              <a:t>The mixing ratios of N2, CO, CH4 and noble gases;</a:t>
            </a:r>
          </a:p>
          <a:p>
            <a:pPr lvl="1"/>
            <a:r>
              <a:rPr lang="en-US" dirty="0" smtClean="0"/>
              <a:t>The vertical density and temperature structure (e.g., gradient) of the upper atmosphere;</a:t>
            </a:r>
          </a:p>
          <a:p>
            <a:pPr lvl="1"/>
            <a:r>
              <a:rPr lang="en-US" dirty="0" smtClean="0"/>
              <a:t>The atmospheric haze optical depth;</a:t>
            </a:r>
          </a:p>
          <a:p>
            <a:pPr lvl="1"/>
            <a:r>
              <a:rPr lang="en-US" dirty="0" smtClean="0"/>
              <a:t>The atmospheric escape rate and escape regime;</a:t>
            </a:r>
          </a:p>
          <a:p>
            <a:pPr lvl="1"/>
            <a:r>
              <a:rPr lang="en-US" dirty="0" smtClean="0"/>
              <a:t>The brightness of airglow emissions from Pluto’s atmosphere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Clr>
                <a:srgbClr val="F07F09"/>
              </a:buClr>
            </a:pPr>
            <a:endParaRPr lang="en-US" b="1" dirty="0" smtClean="0">
              <a:solidFill>
                <a:prstClr val="black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Stern2008_Alice_fig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0"/>
            <a:ext cx="584356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Clr>
                <a:srgbClr val="F07F09"/>
              </a:buClr>
            </a:pPr>
            <a:endParaRPr lang="en-US" b="1" dirty="0" smtClean="0">
              <a:solidFill>
                <a:prstClr val="black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Stern2008_Alice_fig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609600"/>
            <a:ext cx="5843565" cy="500876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Clr>
                <a:srgbClr val="F07F09"/>
              </a:buClr>
            </a:pPr>
            <a:endParaRPr lang="en-US" b="1" dirty="0" smtClean="0">
              <a:solidFill>
                <a:prstClr val="black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Stern2008_Alice_fig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843565" cy="3560261"/>
          </a:xfrm>
          <a:prstGeom prst="rect">
            <a:avLst/>
          </a:prstGeom>
        </p:spPr>
      </p:pic>
      <p:pic>
        <p:nvPicPr>
          <p:cNvPr id="5" name="Picture 4" descr="Weaver2008_NH_fig04.PNG"/>
          <p:cNvPicPr>
            <a:picLocks noChangeAspect="1"/>
          </p:cNvPicPr>
          <p:nvPr/>
        </p:nvPicPr>
        <p:blipFill>
          <a:blip r:embed="rId3" cstate="print"/>
          <a:srcRect l="55758" t="1185" r="1060" b="40552"/>
          <a:stretch>
            <a:fillRect/>
          </a:stretch>
        </p:blipFill>
        <p:spPr>
          <a:xfrm>
            <a:off x="4788243" y="3276600"/>
            <a:ext cx="4355757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486400"/>
            <a:ext cx="8183880" cy="1051560"/>
          </a:xfrm>
        </p:spPr>
        <p:txBody>
          <a:bodyPr/>
          <a:lstStyle/>
          <a:p>
            <a:r>
              <a:rPr lang="en-US" dirty="0" smtClean="0"/>
              <a:t>Datasets Reviewed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51764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nh-p-alice-2-pluto-v3.0</a:t>
            </a:r>
          </a:p>
          <a:p>
            <a:r>
              <a:rPr lang="en-US" dirty="0" smtClean="0"/>
              <a:t>nh-p-alice-3-pluto-v3.0</a:t>
            </a:r>
          </a:p>
          <a:p>
            <a:r>
              <a:rPr lang="en-US" dirty="0" smtClean="0"/>
              <a:t>No cruise phase in this review</a:t>
            </a:r>
          </a:p>
          <a:p>
            <a:r>
              <a:rPr lang="en-US" dirty="0" smtClean="0"/>
              <a:t>New data downlinked </a:t>
            </a:r>
            <a:r>
              <a:rPr lang="en-US" dirty="0"/>
              <a:t>between the end of </a:t>
            </a:r>
            <a:r>
              <a:rPr lang="en-US" dirty="0" smtClean="0"/>
              <a:t>Jan. 2016 </a:t>
            </a:r>
            <a:r>
              <a:rPr lang="en-US" dirty="0"/>
              <a:t>and the end of </a:t>
            </a:r>
            <a:r>
              <a:rPr lang="en-US" dirty="0" smtClean="0"/>
              <a:t>Oct. 2016</a:t>
            </a:r>
          </a:p>
          <a:p>
            <a:r>
              <a:rPr lang="en-US" dirty="0" smtClean="0"/>
              <a:t>Analysis of the files is performed by comparison with previous delivery</a:t>
            </a:r>
            <a:endParaRPr lang="en-US" dirty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naming_conven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3352608"/>
            <a:ext cx="4038950" cy="22099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2971800"/>
            <a:ext cx="2522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Naming convention: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334000"/>
            <a:ext cx="8183880" cy="10515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Document\, including samples\ &amp; </a:t>
            </a:r>
            <a:r>
              <a:rPr lang="en-US" sz="2800" dirty="0" err="1" smtClean="0"/>
              <a:t>aaa_generic_readme</a:t>
            </a:r>
            <a:r>
              <a:rPr lang="en-US" sz="2800" dirty="0" smtClean="0"/>
              <a:t>\ subdirectories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651248"/>
          </a:xfrm>
        </p:spPr>
        <p:txBody>
          <a:bodyPr>
            <a:noAutofit/>
          </a:bodyPr>
          <a:lstStyle/>
          <a:p>
            <a:r>
              <a:rPr lang="en-US" sz="1400" dirty="0" smtClean="0"/>
              <a:t>Docinfo.txt, which explains what’s in here and recommends the following 3 files;</a:t>
            </a:r>
          </a:p>
          <a:p>
            <a:r>
              <a:rPr lang="en-US" sz="1400" dirty="0" smtClean="0"/>
              <a:t>The 2 SSR paper(s) + lunineetal1995.pdf: ok</a:t>
            </a:r>
          </a:p>
          <a:p>
            <a:r>
              <a:rPr lang="en-US" sz="1400" dirty="0" err="1" smtClean="0"/>
              <a:t>Seq_alice_pluto</a:t>
            </a:r>
            <a:r>
              <a:rPr lang="en-US" sz="1400" dirty="0" smtClean="0"/>
              <a:t>(cruise).tab: </a:t>
            </a:r>
          </a:p>
          <a:p>
            <a:r>
              <a:rPr lang="en-US" sz="1400" dirty="0" err="1" smtClean="0"/>
              <a:t>Nh_mission_trajectory.tab</a:t>
            </a:r>
            <a:r>
              <a:rPr lang="en-US" sz="1400" dirty="0" smtClean="0"/>
              <a:t>: not understood why s/c and dust particle, but file is ok.</a:t>
            </a:r>
          </a:p>
          <a:p>
            <a:r>
              <a:rPr lang="en-US" sz="1400" dirty="0" smtClean="0"/>
              <a:t>Aareadme_bu.txt: Backup copy of top-level AAREADME.TXT</a:t>
            </a:r>
          </a:p>
          <a:p>
            <a:r>
              <a:rPr lang="en-US" sz="1400" dirty="0" smtClean="0"/>
              <a:t>Quat_axyz_instr_to_j2k.asc: OK</a:t>
            </a:r>
          </a:p>
          <a:p>
            <a:r>
              <a:rPr lang="en-US" sz="1400" dirty="0" smtClean="0"/>
              <a:t>Codmac_level_definitions.pdf: ok</a:t>
            </a:r>
          </a:p>
          <a:p>
            <a:r>
              <a:rPr lang="en-US" sz="1400" dirty="0" smtClean="0"/>
              <a:t>nh_fov.png: ok</a:t>
            </a:r>
          </a:p>
          <a:p>
            <a:r>
              <a:rPr lang="en-US" sz="1400" dirty="0" smtClean="0"/>
              <a:t>Nh_met2utc.tab: converts MET to date (neat, but wouldn’t it be better if they included a routine?)</a:t>
            </a:r>
          </a:p>
          <a:p>
            <a:r>
              <a:rPr lang="en-US" sz="1400" dirty="0" smtClean="0"/>
              <a:t>nh_alice_v200_ti.txt </a:t>
            </a:r>
          </a:p>
          <a:p>
            <a:r>
              <a:rPr lang="en-US" sz="1400" dirty="0" smtClean="0"/>
              <a:t>Samples\ &amp; </a:t>
            </a:r>
            <a:r>
              <a:rPr lang="en-US" sz="1400" dirty="0" err="1" smtClean="0"/>
              <a:t>aaa_generic_readme</a:t>
            </a:r>
            <a:r>
              <a:rPr lang="en-US" sz="1400" dirty="0" smtClean="0"/>
              <a:t>\ directories: ok</a:t>
            </a:r>
          </a:p>
        </p:txBody>
      </p:sp>
      <p:sp>
        <p:nvSpPr>
          <p:cNvPr id="4" name="Rectangle 3"/>
          <p:cNvSpPr/>
          <p:nvPr/>
        </p:nvSpPr>
        <p:spPr>
          <a:xfrm>
            <a:off x="401425" y="4114800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Analysis of the files is performed by comparison with previous delivery</a:t>
            </a:r>
          </a:p>
        </p:txBody>
      </p:sp>
    </p:spTree>
    <p:extLst>
      <p:ext uri="{BB962C8B-B14F-4D97-AF65-F5344CB8AC3E}">
        <p14:creationId xmlns:p14="http://schemas.microsoft.com/office/powerpoint/2010/main" val="2504840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334000"/>
            <a:ext cx="8183880" cy="10515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Document\, including samples\ &amp; </a:t>
            </a:r>
            <a:r>
              <a:rPr lang="en-US" sz="2800" dirty="0" err="1" smtClean="0"/>
              <a:t>aaa_generic_readme</a:t>
            </a:r>
            <a:r>
              <a:rPr lang="en-US" sz="2800" dirty="0" smtClean="0"/>
              <a:t>\ subdirectories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727448"/>
          </a:xfrm>
        </p:spPr>
        <p:txBody>
          <a:bodyPr>
            <a:normAutofit/>
          </a:bodyPr>
          <a:lstStyle/>
          <a:p>
            <a:r>
              <a:rPr lang="en-US" dirty="0" smtClean="0"/>
              <a:t>All are identical except the following: </a:t>
            </a:r>
            <a:endParaRPr lang="en-US" dirty="0"/>
          </a:p>
          <a:p>
            <a:pPr lvl="1"/>
            <a:r>
              <a:rPr lang="en-US" sz="2000" dirty="0" smtClean="0">
                <a:solidFill>
                  <a:srgbClr val="00B050"/>
                </a:solidFill>
              </a:rPr>
              <a:t>Docinfo.txt: expanded the “ with actual words</a:t>
            </a:r>
          </a:p>
          <a:p>
            <a:pPr lvl="1"/>
            <a:r>
              <a:rPr lang="en-US" sz="2000" dirty="0" smtClean="0">
                <a:solidFill>
                  <a:srgbClr val="00B050"/>
                </a:solidFill>
              </a:rPr>
              <a:t>Removed file </a:t>
            </a:r>
            <a:r>
              <a:rPr lang="en-US" sz="2000" dirty="0" err="1" smtClean="0">
                <a:solidFill>
                  <a:srgbClr val="00B050"/>
                </a:solidFill>
              </a:rPr>
              <a:t>Nh_trajectory.tab</a:t>
            </a:r>
            <a:r>
              <a:rPr lang="en-US" sz="2000" dirty="0" smtClean="0">
                <a:solidFill>
                  <a:srgbClr val="00B050"/>
                </a:solidFill>
              </a:rPr>
              <a:t> (incorporated in </a:t>
            </a:r>
            <a:r>
              <a:rPr lang="en-US" sz="2000" dirty="0" err="1" smtClean="0">
                <a:solidFill>
                  <a:srgbClr val="00B050"/>
                </a:solidFill>
              </a:rPr>
              <a:t>nh_mission_trajectory.tab</a:t>
            </a:r>
            <a:r>
              <a:rPr lang="en-US" sz="2000" dirty="0" smtClean="0">
                <a:solidFill>
                  <a:srgbClr val="00B050"/>
                </a:solidFill>
              </a:rPr>
              <a:t>)</a:t>
            </a:r>
            <a:endParaRPr lang="en-US" sz="2000" dirty="0">
              <a:solidFill>
                <a:srgbClr val="00B050"/>
              </a:solidFill>
            </a:endParaRPr>
          </a:p>
          <a:p>
            <a:pPr lvl="1"/>
            <a:r>
              <a:rPr lang="en-US" sz="2000" dirty="0" err="1" smtClean="0"/>
              <a:t>Seq_alice_pluto.tab</a:t>
            </a:r>
            <a:r>
              <a:rPr lang="en-US" sz="2000" dirty="0" smtClean="0"/>
              <a:t>: </a:t>
            </a:r>
            <a:r>
              <a:rPr lang="en-US" sz="2000" dirty="0" smtClean="0">
                <a:solidFill>
                  <a:srgbClr val="00B050"/>
                </a:solidFill>
              </a:rPr>
              <a:t>added </a:t>
            </a:r>
            <a:r>
              <a:rPr lang="en-US" sz="2000" dirty="0">
                <a:solidFill>
                  <a:srgbClr val="00B050"/>
                </a:solidFill>
              </a:rPr>
              <a:t>the </a:t>
            </a:r>
            <a:r>
              <a:rPr lang="en-US" sz="2000" dirty="0" smtClean="0">
                <a:solidFill>
                  <a:srgbClr val="00B050"/>
                </a:solidFill>
              </a:rPr>
              <a:t>timings of subsequent </a:t>
            </a:r>
            <a:r>
              <a:rPr lang="en-US" sz="2000" dirty="0">
                <a:solidFill>
                  <a:srgbClr val="00B050"/>
                </a:solidFill>
              </a:rPr>
              <a:t>observations </a:t>
            </a:r>
            <a:r>
              <a:rPr lang="en-US" sz="2000" dirty="0"/>
              <a:t>(all stars, </a:t>
            </a:r>
            <a:r>
              <a:rPr lang="en-US" sz="2000" dirty="0" smtClean="0"/>
              <a:t>all ~ </a:t>
            </a:r>
            <a:r>
              <a:rPr lang="en-US" sz="2000" dirty="0"/>
              <a:t>1 </a:t>
            </a:r>
            <a:r>
              <a:rPr lang="en-US" sz="2000" dirty="0" smtClean="0"/>
              <a:t>year after closest approach). </a:t>
            </a:r>
            <a:r>
              <a:rPr lang="en-US" sz="2000" dirty="0" err="1" smtClean="0">
                <a:solidFill>
                  <a:srgbClr val="FF0000"/>
                </a:solidFill>
              </a:rPr>
              <a:t>CoccEgress</a:t>
            </a:r>
            <a:r>
              <a:rPr lang="en-US" sz="2000" dirty="0" smtClean="0">
                <a:solidFill>
                  <a:srgbClr val="FF0000"/>
                </a:solidFill>
              </a:rPr>
              <a:t> (Charon occultation egress time) still missing</a:t>
            </a:r>
            <a:r>
              <a:rPr lang="en-US" sz="2000" dirty="0" smtClean="0"/>
              <a:t>;</a:t>
            </a:r>
            <a:endParaRPr lang="en-US" sz="2000" dirty="0"/>
          </a:p>
          <a:p>
            <a:pPr lvl="1"/>
            <a:r>
              <a:rPr lang="en-US" sz="2000" dirty="0">
                <a:solidFill>
                  <a:srgbClr val="00B050"/>
                </a:solidFill>
              </a:rPr>
              <a:t>Soc_inst_icd.pdf: fixed the link to the FITS in page 1</a:t>
            </a:r>
          </a:p>
          <a:p>
            <a:pPr lvl="1"/>
            <a:r>
              <a:rPr lang="en-US" sz="2000" dirty="0">
                <a:solidFill>
                  <a:srgbClr val="00B050"/>
                </a:solidFill>
              </a:rPr>
              <a:t>Codmac_level_definitions.pdf: now the link is </a:t>
            </a:r>
            <a:r>
              <a:rPr lang="en-US" sz="2000" dirty="0" smtClean="0">
                <a:solidFill>
                  <a:srgbClr val="00B050"/>
                </a:solidFill>
              </a:rPr>
              <a:t>working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4222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9064</TotalTime>
  <Words>1162</Words>
  <Application>Microsoft Office PowerPoint</Application>
  <PresentationFormat>On-screen Show (4:3)</PresentationFormat>
  <Paragraphs>162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Aspect</vt:lpstr>
      <vt:lpstr>P-Alice  PDS Data Review Pluto Mission Phase</vt:lpstr>
      <vt:lpstr>Characteristics of P-Alice</vt:lpstr>
      <vt:lpstr>Objectives of P-Alice</vt:lpstr>
      <vt:lpstr>PowerPoint Presentation</vt:lpstr>
      <vt:lpstr>PowerPoint Presentation</vt:lpstr>
      <vt:lpstr>PowerPoint Presentation</vt:lpstr>
      <vt:lpstr>Datasets Reviewed</vt:lpstr>
      <vt:lpstr>Document\, including samples\ &amp; aaa_generic_readme\ subdirectories</vt:lpstr>
      <vt:lpstr>Document\, including samples\ &amp; aaa_generic_readme\ subdirectories</vt:lpstr>
      <vt:lpstr>Index\</vt:lpstr>
      <vt:lpstr>Catalog\</vt:lpstr>
      <vt:lpstr>Catalog\</vt:lpstr>
      <vt:lpstr>Calib\</vt:lpstr>
      <vt:lpstr>Calib\</vt:lpstr>
      <vt:lpstr>Calib\</vt:lpstr>
      <vt:lpstr>Calib\</vt:lpstr>
      <vt:lpstr>Calib\: no change </vt:lpstr>
      <vt:lpstr>Data\</vt:lpstr>
      <vt:lpstr>Data\</vt:lpstr>
      <vt:lpstr>Data\</vt:lpstr>
      <vt:lpstr>Data\</vt:lpstr>
      <vt:lpstr>Rummaging through the headers</vt:lpstr>
      <vt:lpstr>Evaluation Tools</vt:lpstr>
      <vt:lpstr>RIDs</vt:lpstr>
      <vt:lpstr>RID 101</vt:lpstr>
      <vt:lpstr>RID 102</vt:lpstr>
      <vt:lpstr>RID 103</vt:lpstr>
      <vt:lpstr>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R-Alice</dc:title>
  <dc:creator>Retherford, Kurt</dc:creator>
  <cp:lastModifiedBy>Cesare Grava</cp:lastModifiedBy>
  <cp:revision>739</cp:revision>
  <dcterms:created xsi:type="dcterms:W3CDTF">2006-08-16T00:00:00Z</dcterms:created>
  <dcterms:modified xsi:type="dcterms:W3CDTF">2017-06-19T02:13:18Z</dcterms:modified>
</cp:coreProperties>
</file>