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9FF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927" autoAdjust="0"/>
  </p:normalViewPr>
  <p:slideViewPr>
    <p:cSldViewPr snapToGrid="0" snapToObjects="1">
      <p:cViewPr>
        <p:scale>
          <a:sx n="100" d="100"/>
          <a:sy n="100" d="100"/>
        </p:scale>
        <p:origin x="-93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6/19/17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6/19/17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6/19/17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DiSanti, NH pds review, 5 December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pPr eaLnBrk="1" hangingPunct="1"/>
            <a:r>
              <a:rPr lang="en-US" sz="4000" b="1" dirty="0" smtClean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Data</a:t>
            </a:r>
            <a:endParaRPr lang="en-US" sz="40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19 June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Summary and Issues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543287"/>
            <a:ext cx="7513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Wingdings" charset="2"/>
              <a:buChar char="q"/>
            </a:pPr>
            <a:r>
              <a:rPr lang="en-US" sz="1400" dirty="0" smtClean="0"/>
              <a:t>Beautiful data sets, somewhat conceptually challenging but manageable once one realizes what variables are what in the data cubes.</a:t>
            </a:r>
          </a:p>
          <a:p>
            <a:pPr marL="233363" indent="-233363">
              <a:buFont typeface="Wingdings" charset="2"/>
              <a:buChar char="q"/>
            </a:pPr>
            <a:r>
              <a:rPr lang="en-US" sz="1400" dirty="0" smtClean="0"/>
              <a:t>Extracted spectra agree well with corresponding spectra from specific regions on Pluto, as published, e.g., in Grundy et al. 2016 Science 351/6279:aad9189 (8pp.).</a:t>
            </a:r>
          </a:p>
          <a:p>
            <a:pPr marL="173038" indent="-173038">
              <a:buFont typeface="Wingdings" charset="2"/>
              <a:buChar char="q"/>
            </a:pPr>
            <a:r>
              <a:rPr lang="en-US" sz="1400" dirty="0" smtClean="0"/>
              <a:t> Wavelength calibration/assignment .  The </a:t>
            </a:r>
            <a:r>
              <a:rPr lang="en-US" sz="1400" dirty="0" smtClean="0">
                <a:latin typeface="Symbol" charset="2"/>
                <a:cs typeface="Symbol" charset="2"/>
              </a:rPr>
              <a:t>l </a:t>
            </a:r>
            <a:r>
              <a:rPr lang="en-US" sz="1400" dirty="0" smtClean="0"/>
              <a:t>and </a:t>
            </a:r>
            <a:r>
              <a:rPr lang="en-US" sz="1400" dirty="0" err="1" smtClean="0">
                <a:latin typeface="Symbol" charset="2"/>
                <a:cs typeface="Symbol" charset="2"/>
              </a:rPr>
              <a:t>l</a:t>
            </a:r>
            <a:r>
              <a:rPr lang="en-US" sz="1400" dirty="0" smtClean="0">
                <a:latin typeface="Symbol" charset="2"/>
                <a:cs typeface="Symbol" charset="2"/>
              </a:rPr>
              <a:t>/Dl </a:t>
            </a:r>
            <a:r>
              <a:rPr lang="en-US" sz="1400" dirty="0" smtClean="0"/>
              <a:t>from extension number 1 of the FITS file is what I used; this results in values of 220 and 425 for low- and high-resolution segments, respectively, as on the previous slides.</a:t>
            </a:r>
          </a:p>
          <a:p>
            <a:pPr marL="568325" lvl="1" indent="-111125">
              <a:buFont typeface="Arial"/>
              <a:buChar char="•"/>
            </a:pPr>
            <a:r>
              <a:rPr lang="en-US" sz="1400" dirty="0" smtClean="0"/>
              <a:t>The current (v3) mean values are 242 and 557 for low- and high-resolution regions, very close to the advertised values of 240 and 560, respectively.  So it seems all is ok w/ the lambda-calibration. </a:t>
            </a:r>
          </a:p>
        </p:txBody>
      </p:sp>
      <p:pic>
        <p:nvPicPr>
          <p:cNvPr id="16" name="Picture 15" descr="wavemap_ext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3042920"/>
            <a:ext cx="2123440" cy="2123440"/>
          </a:xfrm>
          <a:prstGeom prst="rect">
            <a:avLst/>
          </a:prstGeom>
        </p:spPr>
      </p:pic>
      <p:pic>
        <p:nvPicPr>
          <p:cNvPr id="17" name="Picture 16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00" y="3074536"/>
            <a:ext cx="1704080" cy="2058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34080" y="3820160"/>
            <a:ext cx="6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/>
              </a:rPr>
              <a:t>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70881" y="3769360"/>
            <a:ext cx="4326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ym typeface="Wingdings"/>
              </a:rPr>
              <a:t>, vs.</a:t>
            </a:r>
            <a:endParaRPr lang="en-US" dirty="0"/>
          </a:p>
        </p:txBody>
      </p:sp>
      <p:pic>
        <p:nvPicPr>
          <p:cNvPr id="23" name="Picture 22" descr="disp_plot_exten1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09" y="2949971"/>
            <a:ext cx="708781" cy="23774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600" y="5364480"/>
            <a:ext cx="622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lsb_029917288resolving_power_v39_0x53c_sci.fit,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exten_no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= 1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00240" y="3746024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(lambda-calibration, from version2)</a:t>
            </a:r>
            <a:endParaRPr lang="en-US" dirty="0"/>
          </a:p>
        </p:txBody>
      </p:sp>
      <p:pic>
        <p:nvPicPr>
          <p:cNvPr id="15" name="Picture 14" descr="resolving_power_v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2949971"/>
            <a:ext cx="946140" cy="22342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78376" y="3192810"/>
            <a:ext cx="1233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</a:rPr>
              <a:t> X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55600" y="2381011"/>
            <a:ext cx="914400" cy="914400"/>
          </a:xfrm>
          <a:prstGeom prst="star5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FF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Summary and Issues (cont’d)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225786"/>
            <a:ext cx="8183033" cy="619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endParaRPr lang="en-US" sz="2400" dirty="0" smtClean="0"/>
          </a:p>
          <a:p>
            <a:pPr marL="233363" indent="-233363">
              <a:lnSpc>
                <a:spcPts val="258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/>
              <a:t> To get dimensions of (256-pixel) images at the Pluto system, use the LEISA pixel angular </a:t>
            </a:r>
            <a:r>
              <a:rPr lang="en-US" sz="2400" dirty="0" err="1" smtClean="0"/>
              <a:t>subtense</a:t>
            </a:r>
            <a:r>
              <a:rPr lang="en-US" sz="2400" dirty="0" smtClean="0"/>
              <a:t>, which is 0.062 </a:t>
            </a:r>
            <a:r>
              <a:rPr lang="en-US" sz="2400" dirty="0" err="1" smtClean="0"/>
              <a:t>mrad</a:t>
            </a:r>
            <a:r>
              <a:rPr lang="en-US" sz="2400" dirty="0" smtClean="0"/>
              <a:t> (as listed in the “</a:t>
            </a:r>
            <a:r>
              <a:rPr lang="en-US" sz="2400" dirty="0" err="1" smtClean="0"/>
              <a:t>leisa.cat</a:t>
            </a:r>
            <a:r>
              <a:rPr lang="en-US" sz="2400" dirty="0" smtClean="0"/>
              <a:t>” file)</a:t>
            </a:r>
          </a:p>
          <a:p>
            <a:pPr>
              <a:lnSpc>
                <a:spcPts val="2280"/>
              </a:lnSpc>
            </a:pPr>
            <a:r>
              <a:rPr lang="en-US" sz="2200" dirty="0" smtClean="0"/>
              <a:t>This translates to ~ 6.2 km/pixel at a S/C-Pluto distance (</a:t>
            </a:r>
            <a:r>
              <a:rPr lang="en-US" sz="2200" dirty="0" err="1" smtClean="0"/>
              <a:t>d</a:t>
            </a:r>
            <a:r>
              <a:rPr lang="en-US" sz="2200" dirty="0" smtClean="0"/>
              <a:t>) of 1.00E5 km.  In other words the 25x25-pixel boxes used for the previously shown spectral extracts are approximately 155 km on a side at Pluto.</a:t>
            </a:r>
            <a:endParaRPr lang="en-US" sz="2400" dirty="0" smtClean="0"/>
          </a:p>
          <a:p>
            <a:pPr>
              <a:lnSpc>
                <a:spcPts val="2580"/>
              </a:lnSpc>
              <a:spcBef>
                <a:spcPts val="600"/>
              </a:spcBef>
            </a:pPr>
            <a:r>
              <a:rPr lang="en-US" sz="2400" u="sng" dirty="0" smtClean="0"/>
              <a:t>Issues</a:t>
            </a:r>
            <a:r>
              <a:rPr lang="en-US" sz="2400" dirty="0" smtClean="0"/>
              <a:t>:</a:t>
            </a:r>
          </a:p>
          <a:p>
            <a:pPr marL="233363" indent="-233363">
              <a:lnSpc>
                <a:spcPts val="2580"/>
              </a:lnSpc>
              <a:buFont typeface="Wingdings" charset="2"/>
              <a:buChar char="q"/>
            </a:pPr>
            <a:r>
              <a:rPr lang="en-US" sz="2400" dirty="0" smtClean="0"/>
              <a:t> S/C Solar and S/C Geocentric distances in the .lbl file are identical, at least for the six files (cubes) I looked at in detail.</a:t>
            </a:r>
          </a:p>
          <a:p>
            <a:pPr marL="233363" indent="-233363">
              <a:lnSpc>
                <a:spcPts val="2580"/>
              </a:lnSpc>
              <a:buFont typeface="Wingdings" charset="2"/>
              <a:buChar char="q"/>
            </a:pPr>
            <a:r>
              <a:rPr lang="en-US" sz="2400" dirty="0" smtClean="0"/>
              <a:t> Not clear about directionality in the files.  The ‘introdoc.pdf’ file states that “EDU 2 is a cartesian coordinate pointing vector in the LEISA SPICE reference frame (256x256x3, 64-bit floating point).”  So I did the following:</a:t>
            </a:r>
          </a:p>
          <a:p>
            <a:pPr marL="233363" indent="-233363">
              <a:lnSpc>
                <a:spcPts val="1980"/>
              </a:lnSpc>
            </a:pPr>
            <a:r>
              <a:rPr lang="en-US" dirty="0" smtClean="0"/>
              <a:t>v1 = readfits(‘../data/20150714_029917lsb_0299172889_0x53c_sci.fit',exten_no=2), and see that indeed v1=double[256,256,3], but I don’t know how to use it to orient myself regarding lat./long. on Pluto.</a:t>
            </a:r>
          </a:p>
          <a:p>
            <a:pPr>
              <a:lnSpc>
                <a:spcPts val="1980"/>
              </a:lnSpc>
              <a:spcBef>
                <a:spcPts val="600"/>
              </a:spcBef>
            </a:pPr>
            <a:r>
              <a:rPr lang="en-US" dirty="0" smtClean="0"/>
              <a:t>I found the file ‘introdoc.pdf’ useful, especially for describing the data cubes and what was in their extensions.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033" y="11361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Lambda-calibration, v2 (previous) versus v3 (current)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543286"/>
            <a:ext cx="8183033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endParaRPr lang="en-US" sz="2400" dirty="0" smtClean="0"/>
          </a:p>
          <a:p>
            <a:pPr marL="233363" indent="-233363">
              <a:lnSpc>
                <a:spcPts val="2580"/>
              </a:lnSpc>
              <a:spcAft>
                <a:spcPts val="600"/>
              </a:spcAft>
              <a:buFont typeface="Wingdings" charset="2"/>
              <a:buChar char="q"/>
            </a:pP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SP_over_solar_lowres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5463"/>
            <a:ext cx="4023360" cy="2926081"/>
          </a:xfrm>
          <a:prstGeom prst="rect">
            <a:avLst/>
          </a:prstGeom>
        </p:spPr>
      </p:pic>
      <p:pic>
        <p:nvPicPr>
          <p:cNvPr id="6" name="Picture 5" descr="SP_over_solar_lowres_v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97244"/>
            <a:ext cx="4023360" cy="29238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765730" y="3445903"/>
            <a:ext cx="5770092" cy="2"/>
          </a:xfrm>
          <a:prstGeom prst="straightConnector1">
            <a:avLst/>
          </a:prstGeom>
          <a:ln>
            <a:solidFill>
              <a:schemeClr val="accent4">
                <a:alpha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SP_over_solar_hires_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73" y="585463"/>
            <a:ext cx="4002812" cy="2926081"/>
          </a:xfrm>
          <a:prstGeom prst="rect">
            <a:avLst/>
          </a:prstGeom>
        </p:spPr>
      </p:pic>
      <p:pic>
        <p:nvPicPr>
          <p:cNvPr id="13" name="Picture 12" descr="SP_over_solar_hires_v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73" y="3404756"/>
            <a:ext cx="3983855" cy="291984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4607953" y="3457807"/>
            <a:ext cx="5770092" cy="2"/>
          </a:xfrm>
          <a:prstGeom prst="straightConnector1">
            <a:avLst/>
          </a:prstGeom>
          <a:ln>
            <a:solidFill>
              <a:schemeClr val="accent4">
                <a:alpha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633" y="4635500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333" y="1790700"/>
            <a:ext cx="4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 smtClean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 lnSpcReduction="100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 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 err="1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2600" dirty="0" smtClean="0">
                <a:latin typeface="Symbol" charset="2"/>
                <a:ea typeface="ＭＳ Ｐゴシック" pitchFamily="-112" charset="-128"/>
                <a:cs typeface="Symbol" charset="2"/>
              </a:rPr>
              <a:t>/Dl</a:t>
            </a: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 ~ 240)* and higher-resolution (</a:t>
            </a:r>
            <a:r>
              <a:rPr lang="en-US" sz="2600" dirty="0" err="1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2600" dirty="0" smtClean="0">
                <a:latin typeface="Symbol" charset="2"/>
                <a:ea typeface="ＭＳ Ｐゴシック" pitchFamily="-112" charset="-128"/>
                <a:cs typeface="Symbol" charset="2"/>
              </a:rPr>
              <a:t>/Dl</a:t>
            </a: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 ~ 560)* spectra over separate sections (ranges of approximately 200 and 50 rows) that are separated by several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9" y="2752613"/>
            <a:ext cx="3142141" cy="3795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6400" y="3581400"/>
            <a:ext cx="4775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: Spectral channels 0 – 199 run from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≈ 2.48 – 1.22 µm, at low resolution (</a:t>
            </a:r>
            <a:r>
              <a:rPr lang="en-US" dirty="0" smtClean="0">
                <a:latin typeface="Symbol" charset="2"/>
                <a:cs typeface="Symbol" charset="2"/>
              </a:rPr>
              <a:t>l/Dl </a:t>
            </a:r>
            <a:r>
              <a:rPr lang="en-US" dirty="0" smtClean="0"/>
              <a:t>≈ 242). Channels 200 – 206 are dead (bond joint).  Channels 207 – 255 run from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≈ 2.23 – 2.09 µm, at high resolution (</a:t>
            </a:r>
            <a:r>
              <a:rPr lang="en-US" dirty="0" smtClean="0">
                <a:latin typeface="Symbol" charset="2"/>
                <a:cs typeface="Symbol" charset="2"/>
              </a:rPr>
              <a:t>l/Dl </a:t>
            </a:r>
            <a:r>
              <a:rPr lang="en-US" dirty="0" smtClean="0"/>
              <a:t>≈ 557).</a:t>
            </a:r>
          </a:p>
          <a:p>
            <a:endParaRPr lang="en-US" dirty="0" smtClean="0"/>
          </a:p>
          <a:p>
            <a:pPr marL="173038" indent="-173038"/>
            <a:r>
              <a:rPr lang="en-US" dirty="0" smtClean="0"/>
              <a:t>* Specific spectral resolving power and wavelength assignments are presented above, and on slide #5.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468661"/>
            <a:ext cx="8534400" cy="2375747"/>
          </a:xfrm>
          <a:noFill/>
        </p:spPr>
        <p:txBody>
          <a:bodyPr>
            <a:normAutofit lnSpcReduction="100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(‘bands’ in the .lbl file)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‘nh-p-leisa-3-pluto-v3.0/data/20150714_029917/lsb_0299172889_0x53c_sci.fit’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354407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=spectral/spatial “bands”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(N=elements; e.g., N=962 in the above-named file)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346742"/>
            <a:ext cx="8534400" cy="93726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ts val="3120"/>
              </a:lnSpc>
              <a:spcBef>
                <a:spcPts val="0"/>
              </a:spcBef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Transpose </a:t>
            </a:r>
            <a:r>
              <a:rPr lang="en-US" sz="2600" dirty="0" err="1" smtClean="0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) [256,256,N] </a:t>
            </a:r>
            <a:r>
              <a:rPr lang="en-US" sz="2600" dirty="0" err="1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r>
              <a:rPr lang="en-US" sz="2600" dirty="0" err="1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file_tr(x,z,y</a:t>
            </a: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) [256,N,256]</a:t>
            </a: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ts val="3120"/>
              </a:lnSpc>
              <a:spcBef>
                <a:spcPts val="0"/>
              </a:spcBef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N == number of “Bands”, as termed in label (*.lbl)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0205" y="5224561"/>
            <a:ext cx="215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ts val="1920"/>
              </a:lnSpc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file(0:255,0:N-1,0)</a:t>
            </a:r>
          </a:p>
          <a:p>
            <a:pPr marL="227013" indent="7938" algn="ctr">
              <a:lnSpc>
                <a:spcPts val="1920"/>
              </a:lnSpc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= 2.48 µm;</a:t>
            </a:r>
          </a:p>
          <a:p>
            <a:pPr marL="227013" indent="7938" algn="ctr">
              <a:lnSpc>
                <a:spcPts val="1920"/>
              </a:lnSpc>
              <a:buNone/>
            </a:pP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l/Dl 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= 241)</a:t>
            </a:r>
          </a:p>
        </p:txBody>
      </p:sp>
      <p:pic>
        <p:nvPicPr>
          <p:cNvPr id="7" name="Picture 6" descr="lsb_0299172889_0x53c_sci_0_127_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284003"/>
            <a:ext cx="5332015" cy="389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024" y="5270891"/>
            <a:ext cx="2294108" cy="74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file(0:255,0:N-1,127)</a:t>
            </a:r>
          </a:p>
          <a:p>
            <a:pPr marL="227013" indent="7938" algn="ctr">
              <a:lnSpc>
                <a:spcPct val="80000"/>
              </a:lnSpc>
              <a:spcAft>
                <a:spcPct val="10000"/>
              </a:spcAft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= 1.57 µm;</a:t>
            </a:r>
          </a:p>
          <a:p>
            <a:pPr marL="227013" indent="7938" algn="ctr">
              <a:lnSpc>
                <a:spcPct val="80000"/>
              </a:lnSpc>
              <a:spcAft>
                <a:spcPct val="10000"/>
              </a:spcAft>
            </a:pP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l/Dl 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= 221)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7" y="5286741"/>
            <a:ext cx="2198519" cy="74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file(0:255,0:N-1,255)</a:t>
            </a:r>
          </a:p>
          <a:p>
            <a:pPr marL="227013" indent="7938" algn="ctr">
              <a:lnSpc>
                <a:spcPct val="80000"/>
              </a:lnSpc>
              <a:spcAft>
                <a:spcPct val="10000"/>
              </a:spcAft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= 2.09 µm;</a:t>
            </a:r>
          </a:p>
          <a:p>
            <a:pPr marL="227013" indent="7938" algn="ctr">
              <a:lnSpc>
                <a:spcPct val="80000"/>
              </a:lnSpc>
              <a:spcAft>
                <a:spcPct val="10000"/>
              </a:spcAft>
            </a:pP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l/Dl 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= 536)</a:t>
            </a:r>
          </a:p>
        </p:txBody>
      </p:sp>
      <p:pic>
        <p:nvPicPr>
          <p:cNvPr id="10" name="Picture 9" descr="lsb_0299172889_0x53c_sci_reg_su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24" y="1284003"/>
            <a:ext cx="1790772" cy="3895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4033" y="2844408"/>
            <a:ext cx="1133694" cy="1040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endParaRPr lang="en-US" sz="2400" dirty="0" smtClean="0">
              <a:ea typeface="ＭＳ Ｐゴシック" pitchFamily="-112" charset="-128"/>
              <a:cs typeface="ＭＳ Ｐゴシック" pitchFamily="-112" charset="-128"/>
              <a:sym typeface="Wingdings"/>
            </a:endParaRPr>
          </a:p>
          <a:p>
            <a:pPr algn="ctr">
              <a:lnSpc>
                <a:spcPts val="2180"/>
              </a:lnSpc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shift -</a:t>
            </a:r>
          </a:p>
          <a:p>
            <a:pPr algn="ctr">
              <a:lnSpc>
                <a:spcPts val="2180"/>
              </a:lnSpc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register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130" y="5234316"/>
            <a:ext cx="3125637" cy="111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file_tr_sh(0:255,0:N-1,</a:t>
            </a: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S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[0:255])</a:t>
            </a: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(i.e., over all lambda)</a:t>
            </a:r>
          </a:p>
          <a:p>
            <a:pPr marL="227013" indent="7938" algn="ctr">
              <a:lnSpc>
                <a:spcPct val="80000"/>
              </a:lnSpc>
              <a:buNone/>
            </a:pPr>
            <a:endParaRPr lang="en-US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Some residual wobble in </a:t>
            </a:r>
            <a:r>
              <a:rPr lang="en-US" sz="1600" dirty="0" err="1" smtClean="0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-dim (not addressed here)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0159" y="2387600"/>
            <a:ext cx="6492241" cy="570330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Extracted spectrum over Sputnik </a:t>
            </a:r>
            <a:r>
              <a:rPr lang="en-US" sz="2600" dirty="0" err="1" smtClean="0">
                <a:ea typeface="ＭＳ Ｐゴシック" pitchFamily="-112" charset="-128"/>
                <a:cs typeface="ＭＳ Ｐゴシック" pitchFamily="-112" charset="-128"/>
              </a:rPr>
              <a:t>Planum</a:t>
            </a: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" name="Picture 5" descr="SP_over_solar_low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75" y="3008730"/>
            <a:ext cx="2520892" cy="1852830"/>
          </a:xfrm>
          <a:prstGeom prst="rect">
            <a:avLst/>
          </a:prstGeom>
        </p:spPr>
      </p:pic>
      <p:pic>
        <p:nvPicPr>
          <p:cNvPr id="8" name="Picture 7" descr="SP_over_solar_hi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75" y="4927380"/>
            <a:ext cx="2536010" cy="1818860"/>
          </a:xfrm>
          <a:prstGeom prst="rect">
            <a:avLst/>
          </a:prstGeom>
        </p:spPr>
      </p:pic>
      <p:pic>
        <p:nvPicPr>
          <p:cNvPr id="9" name="Picture 8" descr="im1_crop_rot180_SP_on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0639"/>
            <a:ext cx="2667000" cy="313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7738" y="3493767"/>
            <a:ext cx="1353706" cy="6087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>
              <a:lnSpc>
                <a:spcPts val="1960"/>
              </a:lnSpc>
            </a:pPr>
            <a:r>
              <a:rPr lang="en-US" dirty="0" smtClean="0"/>
              <a:t>Low Res</a:t>
            </a:r>
          </a:p>
          <a:p>
            <a:pPr algn="ctr">
              <a:lnSpc>
                <a:spcPts val="1960"/>
              </a:lnSpc>
            </a:pP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ymbol" charset="2"/>
                <a:cs typeface="Symbol" charset="2"/>
              </a:rPr>
              <a:t>/Dl</a:t>
            </a:r>
            <a:r>
              <a:rPr lang="en-US" dirty="0" smtClean="0"/>
              <a:t> = 242)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2478" y="5423661"/>
            <a:ext cx="1353706" cy="629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High Res</a:t>
            </a:r>
          </a:p>
          <a:p>
            <a:pPr algn="ctr">
              <a:lnSpc>
                <a:spcPts val="1960"/>
              </a:lnSpc>
            </a:pP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ymbol" charset="2"/>
                <a:cs typeface="Symbol" charset="2"/>
              </a:rPr>
              <a:t>/Dl</a:t>
            </a:r>
            <a:r>
              <a:rPr lang="en-US" dirty="0" smtClean="0"/>
              <a:t> = 557)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98240" y="2673450"/>
            <a:ext cx="211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Pluto and solar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70320" y="2683610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Pluto / solar </a:t>
            </a:r>
            <a:endParaRPr lang="en-US" dirty="0"/>
          </a:p>
        </p:txBody>
      </p:sp>
      <p:pic>
        <p:nvPicPr>
          <p:cNvPr id="16" name="Picture 15" descr="SP_plus_solar_hi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188" y="4927380"/>
            <a:ext cx="2448332" cy="1818860"/>
          </a:xfrm>
          <a:prstGeom prst="rect">
            <a:avLst/>
          </a:prstGeom>
        </p:spPr>
      </p:pic>
      <p:pic>
        <p:nvPicPr>
          <p:cNvPr id="17" name="Picture 16" descr="SP_plus_solar_low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868" y="2999341"/>
            <a:ext cx="2474652" cy="1862219"/>
          </a:xfrm>
          <a:prstGeom prst="rect">
            <a:avLst/>
          </a:prstGeom>
        </p:spPr>
      </p:pic>
      <p:pic>
        <p:nvPicPr>
          <p:cNvPr id="13" name="Picture 12" descr="lsb_0299169338_0x53c_sc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120"/>
            <a:ext cx="2667000" cy="29937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80080" y="477520"/>
            <a:ext cx="5511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Spatially-registered image, summed over/contains all </a:t>
            </a:r>
            <a:r>
              <a:rPr lang="en-US">
                <a:latin typeface="Symbol" charset="2"/>
                <a:cs typeface="Symbol" charset="2"/>
              </a:rPr>
              <a:t>l</a:t>
            </a:r>
            <a:r>
              <a:rPr lang="en-US"/>
              <a:t>’s.</a:t>
            </a:r>
          </a:p>
          <a:p>
            <a:r>
              <a:rPr lang="en-US"/>
              <a:t>North Pole of Pluto (N.P.) is towards the bottom. </a:t>
            </a:r>
          </a:p>
          <a:p>
            <a:r>
              <a:rPr lang="en-US"/>
              <a:t>Rotate by 180°, to orient like usually shown, w/ N.P.</a:t>
            </a:r>
          </a:p>
          <a:p>
            <a:r>
              <a:rPr lang="en-US"/>
              <a:t>towards top, and Sputnik Planatia towards lower right.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853440" y="1076957"/>
            <a:ext cx="4358640" cy="1524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1584959" y="1308478"/>
            <a:ext cx="6259418" cy="2794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20505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Extract spectra over different regions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" name="Picture 5" descr="SP_over_solar_low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12" y="2399298"/>
            <a:ext cx="2226136" cy="1636187"/>
          </a:xfrm>
          <a:prstGeom prst="rect">
            <a:avLst/>
          </a:prstGeom>
        </p:spPr>
      </p:pic>
      <p:pic>
        <p:nvPicPr>
          <p:cNvPr id="9" name="Picture 8" descr="NP_over_solar_low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12" y="747043"/>
            <a:ext cx="2216131" cy="1616310"/>
          </a:xfrm>
          <a:prstGeom prst="rect">
            <a:avLst/>
          </a:prstGeom>
        </p:spPr>
      </p:pic>
      <p:pic>
        <p:nvPicPr>
          <p:cNvPr id="10" name="Picture 9" descr="Cthulhu_over_solar_low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712" y="4078861"/>
            <a:ext cx="2214513" cy="1596828"/>
          </a:xfrm>
          <a:prstGeom prst="rect">
            <a:avLst/>
          </a:prstGeom>
        </p:spPr>
      </p:pic>
      <p:pic>
        <p:nvPicPr>
          <p:cNvPr id="29" name="Picture 28" descr="im1_crop_rot180_labe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60" y="1010647"/>
            <a:ext cx="3757678" cy="453413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689228" y="4059449"/>
            <a:ext cx="2237639" cy="565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2995761" y="3362608"/>
            <a:ext cx="919129" cy="52359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2750860" y="1676400"/>
            <a:ext cx="118758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Grundy2016_Fig3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688" y="1190372"/>
            <a:ext cx="2701929" cy="379399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01171" y="4386083"/>
            <a:ext cx="730801" cy="1821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1000" dirty="0" err="1" smtClean="0"/>
              <a:t>Cthulhu</a:t>
            </a:r>
            <a:r>
              <a:rPr lang="en-US" sz="1000" dirty="0" smtClean="0"/>
              <a:t> R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6549911" y="3951365"/>
            <a:ext cx="730801" cy="1821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1000" dirty="0" smtClean="0"/>
              <a:t>Sputnik Pl.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7035803" y="1800741"/>
            <a:ext cx="203202" cy="1821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1000" dirty="0" smtClean="0"/>
              <a:t>N.P.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6601171" y="919207"/>
            <a:ext cx="2099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Grundy et al. 2016, Fig. 3B</a:t>
            </a:r>
            <a:endParaRPr lang="en-US" sz="1400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52880" y="174577"/>
            <a:ext cx="6248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Directional Referencing / Orientation (from .lbl files)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Picture 15" descr="Sample_LEISA_file_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4" y="504181"/>
            <a:ext cx="8832882" cy="2836951"/>
          </a:xfrm>
          <a:prstGeom prst="rect">
            <a:avLst/>
          </a:prstGeom>
        </p:spPr>
      </p:pic>
      <p:pic>
        <p:nvPicPr>
          <p:cNvPr id="17" name="Picture 16" descr="clock_angles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4" y="3403487"/>
            <a:ext cx="2723515" cy="3317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994" y="2143760"/>
            <a:ext cx="8832882" cy="223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10990" y="4206240"/>
            <a:ext cx="300213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Celestial North clock angle = 298°;</a:t>
            </a:r>
          </a:p>
          <a:p>
            <a:r>
              <a:rPr lang="en-US" sz="1600"/>
              <a:t>Body Pole clock angle = 45°</a:t>
            </a:r>
          </a:p>
          <a:p>
            <a:endParaRPr lang="en-US" sz="1600"/>
          </a:p>
          <a:p>
            <a:r>
              <a:rPr lang="en-US" sz="1600"/>
              <a:t>But where is this referenced to?</a:t>
            </a:r>
          </a:p>
          <a:p>
            <a:r>
              <a:rPr lang="en-US" sz="1600"/>
              <a:t>Sub S/C [</a:t>
            </a:r>
            <a:r>
              <a:rPr lang="en-US" sz="1600" b="1">
                <a:solidFill>
                  <a:schemeClr val="tx2">
                    <a:lumMod val="40000"/>
                    <a:lumOff val="60000"/>
                  </a:schemeClr>
                </a:solidFill>
              </a:rPr>
              <a:t>lat, long (= 38°, 159°)</a:t>
            </a:r>
            <a:r>
              <a:rPr lang="en-US" sz="1600"/>
              <a:t>]? Or</a:t>
            </a:r>
          </a:p>
          <a:p>
            <a:r>
              <a:rPr lang="en-US" sz="1600"/>
              <a:t>Sub-solar [</a:t>
            </a:r>
            <a:r>
              <a:rPr lang="en-US" sz="1600" b="1">
                <a:solidFill>
                  <a:srgbClr val="FFFF00"/>
                </a:solidFill>
              </a:rPr>
              <a:t>lat, long (= 52°, 133°)</a:t>
            </a:r>
            <a:r>
              <a:rPr lang="en-US" sz="1600"/>
              <a:t>]?</a:t>
            </a:r>
          </a:p>
        </p:txBody>
      </p:sp>
      <p:pic>
        <p:nvPicPr>
          <p:cNvPr id="8" name="Picture 7" descr="Pluto_glo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69" y="3550285"/>
            <a:ext cx="3036607" cy="29216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697220" y="5313680"/>
            <a:ext cx="1711960" cy="68264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210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695950" y="4695190"/>
            <a:ext cx="1239520" cy="9321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scene3d>
            <a:camera prst="orthographicFront">
              <a:rot lat="210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689090" y="3831590"/>
            <a:ext cx="802640" cy="617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5950" y="6142990"/>
            <a:ext cx="239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Sub-solar seems closer!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-39338"/>
            <a:ext cx="8534400" cy="93726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ts val="3120"/>
              </a:lnSpc>
              <a:spcBef>
                <a:spcPts val="0"/>
              </a:spcBef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Temporal evolution of spatial scale at Pluto/Pluto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8" y="2920096"/>
            <a:ext cx="2323782" cy="580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20150713_0299127869</a:t>
            </a:r>
          </a:p>
          <a:p>
            <a:pPr marL="3175" indent="7938" algn="ctr">
              <a:lnSpc>
                <a:spcPts val="1520"/>
              </a:lnSpc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 = 7.190e5 km; w = 1.14e4 km</a:t>
            </a:r>
          </a:p>
          <a:p>
            <a:pPr marL="63500" indent="7938" algn="ctr">
              <a:lnSpc>
                <a:spcPts val="1520"/>
              </a:lnSpc>
              <a:buNone/>
            </a:pPr>
            <a:endParaRPr lang="en-US" sz="14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4" name="Picture 13" descr="lsb0299127869_0x53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8" y="484236"/>
            <a:ext cx="2048704" cy="2435860"/>
          </a:xfrm>
          <a:prstGeom prst="rect">
            <a:avLst/>
          </a:prstGeom>
        </p:spPr>
      </p:pic>
      <p:pic>
        <p:nvPicPr>
          <p:cNvPr id="15" name="Picture 14" descr="lsb0299144829_0x54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32" y="484236"/>
            <a:ext cx="3225800" cy="2057400"/>
          </a:xfrm>
          <a:prstGeom prst="rect">
            <a:avLst/>
          </a:prstGeom>
        </p:spPr>
      </p:pic>
      <p:pic>
        <p:nvPicPr>
          <p:cNvPr id="16" name="Picture 15" descr="lsb0299169338_0x53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30" y="484236"/>
            <a:ext cx="2277573" cy="2435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65232" y="2523856"/>
            <a:ext cx="3225800" cy="38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0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20150714_0299144829</a:t>
            </a:r>
          </a:p>
          <a:p>
            <a:pPr marL="63500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dist = 4.851e5 km; w = 7.70d3 km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9130" y="2920096"/>
            <a:ext cx="2277572" cy="38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0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20150714_0299169338</a:t>
            </a:r>
          </a:p>
          <a:p>
            <a:pPr marL="3175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 = 1.497e5 km; w = 2.38e3 km</a:t>
            </a:r>
          </a:p>
        </p:txBody>
      </p:sp>
      <p:pic>
        <p:nvPicPr>
          <p:cNvPr id="19" name="Picture 18" descr="lsb0299172889_0x53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78" y="3420424"/>
            <a:ext cx="2048704" cy="29198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98" y="6324382"/>
            <a:ext cx="2272982" cy="38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20150714_0299172889</a:t>
            </a:r>
          </a:p>
          <a:p>
            <a:pPr marL="3175" indent="7938" algn="ctr">
              <a:lnSpc>
                <a:spcPts val="1520"/>
              </a:lnSpc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 = 1.003e5 km; w = 1.59e3 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6672" y="6395502"/>
            <a:ext cx="3225800" cy="38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20150714_0299176809</a:t>
            </a:r>
          </a:p>
          <a:p>
            <a:pPr marL="3175" indent="7938" algn="ctr">
              <a:lnSpc>
                <a:spcPts val="1520"/>
              </a:lnSpc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 = 4.523e4 km; w = 7.18e2 km</a:t>
            </a:r>
          </a:p>
        </p:txBody>
      </p:sp>
      <p:pic>
        <p:nvPicPr>
          <p:cNvPr id="22" name="Picture 21" descr="lsb0299176809_0x53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951480"/>
            <a:ext cx="1077932" cy="34544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41370" y="5978942"/>
            <a:ext cx="2277572" cy="773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7938" algn="ctr">
              <a:lnSpc>
                <a:spcPts val="1520"/>
              </a:lnSpc>
              <a:buNone/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20150714_0299193339</a:t>
            </a:r>
          </a:p>
          <a:p>
            <a:pPr marL="3175" indent="7938" algn="ctr">
              <a:lnSpc>
                <a:spcPts val="1520"/>
              </a:lnSpc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d = 1.814e4 km; w = 2.88e3 km</a:t>
            </a:r>
          </a:p>
          <a:p>
            <a:pPr marL="3175" indent="7938" algn="ctr">
              <a:lnSpc>
                <a:spcPts val="1520"/>
              </a:lnSpc>
            </a:pP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High phase angle (</a:t>
            </a:r>
            <a:r>
              <a:rPr lang="en-US" sz="1400" dirty="0" smtClean="0">
                <a:latin typeface="Symbol" charset="2"/>
                <a:ea typeface="ＭＳ Ｐゴシック" pitchFamily="-112" charset="-128"/>
                <a:cs typeface="Symbol" charset="2"/>
              </a:rPr>
              <a:t>b=</a:t>
            </a: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169°); other files have </a:t>
            </a:r>
            <a:r>
              <a:rPr lang="en-US" sz="1400" dirty="0" smtClean="0">
                <a:latin typeface="Symbol" charset="2"/>
                <a:ea typeface="ＭＳ Ｐゴシック" pitchFamily="-112" charset="-128"/>
                <a:cs typeface="Symbol" charset="2"/>
              </a:rPr>
              <a:t>b</a:t>
            </a:r>
            <a:r>
              <a:rPr lang="en-US" sz="1400" dirty="0" smtClean="0">
                <a:ea typeface="ＭＳ Ｐゴシック" pitchFamily="-112" charset="-128"/>
                <a:cs typeface="ＭＳ Ｐゴシック" pitchFamily="-112" charset="-128"/>
              </a:rPr>
              <a:t>=16-33°]</a:t>
            </a:r>
          </a:p>
        </p:txBody>
      </p:sp>
      <p:pic>
        <p:nvPicPr>
          <p:cNvPr id="24" name="Picture 23" descr="lsb0299193339_0x54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130" y="3450224"/>
            <a:ext cx="2476304" cy="25248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74800" y="2422256"/>
            <a:ext cx="690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Charon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1" y="423276"/>
            <a:ext cx="59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Pluto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235537"/>
            <a:ext cx="8534400" cy="471845"/>
          </a:xfrm>
          <a:noFill/>
        </p:spPr>
        <p:txBody>
          <a:bodyPr>
            <a:norm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 smtClean="0">
                <a:ea typeface="ＭＳ Ｐゴシック" pitchFamily="-112" charset="-128"/>
                <a:cs typeface="ＭＳ Ｐゴシック" pitchFamily="-112" charset="-128"/>
              </a:rPr>
              <a:t>Summary and Issues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705847"/>
            <a:ext cx="7513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Wingdings" charset="2"/>
              <a:buChar char="q"/>
            </a:pPr>
            <a:endParaRPr lang="en-US" sz="1400" dirty="0" smtClean="0"/>
          </a:p>
          <a:p>
            <a:pPr marL="173038" indent="-173038">
              <a:buFont typeface="Wingdings" charset="2"/>
              <a:buChar char="q"/>
            </a:pPr>
            <a:endParaRPr lang="en-US" sz="1400" dirty="0" smtClean="0"/>
          </a:p>
          <a:p>
            <a:pPr marL="173038" indent="-173038">
              <a:buFont typeface="Wingdings" charset="2"/>
              <a:buChar char="q"/>
            </a:pPr>
            <a:endParaRPr lang="en-US" sz="1400" dirty="0" smtClean="0"/>
          </a:p>
          <a:p>
            <a:pPr marL="173038" indent="-173038">
              <a:buFont typeface="Wingdings" charset="2"/>
              <a:buChar char="q"/>
            </a:pPr>
            <a:endParaRPr lang="en-US" sz="1400" dirty="0" smtClean="0"/>
          </a:p>
          <a:p>
            <a:pPr marL="173038" indent="-173038">
              <a:buFont typeface="Wingdings" charset="2"/>
              <a:buChar char="q"/>
            </a:pPr>
            <a:r>
              <a:rPr lang="en-US" sz="1400" dirty="0" smtClean="0"/>
              <a:t> Wavelength calibration/assignment .  The </a:t>
            </a:r>
            <a:r>
              <a:rPr lang="en-US" sz="1400" dirty="0" smtClean="0">
                <a:latin typeface="Symbol" charset="2"/>
                <a:cs typeface="Symbol" charset="2"/>
              </a:rPr>
              <a:t>l </a:t>
            </a:r>
            <a:r>
              <a:rPr lang="en-US" sz="1400" dirty="0" smtClean="0"/>
              <a:t>and </a:t>
            </a:r>
            <a:r>
              <a:rPr lang="en-US" sz="1400" dirty="0" err="1" smtClean="0">
                <a:latin typeface="Symbol" charset="2"/>
                <a:cs typeface="Symbol" charset="2"/>
              </a:rPr>
              <a:t>l</a:t>
            </a:r>
            <a:r>
              <a:rPr lang="en-US" sz="1400" dirty="0" smtClean="0">
                <a:latin typeface="Symbol" charset="2"/>
                <a:cs typeface="Symbol" charset="2"/>
              </a:rPr>
              <a:t>/Dl </a:t>
            </a:r>
            <a:r>
              <a:rPr lang="en-US" sz="1400" dirty="0" smtClean="0"/>
              <a:t>from extension number 1 of the FITS file is what I used; this results in values of 220 and 425 for low- and high-resolution segments, respectively, as on the previous slides.</a:t>
            </a:r>
          </a:p>
          <a:p>
            <a:pPr marL="568325" lvl="1" indent="-111125">
              <a:buFont typeface="Arial"/>
              <a:buChar char="•"/>
            </a:pPr>
            <a:r>
              <a:rPr lang="en-US" sz="1400" dirty="0" smtClean="0"/>
              <a:t>These values from those given in the file ‘</a:t>
            </a:r>
            <a:r>
              <a:rPr lang="en-US" sz="1400" dirty="0" err="1" smtClean="0"/>
              <a:t>introdoc.pdf</a:t>
            </a:r>
            <a:r>
              <a:rPr lang="en-US" sz="1400" dirty="0" smtClean="0"/>
              <a:t>’ in the main LEISA folder of the previously reviewed datasets (v2), namely 280 and 580 respectively, but the actual v2 values were </a:t>
            </a:r>
            <a:r>
              <a:rPr lang="en-US" sz="1400" u="sng" dirty="0" smtClean="0"/>
              <a:t>220 and 425</a:t>
            </a:r>
            <a:r>
              <a:rPr lang="en-US" sz="1400" dirty="0" smtClean="0"/>
              <a:t> [this file (introdoc.pdf) is not included in v3, at least I didn’t find it there]. </a:t>
            </a:r>
          </a:p>
        </p:txBody>
      </p:sp>
      <p:pic>
        <p:nvPicPr>
          <p:cNvPr id="16" name="Picture 15" descr="wavemap_ext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" y="3601720"/>
            <a:ext cx="2123440" cy="2123440"/>
          </a:xfrm>
          <a:prstGeom prst="rect">
            <a:avLst/>
          </a:prstGeom>
        </p:spPr>
      </p:pic>
      <p:pic>
        <p:nvPicPr>
          <p:cNvPr id="17" name="Picture 16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40" y="3633336"/>
            <a:ext cx="1704080" cy="2058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19120" y="4378960"/>
            <a:ext cx="6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/>
              </a:rPr>
              <a:t>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55921" y="4328160"/>
            <a:ext cx="4326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ym typeface="Wingdings"/>
              </a:rPr>
              <a:t>, vs.</a:t>
            </a:r>
            <a:endParaRPr lang="en-US" dirty="0"/>
          </a:p>
        </p:txBody>
      </p:sp>
      <p:pic>
        <p:nvPicPr>
          <p:cNvPr id="20" name="Picture 19" descr="wavemap_in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857" y="3652519"/>
            <a:ext cx="1919922" cy="2039297"/>
          </a:xfrm>
          <a:prstGeom prst="rect">
            <a:avLst/>
          </a:prstGeom>
        </p:spPr>
      </p:pic>
      <p:pic>
        <p:nvPicPr>
          <p:cNvPr id="22" name="Picture 21" descr="disp_plot_in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41" y="3633336"/>
            <a:ext cx="717454" cy="2244224"/>
          </a:xfrm>
          <a:prstGeom prst="rect">
            <a:avLst/>
          </a:prstGeom>
        </p:spPr>
      </p:pic>
      <p:pic>
        <p:nvPicPr>
          <p:cNvPr id="23" name="Picture 22" descr="disp_plot_exten1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5849" y="3601718"/>
            <a:ext cx="708781" cy="23774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600" y="5953760"/>
            <a:ext cx="433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lsb_0299172889_0x53c_sci.fit,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exten_no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=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69280" y="5252720"/>
            <a:ext cx="29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calib/initial/wavemap.fit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22159" y="3291841"/>
            <a:ext cx="1605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20" y="3238024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ＭＳ Ｐゴシック" pitchFamily="-112" charset="-128"/>
                <a:cs typeface="ＭＳ Ｐゴシック" pitchFamily="-112" charset="-128"/>
              </a:rPr>
              <a:t>(lambda-calibration, version2)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609600" y="2895599"/>
            <a:ext cx="1524000" cy="1056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2952616"/>
            <a:ext cx="3017520" cy="71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The initial calib files had the sense of </a:t>
            </a:r>
            <a:r>
              <a:rPr lang="en-US" sz="1600" dirty="0" smtClean="0">
                <a:latin typeface="Symbol" charset="2"/>
                <a:ea typeface="ＭＳ Ｐゴシック" pitchFamily="-112" charset="-128"/>
                <a:cs typeface="Symbol" charset="2"/>
              </a:rPr>
              <a:t>l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reversed!  This is where we left things in December 2016.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1362</Words>
  <Application>Microsoft Macintosh PowerPoint</Application>
  <PresentationFormat>On-screen Show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PDS-SBN Review of New Horizons LEISA Data</vt:lpstr>
      <vt:lpstr>LEISA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Michael DiSanti</cp:lastModifiedBy>
  <cp:revision>114</cp:revision>
  <cp:lastPrinted>2016-12-06T20:44:07Z</cp:lastPrinted>
  <dcterms:created xsi:type="dcterms:W3CDTF">2017-06-19T12:45:44Z</dcterms:created>
  <dcterms:modified xsi:type="dcterms:W3CDTF">2017-06-19T14:46:56Z</dcterms:modified>
</cp:coreProperties>
</file>