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5" r:id="rId8"/>
    <p:sldId id="262" r:id="rId9"/>
    <p:sldId id="268" r:id="rId10"/>
    <p:sldId id="269" r:id="rId11"/>
    <p:sldId id="270"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112" y="-9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806DC9-144D-4B4A-9A5C-A362CC02B0F8}" type="datetimeFigureOut">
              <a:rPr lang="en-US" smtClean="0"/>
              <a:t>8/23/17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926587-4AD5-9C4C-BF39-E840DB4B9999}" type="slidenum">
              <a:rPr lang="en-US" smtClean="0"/>
              <a:t>‹#›</a:t>
            </a:fld>
            <a:endParaRPr lang="en-US"/>
          </a:p>
        </p:txBody>
      </p:sp>
    </p:spTree>
    <p:extLst>
      <p:ext uri="{BB962C8B-B14F-4D97-AF65-F5344CB8AC3E}">
        <p14:creationId xmlns:p14="http://schemas.microsoft.com/office/powerpoint/2010/main" val="990372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6D110-D9C5-C44E-9526-2048ED346CB4}"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83122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6D110-D9C5-C44E-9526-2048ED346CB4}"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81628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6D110-D9C5-C44E-9526-2048ED346CB4}"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16057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6D110-D9C5-C44E-9526-2048ED346CB4}"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57187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6D110-D9C5-C44E-9526-2048ED346CB4}"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2952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6D110-D9C5-C44E-9526-2048ED346CB4}"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414986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6D110-D9C5-C44E-9526-2048ED346CB4}" type="datetimeFigureOut">
              <a:rPr lang="en-US" smtClean="0"/>
              <a:t>8/23/17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286832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6D110-D9C5-C44E-9526-2048ED346CB4}" type="datetimeFigureOut">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35389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D110-D9C5-C44E-9526-2048ED346CB4}" type="datetimeFigureOut">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128186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6D110-D9C5-C44E-9526-2048ED346CB4}"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226343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6D110-D9C5-C44E-9526-2048ED346CB4}"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5B675-6C38-EE4F-8F1B-AF3760FD15D9}" type="slidenum">
              <a:rPr lang="en-US" smtClean="0"/>
              <a:t>‹#›</a:t>
            </a:fld>
            <a:endParaRPr lang="en-US"/>
          </a:p>
        </p:txBody>
      </p:sp>
    </p:spTree>
    <p:extLst>
      <p:ext uri="{BB962C8B-B14F-4D97-AF65-F5344CB8AC3E}">
        <p14:creationId xmlns:p14="http://schemas.microsoft.com/office/powerpoint/2010/main" val="3765598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6D110-D9C5-C44E-9526-2048ED346CB4}" type="datetimeFigureOut">
              <a:rPr lang="en-US" smtClean="0"/>
              <a:t>8/23/17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5B675-6C38-EE4F-8F1B-AF3760FD15D9}" type="slidenum">
              <a:rPr lang="en-US" smtClean="0"/>
              <a:t>‹#›</a:t>
            </a:fld>
            <a:endParaRPr lang="en-US"/>
          </a:p>
        </p:txBody>
      </p:sp>
    </p:spTree>
    <p:extLst>
      <p:ext uri="{BB962C8B-B14F-4D97-AF65-F5344CB8AC3E}">
        <p14:creationId xmlns:p14="http://schemas.microsoft.com/office/powerpoint/2010/main" val="1022618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Comments on Rosetta OSIRIS Shape Models of 67P</a:t>
            </a:r>
            <a:endParaRPr lang="en-US" dirty="0"/>
          </a:p>
        </p:txBody>
      </p:sp>
      <p:sp>
        <p:nvSpPr>
          <p:cNvPr id="3" name="Subtitle 2"/>
          <p:cNvSpPr>
            <a:spLocks noGrp="1"/>
          </p:cNvSpPr>
          <p:nvPr>
            <p:ph type="subTitle" idx="1"/>
          </p:nvPr>
        </p:nvSpPr>
        <p:spPr/>
        <p:txBody>
          <a:bodyPr/>
          <a:lstStyle/>
          <a:p>
            <a:r>
              <a:rPr lang="en-US" dirty="0" smtClean="0">
                <a:solidFill>
                  <a:srgbClr val="000000"/>
                </a:solidFill>
              </a:rPr>
              <a:t>Randy Kirk</a:t>
            </a:r>
          </a:p>
          <a:p>
            <a:r>
              <a:rPr lang="en-US" dirty="0" smtClean="0">
                <a:solidFill>
                  <a:srgbClr val="0000FF"/>
                </a:solidFill>
              </a:rPr>
              <a:t>Third Review (multi</a:t>
            </a:r>
            <a:r>
              <a:rPr lang="is-IS" dirty="0" smtClean="0">
                <a:solidFill>
                  <a:srgbClr val="0000FF"/>
                </a:solidFill>
              </a:rPr>
              <a:t>…v2.0</a:t>
            </a:r>
            <a:r>
              <a:rPr lang="en-US" dirty="0" smtClean="0">
                <a:solidFill>
                  <a:srgbClr val="0000FF"/>
                </a:solidFill>
              </a:rPr>
              <a:t>)</a:t>
            </a:r>
            <a:endParaRPr lang="en-US" dirty="0" smtClean="0">
              <a:solidFill>
                <a:srgbClr val="0000FF"/>
              </a:solidFill>
            </a:endParaRPr>
          </a:p>
          <a:p>
            <a:r>
              <a:rPr lang="en-US" dirty="0" smtClean="0">
                <a:solidFill>
                  <a:srgbClr val="0000FF"/>
                </a:solidFill>
              </a:rPr>
              <a:t>24 August 2017</a:t>
            </a:r>
            <a:endParaRPr lang="en-US" dirty="0">
              <a:solidFill>
                <a:srgbClr val="0000FF"/>
              </a:solidFill>
            </a:endParaRPr>
          </a:p>
        </p:txBody>
      </p:sp>
    </p:spTree>
    <p:extLst>
      <p:ext uri="{BB962C8B-B14F-4D97-AF65-F5344CB8AC3E}">
        <p14:creationId xmlns:p14="http://schemas.microsoft.com/office/powerpoint/2010/main" val="27911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
            </a:r>
            <a:endParaRPr lang="en-US" dirty="0"/>
          </a:p>
        </p:txBody>
      </p:sp>
      <p:sp>
        <p:nvSpPr>
          <p:cNvPr id="3" name="Content Placeholder 2"/>
          <p:cNvSpPr>
            <a:spLocks noGrp="1"/>
          </p:cNvSpPr>
          <p:nvPr>
            <p:ph idx="1"/>
          </p:nvPr>
        </p:nvSpPr>
        <p:spPr/>
        <p:txBody>
          <a:bodyPr>
            <a:noAutofit/>
          </a:bodyPr>
          <a:lstStyle/>
          <a:p>
            <a:pPr>
              <a:lnSpc>
                <a:spcPct val="80000"/>
              </a:lnSpc>
            </a:pPr>
            <a:r>
              <a:rPr lang="en-US" sz="2700" dirty="0" err="1" smtClean="0">
                <a:solidFill>
                  <a:srgbClr val="0000FF"/>
                </a:solidFill>
              </a:rPr>
              <a:t>version_history.tab</a:t>
            </a:r>
            <a:r>
              <a:rPr lang="en-US" sz="2700" dirty="0" smtClean="0">
                <a:solidFill>
                  <a:srgbClr val="0000FF"/>
                </a:solidFill>
              </a:rPr>
              <a:t> (new) is useful but I find it strange to have one “column” formatte</a:t>
            </a:r>
            <a:r>
              <a:rPr lang="en-US" sz="2700" dirty="0" smtClean="0">
                <a:solidFill>
                  <a:srgbClr val="0000FF"/>
                </a:solidFill>
              </a:rPr>
              <a:t>d to contain two values.  Better to have a column for each version of the archive.</a:t>
            </a:r>
          </a:p>
          <a:p>
            <a:pPr>
              <a:lnSpc>
                <a:spcPct val="80000"/>
              </a:lnSpc>
            </a:pPr>
            <a:r>
              <a:rPr lang="en-US" sz="2700" dirty="0" smtClean="0">
                <a:solidFill>
                  <a:srgbClr val="0000FF"/>
                </a:solidFill>
              </a:rPr>
              <a:t>PREVIEW_IMAGES are well organized in subdirectories</a:t>
            </a:r>
          </a:p>
          <a:p>
            <a:pPr lvl="1">
              <a:lnSpc>
                <a:spcPct val="80000"/>
              </a:lnSpc>
            </a:pPr>
            <a:r>
              <a:rPr lang="en-US" sz="2300" dirty="0" smtClean="0">
                <a:solidFill>
                  <a:srgbClr val="0000FF"/>
                </a:solidFill>
              </a:rPr>
              <a:t>ESA models are consistent in orientation with SPG (and also same size and framing in files)</a:t>
            </a:r>
          </a:p>
          <a:p>
            <a:pPr lvl="1">
              <a:lnSpc>
                <a:spcPct val="80000"/>
              </a:lnSpc>
            </a:pPr>
            <a:r>
              <a:rPr lang="en-US" sz="2300" dirty="0" smtClean="0">
                <a:solidFill>
                  <a:srgbClr val="0000FF"/>
                </a:solidFill>
              </a:rPr>
              <a:t>MTP019 looks less detailed than MTP009 which is surprising.  Could they be </a:t>
            </a:r>
            <a:r>
              <a:rPr lang="en-US" sz="2300" dirty="0" err="1" smtClean="0">
                <a:solidFill>
                  <a:srgbClr val="0000FF"/>
                </a:solidFill>
              </a:rPr>
              <a:t>mislabled</a:t>
            </a:r>
            <a:r>
              <a:rPr lang="en-US" sz="2300" dirty="0" smtClean="0">
                <a:solidFill>
                  <a:srgbClr val="0000FF"/>
                </a:solidFill>
              </a:rPr>
              <a:t>? No, MTP019 has S Pole detail.</a:t>
            </a:r>
          </a:p>
          <a:p>
            <a:pPr lvl="1">
              <a:lnSpc>
                <a:spcPct val="80000"/>
              </a:lnSpc>
            </a:pPr>
            <a:r>
              <a:rPr lang="en-US" sz="2300" dirty="0" smtClean="0">
                <a:solidFill>
                  <a:srgbClr val="0000FF"/>
                </a:solidFill>
              </a:rPr>
              <a:t>SPC and MSPCD model images differ in size and framing from SPG and ESA, which is inconvenient for comparison</a:t>
            </a:r>
          </a:p>
          <a:p>
            <a:pPr lvl="1">
              <a:lnSpc>
                <a:spcPct val="80000"/>
              </a:lnSpc>
            </a:pPr>
            <a:r>
              <a:rPr lang="en-US" sz="2300" dirty="0" smtClean="0">
                <a:solidFill>
                  <a:srgbClr val="0000FF"/>
                </a:solidFill>
              </a:rPr>
              <a:t>SPC and MSPCD model images still appear rotated relative to SPG (which defines the Cheops frame)</a:t>
            </a:r>
            <a:endParaRPr lang="en-US" sz="2300" dirty="0" smtClean="0">
              <a:solidFill>
                <a:srgbClr val="0000FF"/>
              </a:solidFill>
            </a:endParaRPr>
          </a:p>
        </p:txBody>
      </p:sp>
    </p:spTree>
    <p:extLst>
      <p:ext uri="{BB962C8B-B14F-4D97-AF65-F5344CB8AC3E}">
        <p14:creationId xmlns:p14="http://schemas.microsoft.com/office/powerpoint/2010/main" val="271006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
            </a:r>
            <a:endParaRPr lang="en-US" dirty="0"/>
          </a:p>
        </p:txBody>
      </p:sp>
      <p:sp>
        <p:nvSpPr>
          <p:cNvPr id="3" name="Content Placeholder 2"/>
          <p:cNvSpPr>
            <a:spLocks noGrp="1"/>
          </p:cNvSpPr>
          <p:nvPr>
            <p:ph idx="1"/>
          </p:nvPr>
        </p:nvSpPr>
        <p:spPr/>
        <p:txBody>
          <a:bodyPr>
            <a:noAutofit/>
          </a:bodyPr>
          <a:lstStyle/>
          <a:p>
            <a:pPr>
              <a:lnSpc>
                <a:spcPct val="80000"/>
              </a:lnSpc>
            </a:pPr>
            <a:r>
              <a:rPr lang="en-US" sz="2700" dirty="0" smtClean="0">
                <a:solidFill>
                  <a:srgbClr val="0000FF"/>
                </a:solidFill>
              </a:rPr>
              <a:t>Discussion of reference frames and orientation of the various models is confusing and inconsistent</a:t>
            </a:r>
          </a:p>
          <a:p>
            <a:pPr lvl="1">
              <a:lnSpc>
                <a:spcPct val="80000"/>
              </a:lnSpc>
            </a:pPr>
            <a:r>
              <a:rPr lang="en-US" sz="1900" dirty="0" err="1" smtClean="0">
                <a:solidFill>
                  <a:srgbClr val="0000FF"/>
                </a:solidFill>
              </a:rPr>
              <a:t>user_guide.asc</a:t>
            </a:r>
            <a:r>
              <a:rPr lang="en-US" sz="1900" dirty="0" smtClean="0">
                <a:solidFill>
                  <a:srgbClr val="0000FF"/>
                </a:solidFill>
              </a:rPr>
              <a:t> says SHAP2 and MTP009 were developed in the Cheops frame (so they ought to be consistent with SPG but are not; MTP019 is not mentioned)</a:t>
            </a:r>
            <a:r>
              <a:rPr lang="en-US" sz="1900" dirty="0">
                <a:solidFill>
                  <a:srgbClr val="0000FF"/>
                </a:solidFill>
              </a:rPr>
              <a:t> </a:t>
            </a:r>
            <a:r>
              <a:rPr lang="en-US" sz="1900" dirty="0" smtClean="0">
                <a:solidFill>
                  <a:srgbClr val="0000FF"/>
                </a:solidFill>
              </a:rPr>
              <a:t>and that SHAP5 was developed in a different frame whose relative alignment was determined by using </a:t>
            </a:r>
            <a:r>
              <a:rPr lang="en-US" sz="1900" dirty="0" err="1" smtClean="0">
                <a:solidFill>
                  <a:srgbClr val="0000FF"/>
                </a:solidFill>
              </a:rPr>
              <a:t>pc_align</a:t>
            </a:r>
            <a:r>
              <a:rPr lang="en-US" sz="1900" dirty="0" smtClean="0">
                <a:solidFill>
                  <a:srgbClr val="0000FF"/>
                </a:solidFill>
              </a:rPr>
              <a:t>.  Does this mean it was transformed to the Cheops frame using </a:t>
            </a:r>
            <a:r>
              <a:rPr lang="en-US" sz="1900" dirty="0" err="1" smtClean="0">
                <a:solidFill>
                  <a:srgbClr val="0000FF"/>
                </a:solidFill>
              </a:rPr>
              <a:t>pc_align</a:t>
            </a:r>
            <a:r>
              <a:rPr lang="en-US" sz="1900" dirty="0" smtClean="0">
                <a:solidFill>
                  <a:srgbClr val="0000FF"/>
                </a:solidFill>
              </a:rPr>
              <a:t>?  It appears not.  These 3 are aligned with each other and not with the SHAP4s SPG model.</a:t>
            </a:r>
          </a:p>
          <a:p>
            <a:pPr lvl="1">
              <a:lnSpc>
                <a:spcPct val="80000"/>
              </a:lnSpc>
            </a:pPr>
            <a:r>
              <a:rPr lang="en-US" sz="1900" dirty="0" smtClean="0">
                <a:solidFill>
                  <a:srgbClr val="0000FF"/>
                </a:solidFill>
              </a:rPr>
              <a:t>The </a:t>
            </a:r>
            <a:r>
              <a:rPr lang="en-US" sz="1900" dirty="0" err="1" smtClean="0">
                <a:solidFill>
                  <a:srgbClr val="0000FF"/>
                </a:solidFill>
              </a:rPr>
              <a:t>shap</a:t>
            </a:r>
            <a:r>
              <a:rPr lang="en-US" sz="1900" dirty="0" smtClean="0">
                <a:solidFill>
                  <a:srgbClr val="0000FF"/>
                </a:solidFill>
              </a:rPr>
              <a:t>*_</a:t>
            </a:r>
            <a:r>
              <a:rPr lang="en-US" sz="1900" dirty="0" err="1" smtClean="0">
                <a:solidFill>
                  <a:srgbClr val="0000FF"/>
                </a:solidFill>
              </a:rPr>
              <a:t>model_info.asc</a:t>
            </a:r>
            <a:r>
              <a:rPr lang="en-US" sz="1900" dirty="0" smtClean="0">
                <a:solidFill>
                  <a:srgbClr val="0000FF"/>
                </a:solidFill>
              </a:rPr>
              <a:t> files mention the Cheops frame but do not discuss any alternate frames or attempts to measure the alignment of models or place them in a consistent reference frame.  Should be consistent with the user guide.</a:t>
            </a:r>
          </a:p>
        </p:txBody>
      </p:sp>
    </p:spTree>
    <p:extLst>
      <p:ext uri="{BB962C8B-B14F-4D97-AF65-F5344CB8AC3E}">
        <p14:creationId xmlns:p14="http://schemas.microsoft.com/office/powerpoint/2010/main" val="41089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Checksums not checked!</a:t>
            </a:r>
          </a:p>
          <a:p>
            <a:r>
              <a:rPr lang="en-US" dirty="0" err="1" smtClean="0">
                <a:solidFill>
                  <a:srgbClr val="0000FF"/>
                </a:solidFill>
              </a:rPr>
              <a:t>science_index.tab</a:t>
            </a:r>
            <a:r>
              <a:rPr lang="en-US" dirty="0" smtClean="0">
                <a:solidFill>
                  <a:srgbClr val="0000FF"/>
                </a:solidFill>
              </a:rPr>
              <a:t> is new and useful, </a:t>
            </a:r>
            <a:r>
              <a:rPr lang="en-US" smtClean="0">
                <a:solidFill>
                  <a:srgbClr val="0000FF"/>
                </a:solidFill>
              </a:rPr>
              <a:t>addresses my past </a:t>
            </a:r>
            <a:r>
              <a:rPr lang="en-US" dirty="0" smtClean="0">
                <a:solidFill>
                  <a:srgbClr val="0000FF"/>
                </a:solidFill>
              </a:rPr>
              <a:t>comments about the index.  It is slightly odd that FILE_SPECIFICATION_NAME and PRODUCT_ID are in opposite order to the main index but this is harmless.</a:t>
            </a:r>
            <a:endParaRPr lang="en-US" dirty="0" smtClean="0">
              <a:solidFill>
                <a:srgbClr val="0000FF"/>
              </a:solidFill>
            </a:endParaRPr>
          </a:p>
          <a:p>
            <a:r>
              <a:rPr lang="en-US" dirty="0" smtClean="0">
                <a:solidFill>
                  <a:srgbClr val="0000FF"/>
                </a:solidFill>
              </a:rPr>
              <a:t>The whole 67P archive has been redelivered so a </a:t>
            </a:r>
            <a:r>
              <a:rPr lang="en-US" dirty="0" err="1" smtClean="0">
                <a:solidFill>
                  <a:srgbClr val="0000FF"/>
                </a:solidFill>
              </a:rPr>
              <a:t>cumindex</a:t>
            </a:r>
            <a:r>
              <a:rPr lang="en-US" dirty="0" smtClean="0">
                <a:solidFill>
                  <a:srgbClr val="0000FF"/>
                </a:solidFill>
              </a:rPr>
              <a:t> is not needed on this volume.  </a:t>
            </a:r>
            <a:r>
              <a:rPr lang="en-US" dirty="0" smtClean="0"/>
              <a:t>Have there been any Steins or </a:t>
            </a:r>
            <a:r>
              <a:rPr lang="en-US" dirty="0" err="1" smtClean="0"/>
              <a:t>Lutetia</a:t>
            </a:r>
            <a:r>
              <a:rPr lang="en-US" dirty="0" smtClean="0"/>
              <a:t> models released so far? If so, you may need a </a:t>
            </a:r>
            <a:r>
              <a:rPr lang="en-US" dirty="0" err="1" smtClean="0"/>
              <a:t>cumindex</a:t>
            </a:r>
            <a:r>
              <a:rPr lang="en-US" dirty="0" smtClean="0"/>
              <a:t>.</a:t>
            </a:r>
            <a:endParaRPr lang="en-US" dirty="0"/>
          </a:p>
        </p:txBody>
      </p:sp>
    </p:spTree>
    <p:extLst>
      <p:ext uri="{BB962C8B-B14F-4D97-AF65-F5344CB8AC3E}">
        <p14:creationId xmlns:p14="http://schemas.microsoft.com/office/powerpoint/2010/main" val="88845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did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all </a:t>
            </a:r>
            <a:r>
              <a:rPr lang="en-US" dirty="0" smtClean="0">
                <a:solidFill>
                  <a:srgbClr val="0000FF"/>
                </a:solidFill>
              </a:rPr>
              <a:t>new and updated </a:t>
            </a:r>
            <a:r>
              <a:rPr lang="en-US" dirty="0" smtClean="0"/>
              <a:t>documentation </a:t>
            </a:r>
            <a:r>
              <a:rPr lang="en-US" dirty="0" smtClean="0"/>
              <a:t>specific to this archive carefully</a:t>
            </a:r>
          </a:p>
          <a:p>
            <a:r>
              <a:rPr lang="en-US" dirty="0" smtClean="0"/>
              <a:t>Skimmed </a:t>
            </a:r>
            <a:r>
              <a:rPr lang="en-US" dirty="0" smtClean="0">
                <a:solidFill>
                  <a:srgbClr val="0000FF"/>
                </a:solidFill>
              </a:rPr>
              <a:t>new </a:t>
            </a:r>
            <a:r>
              <a:rPr lang="en-US" dirty="0" smtClean="0"/>
              <a:t>documentation files generic to the mission and instruments</a:t>
            </a:r>
          </a:p>
          <a:p>
            <a:r>
              <a:rPr lang="en-US" dirty="0" smtClean="0"/>
              <a:t>Visualized </a:t>
            </a:r>
            <a:r>
              <a:rPr lang="en-US" dirty="0" smtClean="0"/>
              <a:t>all </a:t>
            </a:r>
            <a:r>
              <a:rPr lang="en-US" dirty="0" smtClean="0">
                <a:solidFill>
                  <a:srgbClr val="0000FF"/>
                </a:solidFill>
              </a:rPr>
              <a:t>new</a:t>
            </a:r>
            <a:r>
              <a:rPr lang="en-US" dirty="0" smtClean="0"/>
              <a:t> </a:t>
            </a:r>
            <a:r>
              <a:rPr lang="en-US" dirty="0" smtClean="0"/>
              <a:t>VRML files with </a:t>
            </a:r>
            <a:r>
              <a:rPr lang="en-US" i="1" dirty="0" smtClean="0"/>
              <a:t>Instant Player </a:t>
            </a:r>
            <a:r>
              <a:rPr lang="en-US" dirty="0" smtClean="0"/>
              <a:t>2.4.0 under OS X 10.9.5</a:t>
            </a:r>
          </a:p>
          <a:p>
            <a:r>
              <a:rPr lang="en-US" dirty="0" smtClean="0"/>
              <a:t>Ran the NAIF Alpha DSK Toolkit utility </a:t>
            </a:r>
            <a:r>
              <a:rPr lang="en-US" i="1" dirty="0" err="1" smtClean="0"/>
              <a:t>dskbrief</a:t>
            </a:r>
            <a:r>
              <a:rPr lang="en-US" dirty="0" smtClean="0"/>
              <a:t> on all </a:t>
            </a:r>
            <a:r>
              <a:rPr lang="en-US" dirty="0" smtClean="0"/>
              <a:t>new DSK </a:t>
            </a:r>
            <a:r>
              <a:rPr lang="en-US" dirty="0" smtClean="0"/>
              <a:t>files</a:t>
            </a:r>
          </a:p>
          <a:p>
            <a:r>
              <a:rPr lang="en-US" dirty="0" smtClean="0">
                <a:solidFill>
                  <a:srgbClr val="0000FF"/>
                </a:solidFill>
              </a:rPr>
              <a:t>Compared old and new text </a:t>
            </a:r>
            <a:r>
              <a:rPr lang="en-US" dirty="0" smtClean="0">
                <a:solidFill>
                  <a:srgbClr val="0000FF"/>
                </a:solidFill>
              </a:rPr>
              <a:t>files</a:t>
            </a:r>
          </a:p>
          <a:p>
            <a:r>
              <a:rPr lang="en-US" dirty="0" smtClean="0">
                <a:solidFill>
                  <a:srgbClr val="0000FF"/>
                </a:solidFill>
              </a:rPr>
              <a:t>Compared</a:t>
            </a:r>
            <a:r>
              <a:rPr lang="en-US" dirty="0" smtClean="0">
                <a:solidFill>
                  <a:srgbClr val="0000FF"/>
                </a:solidFill>
              </a:rPr>
              <a:t> current reference </a:t>
            </a:r>
            <a:r>
              <a:rPr lang="en-US" dirty="0" smtClean="0">
                <a:solidFill>
                  <a:srgbClr val="0000FF"/>
                </a:solidFill>
              </a:rPr>
              <a:t>images</a:t>
            </a:r>
            <a:endParaRPr lang="en-US" dirty="0">
              <a:solidFill>
                <a:srgbClr val="0000FF"/>
              </a:solidFill>
            </a:endParaRPr>
          </a:p>
        </p:txBody>
      </p:sp>
    </p:spTree>
    <p:extLst>
      <p:ext uri="{BB962C8B-B14F-4D97-AF65-F5344CB8AC3E}">
        <p14:creationId xmlns:p14="http://schemas.microsoft.com/office/powerpoint/2010/main" val="337763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Didn’t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Visualize the DSK files</a:t>
            </a:r>
          </a:p>
          <a:p>
            <a:pPr lvl="1"/>
            <a:r>
              <a:rPr lang="en-US" dirty="0" smtClean="0"/>
              <a:t>There is an application </a:t>
            </a:r>
            <a:r>
              <a:rPr lang="en-US" i="1" dirty="0" smtClean="0"/>
              <a:t>dsk2isis</a:t>
            </a:r>
            <a:r>
              <a:rPr lang="en-US" dirty="0" smtClean="0"/>
              <a:t> in ISIS 3.4.9 that will read a DSK and create a raster DTM in map projection.  Because I am doing this review as a private citizen I do not have easy access to this software, but I want to point it out to the team and the SBN.</a:t>
            </a:r>
          </a:p>
          <a:p>
            <a:r>
              <a:rPr lang="en-US" dirty="0" smtClean="0"/>
              <a:t>Check the checksums</a:t>
            </a:r>
          </a:p>
          <a:p>
            <a:r>
              <a:rPr lang="en-US" dirty="0" smtClean="0"/>
              <a:t>Run any PDS verification tools (apart from </a:t>
            </a:r>
            <a:r>
              <a:rPr lang="en-US" i="1" dirty="0" err="1" smtClean="0"/>
              <a:t>dskbrief</a:t>
            </a:r>
            <a:r>
              <a:rPr lang="en-US" dirty="0" smtClean="0"/>
              <a:t>)</a:t>
            </a:r>
          </a:p>
          <a:p>
            <a:r>
              <a:rPr lang="en-US" dirty="0" smtClean="0"/>
              <a:t>Read every word of the Rosetta and OSIRIS catalog files</a:t>
            </a:r>
            <a:endParaRPr lang="en-US" dirty="0"/>
          </a:p>
        </p:txBody>
      </p:sp>
    </p:spTree>
    <p:extLst>
      <p:ext uri="{BB962C8B-B14F-4D97-AF65-F5344CB8AC3E}">
        <p14:creationId xmlns:p14="http://schemas.microsoft.com/office/powerpoint/2010/main" val="327244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smtClean="0">
                <a:solidFill>
                  <a:srgbClr val="0000FF"/>
                </a:solidFill>
              </a:rPr>
              <a:t>is </a:t>
            </a:r>
            <a:r>
              <a:rPr lang="en-US" dirty="0" smtClean="0"/>
              <a:t>a </a:t>
            </a:r>
            <a:r>
              <a:rPr lang="en-US" dirty="0" smtClean="0"/>
              <a:t>very interesting and useful archive</a:t>
            </a:r>
          </a:p>
          <a:p>
            <a:r>
              <a:rPr lang="en-US" dirty="0" smtClean="0"/>
              <a:t>Cartographic conventions are followed well</a:t>
            </a:r>
          </a:p>
          <a:p>
            <a:r>
              <a:rPr lang="en-US" dirty="0" smtClean="0"/>
              <a:t>The archive is well designed and complete</a:t>
            </a:r>
          </a:p>
          <a:p>
            <a:r>
              <a:rPr lang="en-US" dirty="0" smtClean="0">
                <a:solidFill>
                  <a:srgbClr val="0000FF"/>
                </a:solidFill>
              </a:rPr>
              <a:t>Most</a:t>
            </a:r>
            <a:r>
              <a:rPr lang="en-US" dirty="0" smtClean="0">
                <a:solidFill>
                  <a:srgbClr val="3366FF"/>
                </a:solidFill>
              </a:rPr>
              <a:t> </a:t>
            </a:r>
            <a:r>
              <a:rPr lang="en-US" dirty="0" smtClean="0">
                <a:solidFill>
                  <a:srgbClr val="0000FF"/>
                </a:solidFill>
              </a:rPr>
              <a:t>suggestions for providing more information have now </a:t>
            </a:r>
            <a:r>
              <a:rPr lang="en-US" dirty="0" smtClean="0">
                <a:solidFill>
                  <a:srgbClr val="0000FF"/>
                </a:solidFill>
              </a:rPr>
              <a:t>been addressed</a:t>
            </a:r>
          </a:p>
          <a:p>
            <a:r>
              <a:rPr lang="en-US" dirty="0" smtClean="0">
                <a:solidFill>
                  <a:srgbClr val="0000FF"/>
                </a:solidFill>
              </a:rPr>
              <a:t>Models still appear to have inconsistent orientation and the documentation on reference frames is inconsistent and confusing</a:t>
            </a:r>
            <a:endParaRPr lang="en-US" dirty="0" smtClean="0">
              <a:solidFill>
                <a:srgbClr val="0000FF"/>
              </a:solidFill>
            </a:endParaRPr>
          </a:p>
        </p:txBody>
      </p:sp>
    </p:spTree>
    <p:extLst>
      <p:ext uri="{BB962C8B-B14F-4D97-AF65-F5344CB8AC3E}">
        <p14:creationId xmlns:p14="http://schemas.microsoft.com/office/powerpoint/2010/main" val="127571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a:t>
            </a:r>
            <a:endParaRPr lang="en-US" dirty="0"/>
          </a:p>
        </p:txBody>
      </p:sp>
      <p:sp>
        <p:nvSpPr>
          <p:cNvPr id="3" name="Content Placeholder 2"/>
          <p:cNvSpPr>
            <a:spLocks noGrp="1"/>
          </p:cNvSpPr>
          <p:nvPr>
            <p:ph idx="1"/>
          </p:nvPr>
        </p:nvSpPr>
        <p:spPr/>
        <p:txBody>
          <a:bodyPr/>
          <a:lstStyle/>
          <a:p>
            <a:r>
              <a:rPr lang="en-US" dirty="0" err="1" smtClean="0"/>
              <a:t>aareadme.txt</a:t>
            </a:r>
            <a:endParaRPr lang="en-US" dirty="0"/>
          </a:p>
          <a:p>
            <a:pPr lvl="1"/>
            <a:r>
              <a:rPr lang="en-US" dirty="0" smtClean="0">
                <a:solidFill>
                  <a:srgbClr val="0000FF"/>
                </a:solidFill>
              </a:rPr>
              <a:t>Past comments largely addressed</a:t>
            </a:r>
          </a:p>
          <a:p>
            <a:pPr lvl="1"/>
            <a:r>
              <a:rPr lang="en-US" dirty="0" smtClean="0">
                <a:solidFill>
                  <a:srgbClr val="0000FF"/>
                </a:solidFill>
              </a:rPr>
              <a:t>DATA/SPICE/DSK/TRIPLATE/PRODUCER is described </a:t>
            </a:r>
            <a:r>
              <a:rPr lang="en-US" dirty="0">
                <a:solidFill>
                  <a:srgbClr val="0000FF"/>
                </a:solidFill>
              </a:rPr>
              <a:t>as “Subdirectory containing model versions.” should probably be described as for DSK “Subdirectory for each model producer.</a:t>
            </a:r>
            <a:r>
              <a:rPr lang="en-US" dirty="0" smtClean="0">
                <a:solidFill>
                  <a:srgbClr val="0000FF"/>
                </a:solidFill>
              </a:rPr>
              <a:t>”</a:t>
            </a:r>
            <a:endParaRPr lang="en-US" dirty="0" smtClean="0">
              <a:solidFill>
                <a:srgbClr val="0000FF"/>
              </a:solidFill>
            </a:endParaRPr>
          </a:p>
          <a:p>
            <a:pPr lvl="1"/>
            <a:endParaRPr lang="en-US" dirty="0" smtClean="0">
              <a:solidFill>
                <a:srgbClr val="0000FF"/>
              </a:solidFill>
            </a:endParaRPr>
          </a:p>
        </p:txBody>
      </p:sp>
    </p:spTree>
    <p:extLst>
      <p:ext uri="{BB962C8B-B14F-4D97-AF65-F5344CB8AC3E}">
        <p14:creationId xmlns:p14="http://schemas.microsoft.com/office/powerpoint/2010/main" val="136002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a:t>
            </a:r>
            <a:endParaRPr lang="en-US" dirty="0"/>
          </a:p>
        </p:txBody>
      </p:sp>
      <p:sp>
        <p:nvSpPr>
          <p:cNvPr id="3" name="Content Placeholder 2"/>
          <p:cNvSpPr>
            <a:spLocks noGrp="1"/>
          </p:cNvSpPr>
          <p:nvPr>
            <p:ph idx="1"/>
          </p:nvPr>
        </p:nvSpPr>
        <p:spPr/>
        <p:txBody>
          <a:bodyPr>
            <a:normAutofit lnSpcReduction="10000"/>
          </a:bodyPr>
          <a:lstStyle/>
          <a:p>
            <a:r>
              <a:rPr lang="en-US" dirty="0" smtClean="0"/>
              <a:t>Looks good </a:t>
            </a:r>
            <a:endParaRPr lang="en-US" dirty="0" smtClean="0"/>
          </a:p>
          <a:p>
            <a:r>
              <a:rPr lang="en-US" dirty="0" err="1" smtClean="0">
                <a:solidFill>
                  <a:srgbClr val="0000FF"/>
                </a:solidFill>
              </a:rPr>
              <a:t>dataset.cat</a:t>
            </a:r>
            <a:r>
              <a:rPr lang="en-US" dirty="0" smtClean="0">
                <a:solidFill>
                  <a:srgbClr val="0000FF"/>
                </a:solidFill>
              </a:rPr>
              <a:t> </a:t>
            </a:r>
            <a:r>
              <a:rPr lang="en-US" dirty="0" smtClean="0">
                <a:solidFill>
                  <a:srgbClr val="0000FF"/>
                </a:solidFill>
              </a:rPr>
              <a:t>is </a:t>
            </a:r>
            <a:r>
              <a:rPr lang="en-US" dirty="0" smtClean="0">
                <a:solidFill>
                  <a:srgbClr val="0000FF"/>
                </a:solidFill>
              </a:rPr>
              <a:t>lien resolved and updated</a:t>
            </a:r>
            <a:endParaRPr lang="en-US" dirty="0" smtClean="0">
              <a:solidFill>
                <a:srgbClr val="0000FF"/>
              </a:solidFill>
            </a:endParaRPr>
          </a:p>
          <a:p>
            <a:r>
              <a:rPr lang="en-US" dirty="0" smtClean="0">
                <a:solidFill>
                  <a:srgbClr val="0000FF"/>
                </a:solidFill>
              </a:rPr>
              <a:t>References specific to the shape models have </a:t>
            </a:r>
            <a:r>
              <a:rPr lang="en-US" dirty="0" smtClean="0">
                <a:solidFill>
                  <a:srgbClr val="0000FF"/>
                </a:solidFill>
              </a:rPr>
              <a:t>been </a:t>
            </a:r>
            <a:r>
              <a:rPr lang="en-US" dirty="0" smtClean="0">
                <a:solidFill>
                  <a:srgbClr val="0000FF"/>
                </a:solidFill>
              </a:rPr>
              <a:t>added to </a:t>
            </a:r>
            <a:r>
              <a:rPr lang="en-US" dirty="0" err="1" smtClean="0">
                <a:solidFill>
                  <a:srgbClr val="0000FF"/>
                </a:solidFill>
              </a:rPr>
              <a:t>reference.cat</a:t>
            </a:r>
            <a:endParaRPr lang="en-US" dirty="0" smtClean="0">
              <a:solidFill>
                <a:srgbClr val="0000FF"/>
              </a:solidFill>
            </a:endParaRPr>
          </a:p>
          <a:p>
            <a:r>
              <a:rPr lang="en-US" dirty="0" err="1" smtClean="0">
                <a:solidFill>
                  <a:srgbClr val="0000FF"/>
                </a:solidFill>
              </a:rPr>
              <a:t>navcam_inst.cat</a:t>
            </a:r>
            <a:r>
              <a:rPr lang="en-US" dirty="0" smtClean="0">
                <a:solidFill>
                  <a:srgbClr val="0000FF"/>
                </a:solidFill>
              </a:rPr>
              <a:t> has a lien for pending calibration section when pipeline is completed.  Not clear if this means radiometric or geometric (latter is critical to shape model production, former is not)</a:t>
            </a:r>
            <a:endParaRPr lang="en-US" dirty="0">
              <a:solidFill>
                <a:srgbClr val="0000FF"/>
              </a:solidFill>
            </a:endParaRPr>
          </a:p>
        </p:txBody>
      </p:sp>
    </p:spTree>
    <p:extLst>
      <p:ext uri="{BB962C8B-B14F-4D97-AF65-F5344CB8AC3E}">
        <p14:creationId xmlns:p14="http://schemas.microsoft.com/office/powerpoint/2010/main" val="232618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solidFill>
                  <a:srgbClr val="0000FF"/>
                </a:solidFill>
              </a:rPr>
              <a:t>All VRML files open and look good in </a:t>
            </a:r>
            <a:r>
              <a:rPr lang="en-US" i="1" dirty="0" smtClean="0">
                <a:solidFill>
                  <a:srgbClr val="0000FF"/>
                </a:solidFill>
              </a:rPr>
              <a:t>Instant Player</a:t>
            </a:r>
          </a:p>
          <a:p>
            <a:r>
              <a:rPr lang="en-US" dirty="0" smtClean="0">
                <a:solidFill>
                  <a:srgbClr val="0000FF"/>
                </a:solidFill>
              </a:rPr>
              <a:t>All DSK files produce reasonable output in </a:t>
            </a:r>
            <a:r>
              <a:rPr lang="en-US" i="1" dirty="0" err="1" smtClean="0">
                <a:solidFill>
                  <a:srgbClr val="0000FF"/>
                </a:solidFill>
              </a:rPr>
              <a:t>dskbrief</a:t>
            </a:r>
            <a:endParaRPr lang="en-US" i="1" dirty="0" smtClean="0">
              <a:solidFill>
                <a:srgbClr val="0000FF"/>
              </a:solidFill>
            </a:endParaRPr>
          </a:p>
          <a:p>
            <a:r>
              <a:rPr lang="en-US" dirty="0" smtClean="0">
                <a:solidFill>
                  <a:srgbClr val="0000FF"/>
                </a:solidFill>
              </a:rPr>
              <a:t>NAVCAM </a:t>
            </a:r>
            <a:r>
              <a:rPr lang="en-US" dirty="0" smtClean="0">
                <a:solidFill>
                  <a:srgbClr val="0000FF"/>
                </a:solidFill>
              </a:rPr>
              <a:t>model </a:t>
            </a:r>
            <a:r>
              <a:rPr lang="en-US" dirty="0" smtClean="0">
                <a:solidFill>
                  <a:srgbClr val="0000FF"/>
                </a:solidFill>
              </a:rPr>
              <a:t>now provided </a:t>
            </a:r>
            <a:r>
              <a:rPr lang="en-US" dirty="0" smtClean="0">
                <a:solidFill>
                  <a:srgbClr val="0000FF"/>
                </a:solidFill>
              </a:rPr>
              <a:t>at </a:t>
            </a:r>
            <a:r>
              <a:rPr lang="en-US" dirty="0" smtClean="0">
                <a:solidFill>
                  <a:srgbClr val="0000FF"/>
                </a:solidFill>
              </a:rPr>
              <a:t>two resolutions (good)</a:t>
            </a:r>
            <a:endParaRPr lang="en-US" dirty="0" smtClean="0">
              <a:solidFill>
                <a:srgbClr val="0000FF"/>
              </a:solidFill>
            </a:endParaRPr>
          </a:p>
        </p:txBody>
      </p:sp>
    </p:spTree>
    <p:extLst>
      <p:ext uri="{BB962C8B-B14F-4D97-AF65-F5344CB8AC3E}">
        <p14:creationId xmlns:p14="http://schemas.microsoft.com/office/powerpoint/2010/main" val="74874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0000FF"/>
                </a:solidFill>
              </a:rPr>
              <a:t>New document </a:t>
            </a:r>
            <a:r>
              <a:rPr lang="en-US" dirty="0" err="1" smtClean="0">
                <a:solidFill>
                  <a:srgbClr val="0000FF"/>
                </a:solidFill>
              </a:rPr>
              <a:t>eaicd.pdf</a:t>
            </a:r>
            <a:r>
              <a:rPr lang="en-US" dirty="0" smtClean="0">
                <a:solidFill>
                  <a:srgbClr val="0000FF"/>
                </a:solidFill>
              </a:rPr>
              <a:t> is useful.  Probably out of PDS review scope, but I will comment.  </a:t>
            </a:r>
            <a:r>
              <a:rPr lang="en-US" dirty="0" smtClean="0">
                <a:solidFill>
                  <a:srgbClr val="0000FF"/>
                </a:solidFill>
              </a:rPr>
              <a:t>Both comments also apply to </a:t>
            </a:r>
            <a:r>
              <a:rPr lang="en-US" dirty="0" err="1" smtClean="0">
                <a:solidFill>
                  <a:srgbClr val="0000FF"/>
                </a:solidFill>
              </a:rPr>
              <a:t>user_guide.asc</a:t>
            </a:r>
            <a:r>
              <a:rPr lang="en-US" dirty="0" smtClean="0">
                <a:solidFill>
                  <a:srgbClr val="0000FF"/>
                </a:solidFill>
              </a:rPr>
              <a:t> discussed below.</a:t>
            </a:r>
            <a:endParaRPr lang="is-IS" dirty="0" smtClean="0">
              <a:solidFill>
                <a:srgbClr val="0000FF"/>
              </a:solidFill>
            </a:endParaRPr>
          </a:p>
          <a:p>
            <a:pPr lvl="1"/>
            <a:r>
              <a:rPr lang="is-IS" dirty="0" smtClean="0">
                <a:solidFill>
                  <a:srgbClr val="0000FF"/>
                </a:solidFill>
              </a:rPr>
              <a:t>Could use a clear intro to the flow </a:t>
            </a:r>
            <a:r>
              <a:rPr lang="en-US" dirty="0">
                <a:solidFill>
                  <a:srgbClr val="0000FF"/>
                </a:solidFill>
              </a:rPr>
              <a:t>instruments —&gt; observation periods—&gt; groups —&gt; techniques —&gt; version </a:t>
            </a:r>
            <a:r>
              <a:rPr lang="en-US" dirty="0" smtClean="0">
                <a:solidFill>
                  <a:srgbClr val="0000FF"/>
                </a:solidFill>
              </a:rPr>
              <a:t>names (maybe a diagram?)</a:t>
            </a:r>
            <a:endParaRPr lang="is-IS" dirty="0" smtClean="0">
              <a:solidFill>
                <a:srgbClr val="0000FF"/>
              </a:solidFill>
            </a:endParaRPr>
          </a:p>
          <a:p>
            <a:pPr lvl="1"/>
            <a:r>
              <a:rPr lang="is-IS" dirty="0" smtClean="0">
                <a:solidFill>
                  <a:srgbClr val="0000FF"/>
                </a:solidFill>
              </a:rPr>
              <a:t>Guide to usage needs to say something about reliability of SPG models.  SPG methodology is </a:t>
            </a:r>
            <a:r>
              <a:rPr lang="is-IS" i="1" dirty="0" smtClean="0">
                <a:solidFill>
                  <a:srgbClr val="0000FF"/>
                </a:solidFill>
              </a:rPr>
              <a:t>much</a:t>
            </a:r>
            <a:r>
              <a:rPr lang="is-IS" dirty="0" smtClean="0">
                <a:solidFill>
                  <a:srgbClr val="0000FF"/>
                </a:solidFill>
              </a:rPr>
              <a:t> better understood and validated than SPC.</a:t>
            </a:r>
            <a:endParaRPr lang="en-US" dirty="0" smtClean="0">
              <a:solidFill>
                <a:srgbClr val="0000FF"/>
              </a:solidFill>
            </a:endParaRPr>
          </a:p>
          <a:p>
            <a:r>
              <a:rPr lang="en-US" dirty="0" smtClean="0">
                <a:solidFill>
                  <a:srgbClr val="0000FF"/>
                </a:solidFill>
              </a:rPr>
              <a:t>Now have multiple *_</a:t>
            </a:r>
            <a:r>
              <a:rPr lang="en-US" dirty="0" err="1" smtClean="0">
                <a:solidFill>
                  <a:srgbClr val="0000FF"/>
                </a:solidFill>
              </a:rPr>
              <a:t>model_info.asc</a:t>
            </a:r>
            <a:r>
              <a:rPr lang="en-US" dirty="0" smtClean="0">
                <a:solidFill>
                  <a:srgbClr val="0000FF"/>
                </a:solidFill>
              </a:rPr>
              <a:t> files by method, which is good.  Most past comments are addressed.</a:t>
            </a:r>
          </a:p>
          <a:p>
            <a:pPr lvl="1"/>
            <a:r>
              <a:rPr lang="en-US" dirty="0" smtClean="0">
                <a:solidFill>
                  <a:srgbClr val="0000FF"/>
                </a:solidFill>
              </a:rPr>
              <a:t>shap4s_model_info.asc says producers are Frank </a:t>
            </a:r>
            <a:r>
              <a:rPr lang="en-US" dirty="0" err="1" smtClean="0">
                <a:solidFill>
                  <a:srgbClr val="0000FF"/>
                </a:solidFill>
              </a:rPr>
              <a:t>Scholten</a:t>
            </a:r>
            <a:r>
              <a:rPr lang="en-US" dirty="0">
                <a:solidFill>
                  <a:srgbClr val="0000FF"/>
                </a:solidFill>
              </a:rPr>
              <a:t> </a:t>
            </a:r>
            <a:r>
              <a:rPr lang="en-US" dirty="0" smtClean="0">
                <a:solidFill>
                  <a:srgbClr val="0000FF"/>
                </a:solidFill>
              </a:rPr>
              <a:t>(LAM) and Frank </a:t>
            </a:r>
            <a:r>
              <a:rPr lang="en-US" dirty="0" err="1" smtClean="0">
                <a:solidFill>
                  <a:srgbClr val="0000FF"/>
                </a:solidFill>
              </a:rPr>
              <a:t>Preusker</a:t>
            </a:r>
            <a:r>
              <a:rPr lang="en-US" dirty="0" smtClean="0">
                <a:solidFill>
                  <a:srgbClr val="0000FF"/>
                </a:solidFill>
              </a:rPr>
              <a:t> (DLR).  In reality both are DLR and </a:t>
            </a:r>
            <a:r>
              <a:rPr lang="en-US" dirty="0" err="1" smtClean="0">
                <a:solidFill>
                  <a:srgbClr val="0000FF"/>
                </a:solidFill>
              </a:rPr>
              <a:t>Preusker</a:t>
            </a:r>
            <a:r>
              <a:rPr lang="en-US" dirty="0" smtClean="0">
                <a:solidFill>
                  <a:srgbClr val="0000FF"/>
                </a:solidFill>
              </a:rPr>
              <a:t> is the lead author.</a:t>
            </a:r>
            <a:endParaRPr lang="en-US" dirty="0" smtClean="0">
              <a:solidFill>
                <a:srgbClr val="0000FF"/>
              </a:solidFill>
            </a:endParaRPr>
          </a:p>
        </p:txBody>
      </p:sp>
    </p:spTree>
    <p:extLst>
      <p:ext uri="{BB962C8B-B14F-4D97-AF65-F5344CB8AC3E}">
        <p14:creationId xmlns:p14="http://schemas.microsoft.com/office/powerpoint/2010/main" val="2777579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
            </a:r>
            <a:endParaRPr lang="en-US" dirty="0"/>
          </a:p>
        </p:txBody>
      </p:sp>
      <p:sp>
        <p:nvSpPr>
          <p:cNvPr id="3" name="Content Placeholder 2"/>
          <p:cNvSpPr>
            <a:spLocks noGrp="1"/>
          </p:cNvSpPr>
          <p:nvPr>
            <p:ph idx="1"/>
          </p:nvPr>
        </p:nvSpPr>
        <p:spPr/>
        <p:txBody>
          <a:bodyPr>
            <a:noAutofit/>
          </a:bodyPr>
          <a:lstStyle/>
          <a:p>
            <a:pPr lvl="1">
              <a:lnSpc>
                <a:spcPct val="80000"/>
              </a:lnSpc>
            </a:pPr>
            <a:r>
              <a:rPr lang="en-US" sz="2400" dirty="0" smtClean="0">
                <a:solidFill>
                  <a:srgbClr val="0000FF"/>
                </a:solidFill>
              </a:rPr>
              <a:t>shap4s_model_info.asc </a:t>
            </a:r>
            <a:r>
              <a:rPr lang="en-US" sz="2400" dirty="0">
                <a:solidFill>
                  <a:srgbClr val="0000FF"/>
                </a:solidFill>
              </a:rPr>
              <a:t>also says “The SHAP4S model represents the final version of the model derived from the </a:t>
            </a:r>
            <a:r>
              <a:rPr lang="en-US" sz="2400" dirty="0" smtClean="0">
                <a:solidFill>
                  <a:srgbClr val="0000FF"/>
                </a:solidFill>
              </a:rPr>
              <a:t>images </a:t>
            </a:r>
            <a:r>
              <a:rPr lang="en-US" sz="2400" dirty="0">
                <a:solidFill>
                  <a:srgbClr val="0000FF"/>
                </a:solidFill>
              </a:rPr>
              <a:t>obtained for the SPG models.” The SPC models </a:t>
            </a:r>
            <a:r>
              <a:rPr lang="en-US" sz="2400" dirty="0" smtClean="0">
                <a:solidFill>
                  <a:srgbClr val="0000FF"/>
                </a:solidFill>
              </a:rPr>
              <a:t>are </a:t>
            </a:r>
            <a:r>
              <a:rPr lang="en-US" sz="2400" dirty="0">
                <a:solidFill>
                  <a:srgbClr val="0000FF"/>
                </a:solidFill>
              </a:rPr>
              <a:t>SHAP2 and SHAP5 </a:t>
            </a:r>
            <a:r>
              <a:rPr lang="en-US" sz="2400" dirty="0" smtClean="0">
                <a:solidFill>
                  <a:srgbClr val="0000FF"/>
                </a:solidFill>
              </a:rPr>
              <a:t>so </a:t>
            </a:r>
            <a:r>
              <a:rPr lang="en-US" sz="2400" dirty="0">
                <a:solidFill>
                  <a:srgbClr val="0000FF"/>
                </a:solidFill>
              </a:rPr>
              <a:t>this is not strictly </a:t>
            </a:r>
            <a:r>
              <a:rPr lang="en-US" sz="2400" dirty="0" smtClean="0">
                <a:solidFill>
                  <a:srgbClr val="0000FF"/>
                </a:solidFill>
              </a:rPr>
              <a:t>correct if I am right in understanding that </a:t>
            </a:r>
            <a:r>
              <a:rPr lang="en-US" sz="2400" dirty="0" err="1" smtClean="0">
                <a:solidFill>
                  <a:srgbClr val="0000FF"/>
                </a:solidFill>
              </a:rPr>
              <a:t>SHAPn</a:t>
            </a:r>
            <a:r>
              <a:rPr lang="en-US" sz="2400" dirty="0" smtClean="0">
                <a:solidFill>
                  <a:srgbClr val="0000FF"/>
                </a:solidFill>
              </a:rPr>
              <a:t> refers to image campaigns.</a:t>
            </a:r>
          </a:p>
          <a:p>
            <a:pPr>
              <a:lnSpc>
                <a:spcPct val="80000"/>
              </a:lnSpc>
            </a:pPr>
            <a:r>
              <a:rPr lang="en-US" sz="2700" dirty="0" err="1" smtClean="0">
                <a:solidFill>
                  <a:srgbClr val="0000FF"/>
                </a:solidFill>
              </a:rPr>
              <a:t>user_guide.asc</a:t>
            </a:r>
            <a:r>
              <a:rPr lang="en-US" sz="2700" dirty="0" smtClean="0">
                <a:solidFill>
                  <a:srgbClr val="0000FF"/>
                </a:solidFill>
              </a:rPr>
              <a:t> is not clear about version naming either (see comments about </a:t>
            </a:r>
            <a:r>
              <a:rPr lang="en-US" sz="2700" dirty="0" err="1" smtClean="0">
                <a:solidFill>
                  <a:srgbClr val="0000FF"/>
                </a:solidFill>
              </a:rPr>
              <a:t>eicd.pdf</a:t>
            </a:r>
            <a:r>
              <a:rPr lang="en-US" sz="2700" dirty="0" smtClean="0">
                <a:solidFill>
                  <a:srgbClr val="0000FF"/>
                </a:solidFill>
              </a:rPr>
              <a:t>).  If </a:t>
            </a:r>
            <a:r>
              <a:rPr lang="en-US" sz="2700" dirty="0" err="1" smtClean="0">
                <a:solidFill>
                  <a:srgbClr val="0000FF"/>
                </a:solidFill>
              </a:rPr>
              <a:t>SHAPn</a:t>
            </a:r>
            <a:r>
              <a:rPr lang="en-US" sz="2700" dirty="0" smtClean="0">
                <a:solidFill>
                  <a:srgbClr val="0000FF"/>
                </a:solidFill>
              </a:rPr>
              <a:t> refers to image campaigns used as source data then the naming convention does not allow distinguishing versions of models from the same data (e.g., reprocessing to use an updated reference frame, which is rather likely)</a:t>
            </a:r>
          </a:p>
          <a:p>
            <a:pPr>
              <a:lnSpc>
                <a:spcPct val="80000"/>
              </a:lnSpc>
            </a:pPr>
            <a:r>
              <a:rPr lang="en-US" sz="2700" dirty="0" err="1" smtClean="0">
                <a:solidFill>
                  <a:srgbClr val="0000FF"/>
                </a:solidFill>
              </a:rPr>
              <a:t>user_guide.asc</a:t>
            </a:r>
            <a:r>
              <a:rPr lang="en-US" sz="2700" dirty="0" smtClean="0">
                <a:solidFill>
                  <a:srgbClr val="0000FF"/>
                </a:solidFill>
              </a:rPr>
              <a:t> usage section should discuss SPG (see comments on </a:t>
            </a:r>
            <a:r>
              <a:rPr lang="en-US" sz="2700" dirty="0" err="1" smtClean="0">
                <a:solidFill>
                  <a:srgbClr val="0000FF"/>
                </a:solidFill>
              </a:rPr>
              <a:t>eicd.pdf</a:t>
            </a:r>
            <a:r>
              <a:rPr lang="en-US" sz="2700" dirty="0" smtClean="0">
                <a:solidFill>
                  <a:srgbClr val="0000FF"/>
                </a:solidFill>
              </a:rPr>
              <a:t>)</a:t>
            </a:r>
            <a:endParaRPr lang="en-US" sz="2700" dirty="0" smtClean="0">
              <a:solidFill>
                <a:srgbClr val="0000FF"/>
              </a:solidFill>
            </a:endParaRPr>
          </a:p>
        </p:txBody>
      </p:sp>
    </p:spTree>
    <p:extLst>
      <p:ext uri="{BB962C8B-B14F-4D97-AF65-F5344CB8AC3E}">
        <p14:creationId xmlns:p14="http://schemas.microsoft.com/office/powerpoint/2010/main" val="3043207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566</TotalTime>
  <Words>936</Words>
  <Application>Microsoft Macintosh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Review Comments on Rosetta OSIRIS Shape Models of 67P</vt:lpstr>
      <vt:lpstr>What I did</vt:lpstr>
      <vt:lpstr>What I Didn’t Do</vt:lpstr>
      <vt:lpstr>Conclusions</vt:lpstr>
      <vt:lpstr>root</vt:lpstr>
      <vt:lpstr>[CATALOG]</vt:lpstr>
      <vt:lpstr>[DATA]</vt:lpstr>
      <vt:lpstr>[DOCUMENT]</vt:lpstr>
      <vt:lpstr>[DOCUMENT]</vt:lpstr>
      <vt:lpstr>[DOCUMENT]</vt:lpstr>
      <vt:lpstr>[DOCUMENT]</vt:lpstr>
      <vt:lpstr>[INDEX]</vt:lpstr>
    </vt:vector>
  </TitlesOfParts>
  <Company>U.S. Geological Survey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Comments on Rosetta OSIRIS Shape Models of 67P</dc:title>
  <dc:creator>Randolph Kirk</dc:creator>
  <cp:lastModifiedBy>Randolph Kirk</cp:lastModifiedBy>
  <cp:revision>17</cp:revision>
  <cp:lastPrinted>2017-08-23T18:36:47Z</cp:lastPrinted>
  <dcterms:created xsi:type="dcterms:W3CDTF">2015-06-27T22:47:54Z</dcterms:created>
  <dcterms:modified xsi:type="dcterms:W3CDTF">2017-08-24T02:49:05Z</dcterms:modified>
</cp:coreProperties>
</file>