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3" r:id="rId4"/>
    <p:sldId id="258" r:id="rId5"/>
    <p:sldId id="260" r:id="rId6"/>
    <p:sldId id="261" r:id="rId7"/>
    <p:sldId id="262" r:id="rId8"/>
    <p:sldId id="259"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645" autoAdjust="0"/>
  </p:normalViewPr>
  <p:slideViewPr>
    <p:cSldViewPr snapToGrid="0" snapToObjects="1">
      <p:cViewPr varScale="1">
        <p:scale>
          <a:sx n="84" d="100"/>
          <a:sy n="84" d="100"/>
        </p:scale>
        <p:origin x="-94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CE18C1-5345-3D4E-9DF4-CA649C889AE8}"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43631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E18C1-5345-3D4E-9DF4-CA649C889AE8}"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2924311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E18C1-5345-3D4E-9DF4-CA649C889AE8}"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432320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CE18C1-5345-3D4E-9DF4-CA649C889AE8}"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189899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CE18C1-5345-3D4E-9DF4-CA649C889AE8}" type="datetimeFigureOut">
              <a:rPr lang="en-US" smtClean="0"/>
              <a:t>10/6/17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459032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CE18C1-5345-3D4E-9DF4-CA649C889AE8}"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774428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CE18C1-5345-3D4E-9DF4-CA649C889AE8}" type="datetimeFigureOut">
              <a:rPr lang="en-US" smtClean="0"/>
              <a:t>10/6/17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495990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CE18C1-5345-3D4E-9DF4-CA649C889AE8}" type="datetimeFigureOut">
              <a:rPr lang="en-US" smtClean="0"/>
              <a:t>10/6/17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532132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CE18C1-5345-3D4E-9DF4-CA649C889AE8}" type="datetimeFigureOut">
              <a:rPr lang="en-US" smtClean="0"/>
              <a:t>10/6/17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028734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E18C1-5345-3D4E-9DF4-CA649C889AE8}"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156304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CE18C1-5345-3D4E-9DF4-CA649C889AE8}" type="datetimeFigureOut">
              <a:rPr lang="en-US" smtClean="0"/>
              <a:t>10/6/17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2FC70E-0650-204B-9660-A5F1D334D08F}" type="slidenum">
              <a:rPr lang="en-US" smtClean="0"/>
              <a:t>‹#›</a:t>
            </a:fld>
            <a:endParaRPr lang="en-US"/>
          </a:p>
        </p:txBody>
      </p:sp>
    </p:spTree>
    <p:extLst>
      <p:ext uri="{BB962C8B-B14F-4D97-AF65-F5344CB8AC3E}">
        <p14:creationId xmlns:p14="http://schemas.microsoft.com/office/powerpoint/2010/main" val="3794681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E18C1-5345-3D4E-9DF4-CA649C889AE8}" type="datetimeFigureOut">
              <a:rPr lang="en-US" smtClean="0"/>
              <a:t>10/6/17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2FC70E-0650-204B-9660-A5F1D334D08F}" type="slidenum">
              <a:rPr lang="en-US" smtClean="0"/>
              <a:t>‹#›</a:t>
            </a:fld>
            <a:endParaRPr lang="en-US"/>
          </a:p>
        </p:txBody>
      </p:sp>
    </p:spTree>
    <p:extLst>
      <p:ext uri="{BB962C8B-B14F-4D97-AF65-F5344CB8AC3E}">
        <p14:creationId xmlns:p14="http://schemas.microsoft.com/office/powerpoint/2010/main" val="2603720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3.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Rosetta CIVA PDS Delivery Review</a:t>
            </a:r>
            <a:endParaRPr lang="en-US" dirty="0"/>
          </a:p>
        </p:txBody>
      </p:sp>
      <p:sp>
        <p:nvSpPr>
          <p:cNvPr id="3" name="Subtitle 2"/>
          <p:cNvSpPr>
            <a:spLocks noGrp="1"/>
          </p:cNvSpPr>
          <p:nvPr>
            <p:ph type="subTitle" idx="1"/>
          </p:nvPr>
        </p:nvSpPr>
        <p:spPr/>
        <p:txBody>
          <a:bodyPr/>
          <a:lstStyle/>
          <a:p>
            <a:r>
              <a:rPr lang="en-US" dirty="0" smtClean="0"/>
              <a:t>Oct 6 2017</a:t>
            </a:r>
            <a:endParaRPr lang="en-US" dirty="0"/>
          </a:p>
        </p:txBody>
      </p:sp>
    </p:spTree>
    <p:extLst>
      <p:ext uri="{BB962C8B-B14F-4D97-AF65-F5344CB8AC3E}">
        <p14:creationId xmlns:p14="http://schemas.microsoft.com/office/powerpoint/2010/main" val="956445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Data Under Review</a:t>
            </a:r>
            <a:endParaRPr lang="en-US" dirty="0"/>
          </a:p>
        </p:txBody>
      </p:sp>
      <p:sp>
        <p:nvSpPr>
          <p:cNvPr id="3" name="Content Placeholder 2"/>
          <p:cNvSpPr>
            <a:spLocks noGrp="1"/>
          </p:cNvSpPr>
          <p:nvPr>
            <p:ph idx="1"/>
          </p:nvPr>
        </p:nvSpPr>
        <p:spPr>
          <a:xfrm>
            <a:off x="1" y="1417638"/>
            <a:ext cx="9102424" cy="5264613"/>
          </a:xfrm>
        </p:spPr>
        <p:txBody>
          <a:bodyPr>
            <a:noAutofit/>
          </a:bodyPr>
          <a:lstStyle/>
          <a:p>
            <a:r>
              <a:rPr lang="en-US" sz="2000" dirty="0" smtClean="0"/>
              <a:t>CIVA-P images from the Philae lander</a:t>
            </a:r>
          </a:p>
          <a:p>
            <a:r>
              <a:rPr lang="en-US" sz="2000" dirty="0" smtClean="0"/>
              <a:t>One image from each of the 7 cameras</a:t>
            </a:r>
          </a:p>
          <a:p>
            <a:pPr lvl="1"/>
            <a:r>
              <a:rPr lang="en-US" sz="1600" dirty="0" smtClean="0"/>
              <a:t>CCD cameras.  1024 x 1024</a:t>
            </a:r>
          </a:p>
          <a:p>
            <a:pPr lvl="1"/>
            <a:r>
              <a:rPr lang="en-US" sz="1600" dirty="0" smtClean="0"/>
              <a:t>Same detector as MESSENGER MDIS</a:t>
            </a:r>
          </a:p>
          <a:p>
            <a:r>
              <a:rPr lang="en-US" sz="2000" dirty="0" smtClean="0"/>
              <a:t>Calibrated</a:t>
            </a:r>
            <a:endParaRPr lang="en-US" sz="2000" dirty="0" smtClean="0"/>
          </a:p>
          <a:p>
            <a:pPr lvl="1"/>
            <a:r>
              <a:rPr lang="en-US" sz="1600" dirty="0" smtClean="0"/>
              <a:t>Very large dynamic range</a:t>
            </a:r>
          </a:p>
          <a:p>
            <a:pPr lvl="1"/>
            <a:r>
              <a:rPr lang="en-US" sz="1600" dirty="0" smtClean="0"/>
              <a:t>What are the units</a:t>
            </a:r>
            <a:r>
              <a:rPr lang="en-US" sz="1600" dirty="0" smtClean="0"/>
              <a:t>?</a:t>
            </a:r>
          </a:p>
          <a:p>
            <a:pPr lvl="1"/>
            <a:r>
              <a:rPr lang="en-US" sz="1600" dirty="0" smtClean="0"/>
              <a:t>Appears valid</a:t>
            </a:r>
            <a:endParaRPr lang="en-US" sz="1600" dirty="0" smtClean="0"/>
          </a:p>
          <a:p>
            <a:r>
              <a:rPr lang="en-US" sz="2000" dirty="0" err="1" smtClean="0"/>
              <a:t>Uncalibrated</a:t>
            </a:r>
            <a:r>
              <a:rPr lang="en-US" sz="2000" dirty="0" smtClean="0"/>
              <a:t> data</a:t>
            </a:r>
          </a:p>
          <a:p>
            <a:pPr lvl="1"/>
            <a:r>
              <a:rPr lang="en-US" sz="1600" dirty="0" smtClean="0"/>
              <a:t>Instrument ICD is provided and provides very useful information describing the calibration steps.</a:t>
            </a:r>
          </a:p>
          <a:p>
            <a:pPr lvl="1"/>
            <a:r>
              <a:rPr lang="en-US" sz="1600" dirty="0" smtClean="0"/>
              <a:t>All calibration files appear to be included; and formatted as described. Based on pre-</a:t>
            </a:r>
            <a:r>
              <a:rPr lang="en-US" sz="1600" smtClean="0"/>
              <a:t>flight cal.</a:t>
            </a:r>
            <a:endParaRPr lang="en-US" sz="1600" dirty="0" smtClean="0"/>
          </a:p>
          <a:p>
            <a:pPr lvl="1"/>
            <a:r>
              <a:rPr lang="en-US" sz="1600" dirty="0" smtClean="0"/>
              <a:t>Unfortunately, was unable to read in an image to appear like the browse products</a:t>
            </a:r>
          </a:p>
          <a:p>
            <a:pPr lvl="2"/>
            <a:r>
              <a:rPr lang="en-US" sz="1400" dirty="0" smtClean="0"/>
              <a:t>File sizes are unexpected</a:t>
            </a:r>
          </a:p>
          <a:p>
            <a:r>
              <a:rPr lang="en-US" sz="2000" dirty="0" smtClean="0"/>
              <a:t>Calibration Data</a:t>
            </a:r>
          </a:p>
          <a:p>
            <a:pPr lvl="1"/>
            <a:r>
              <a:rPr lang="en-US" sz="1600" dirty="0" smtClean="0"/>
              <a:t>Is present</a:t>
            </a:r>
          </a:p>
          <a:p>
            <a:pPr lvl="1"/>
            <a:r>
              <a:rPr lang="en-US" sz="1600" dirty="0" smtClean="0"/>
              <a:t>However, I have not found how the instrument data is converted from DN to Reflectance.</a:t>
            </a:r>
          </a:p>
          <a:p>
            <a:pPr lvl="1"/>
            <a:r>
              <a:rPr lang="en-US" sz="1600" dirty="0" smtClean="0"/>
              <a:t>Insufficient information on where the instrument is pointed</a:t>
            </a:r>
            <a:endParaRPr lang="en-US" sz="1600" dirty="0" smtClean="0"/>
          </a:p>
        </p:txBody>
      </p:sp>
    </p:spTree>
    <p:extLst>
      <p:ext uri="{BB962C8B-B14F-4D97-AF65-F5344CB8AC3E}">
        <p14:creationId xmlns:p14="http://schemas.microsoft.com/office/powerpoint/2010/main" val="1838676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CIVA-P</a:t>
            </a:r>
            <a:endParaRPr lang="en-US" dirty="0"/>
          </a:p>
        </p:txBody>
      </p:sp>
      <p:sp>
        <p:nvSpPr>
          <p:cNvPr id="3" name="Content Placeholder 2"/>
          <p:cNvSpPr>
            <a:spLocks noGrp="1"/>
          </p:cNvSpPr>
          <p:nvPr>
            <p:ph idx="1"/>
          </p:nvPr>
        </p:nvSpPr>
        <p:spPr>
          <a:xfrm>
            <a:off x="457200" y="1600201"/>
            <a:ext cx="8229600" cy="1244600"/>
          </a:xfrm>
        </p:spPr>
        <p:txBody>
          <a:bodyPr>
            <a:normAutofit/>
          </a:bodyPr>
          <a:lstStyle/>
          <a:p>
            <a:r>
              <a:rPr lang="en-US" sz="1800" dirty="0"/>
              <a:t>ÇIVA-P is constituted of 7 identical cameras, implemented as 5 single cameras and one stereoscopic pair of two co-aligned ones, thus filling the 360° panoramic field of view by six overlapping FOV of 70° each, 60° apart one from the next (Figure 1). All cameras are mounted at the top of the side panels of the Lander. </a:t>
            </a:r>
            <a:endParaRPr lang="en-US" sz="1800" dirty="0"/>
          </a:p>
        </p:txBody>
      </p:sp>
      <p:pic>
        <p:nvPicPr>
          <p:cNvPr id="4" name="Picture 3" descr="Screen Shot 2017-10-06 at 3.14.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28" y="2946400"/>
            <a:ext cx="4003872" cy="3619500"/>
          </a:xfrm>
          <a:prstGeom prst="rect">
            <a:avLst/>
          </a:prstGeom>
        </p:spPr>
      </p:pic>
      <p:pic>
        <p:nvPicPr>
          <p:cNvPr id="5" name="Picture 4" descr="Screen Shot 2017-10-06 at 3.14.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6500" y="2946400"/>
            <a:ext cx="3670300" cy="3556000"/>
          </a:xfrm>
          <a:prstGeom prst="rect">
            <a:avLst/>
          </a:prstGeom>
        </p:spPr>
      </p:pic>
    </p:spTree>
    <p:extLst>
      <p:ext uri="{BB962C8B-B14F-4D97-AF65-F5344CB8AC3E}">
        <p14:creationId xmlns:p14="http://schemas.microsoft.com/office/powerpoint/2010/main" val="322021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mera1_c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7837"/>
            <a:ext cx="3660648" cy="2743200"/>
          </a:xfrm>
          <a:prstGeom prst="rect">
            <a:avLst/>
          </a:prstGeom>
        </p:spPr>
      </p:pic>
      <p:pic>
        <p:nvPicPr>
          <p:cNvPr id="5" name="Picture 4" descr="camera2_c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349" y="1196509"/>
            <a:ext cx="3660648" cy="2743200"/>
          </a:xfrm>
          <a:prstGeom prst="rect">
            <a:avLst/>
          </a:prstGeom>
        </p:spPr>
      </p:pic>
      <p:sp>
        <p:nvSpPr>
          <p:cNvPr id="2" name="Title 1"/>
          <p:cNvSpPr>
            <a:spLocks noGrp="1"/>
          </p:cNvSpPr>
          <p:nvPr>
            <p:ph type="title"/>
          </p:nvPr>
        </p:nvSpPr>
        <p:spPr>
          <a:xfrm>
            <a:off x="1854433" y="53509"/>
            <a:ext cx="6017839" cy="1143000"/>
          </a:xfrm>
        </p:spPr>
        <p:txBody>
          <a:bodyPr/>
          <a:lstStyle/>
          <a:p>
            <a:r>
              <a:rPr lang="en-US" dirty="0" smtClean="0"/>
              <a:t>Calibrated Data</a:t>
            </a:r>
            <a:endParaRPr lang="en-US" dirty="0"/>
          </a:p>
        </p:txBody>
      </p:sp>
      <p:pic>
        <p:nvPicPr>
          <p:cNvPr id="6" name="Picture 5" descr="camera3_c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01037"/>
            <a:ext cx="3660648" cy="2743200"/>
          </a:xfrm>
          <a:prstGeom prst="rect">
            <a:avLst/>
          </a:prstGeom>
        </p:spPr>
      </p:pic>
      <p:pic>
        <p:nvPicPr>
          <p:cNvPr id="7" name="Picture 6" descr="camera4_cal.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60648" y="3801037"/>
            <a:ext cx="3660648" cy="2743200"/>
          </a:xfrm>
          <a:prstGeom prst="rect">
            <a:avLst/>
          </a:prstGeom>
        </p:spPr>
      </p:pic>
      <p:grpSp>
        <p:nvGrpSpPr>
          <p:cNvPr id="9" name="Group 8"/>
          <p:cNvGrpSpPr/>
          <p:nvPr/>
        </p:nvGrpSpPr>
        <p:grpSpPr>
          <a:xfrm>
            <a:off x="578325" y="1196509"/>
            <a:ext cx="2323616" cy="2323616"/>
            <a:chOff x="591025" y="1196509"/>
            <a:chExt cx="2323616" cy="2323616"/>
          </a:xfrm>
        </p:grpSpPr>
        <p:pic>
          <p:nvPicPr>
            <p:cNvPr id="3" name="Picture 2" descr="civa_fs3p_141113061413_1_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591025" y="1196509"/>
              <a:ext cx="2323616" cy="2323616"/>
            </a:xfrm>
            <a:prstGeom prst="rect">
              <a:avLst/>
            </a:prstGeom>
          </p:spPr>
        </p:pic>
        <p:sp>
          <p:nvSpPr>
            <p:cNvPr id="8" name="TextBox 7"/>
            <p:cNvSpPr txBox="1"/>
            <p:nvPr/>
          </p:nvSpPr>
          <p:spPr>
            <a:xfrm>
              <a:off x="939800" y="1600200"/>
              <a:ext cx="1512629" cy="369332"/>
            </a:xfrm>
            <a:prstGeom prst="rect">
              <a:avLst/>
            </a:prstGeom>
            <a:noFill/>
          </p:spPr>
          <p:txBody>
            <a:bodyPr wrap="none" rtlCol="0">
              <a:spAutoFit/>
            </a:bodyPr>
            <a:lstStyle/>
            <a:p>
              <a:r>
                <a:rPr lang="en-US" dirty="0" smtClean="0">
                  <a:solidFill>
                    <a:srgbClr val="FFFFFF"/>
                  </a:solidFill>
                </a:rPr>
                <a:t>Browns image</a:t>
              </a:r>
              <a:endParaRPr lang="en-US" dirty="0">
                <a:solidFill>
                  <a:srgbClr val="FFFFFF"/>
                </a:solidFill>
              </a:endParaRPr>
            </a:p>
          </p:txBody>
        </p:sp>
      </p:grpSp>
    </p:spTree>
    <p:extLst>
      <p:ext uri="{BB962C8B-B14F-4D97-AF65-F5344CB8AC3E}">
        <p14:creationId xmlns:p14="http://schemas.microsoft.com/office/powerpoint/2010/main" val="8396148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4433" y="53509"/>
            <a:ext cx="6017839" cy="1143000"/>
          </a:xfrm>
        </p:spPr>
        <p:txBody>
          <a:bodyPr/>
          <a:lstStyle/>
          <a:p>
            <a:r>
              <a:rPr lang="en-US" dirty="0" smtClean="0"/>
              <a:t>Calibrated Data</a:t>
            </a:r>
            <a:endParaRPr lang="en-US" dirty="0"/>
          </a:p>
        </p:txBody>
      </p:sp>
      <p:pic>
        <p:nvPicPr>
          <p:cNvPr id="3" name="Picture 2" descr="camera5_ca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288" y="1196509"/>
            <a:ext cx="3660648" cy="2743200"/>
          </a:xfrm>
          <a:prstGeom prst="rect">
            <a:avLst/>
          </a:prstGeom>
        </p:spPr>
      </p:pic>
      <p:pic>
        <p:nvPicPr>
          <p:cNvPr id="8" name="Picture 7" descr="camera6_c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111" y="1196509"/>
            <a:ext cx="3660648" cy="2743200"/>
          </a:xfrm>
          <a:prstGeom prst="rect">
            <a:avLst/>
          </a:prstGeom>
        </p:spPr>
      </p:pic>
      <p:pic>
        <p:nvPicPr>
          <p:cNvPr id="9" name="Picture 8" descr="camera7_c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288" y="3939709"/>
            <a:ext cx="3660648" cy="2743200"/>
          </a:xfrm>
          <a:prstGeom prst="rect">
            <a:avLst/>
          </a:prstGeom>
        </p:spPr>
      </p:pic>
      <p:cxnSp>
        <p:nvCxnSpPr>
          <p:cNvPr id="11" name="Straight Arrow Connector 10"/>
          <p:cNvCxnSpPr/>
          <p:nvPr/>
        </p:nvCxnSpPr>
        <p:spPr>
          <a:xfrm flipV="1">
            <a:off x="3904936" y="3727450"/>
            <a:ext cx="679764" cy="53975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rot="19287803">
            <a:off x="3779895" y="3814225"/>
            <a:ext cx="1811935" cy="1477328"/>
          </a:xfrm>
          <a:prstGeom prst="rect">
            <a:avLst/>
          </a:prstGeom>
          <a:noFill/>
        </p:spPr>
        <p:txBody>
          <a:bodyPr wrap="square" rtlCol="0">
            <a:spAutoFit/>
          </a:bodyPr>
          <a:lstStyle/>
          <a:p>
            <a:pPr algn="ctr"/>
            <a:r>
              <a:rPr lang="en-US" dirty="0" smtClean="0"/>
              <a:t>Stereo pairs</a:t>
            </a:r>
          </a:p>
          <a:p>
            <a:pPr algn="ctr"/>
            <a:r>
              <a:rPr lang="en-US" dirty="0" smtClean="0"/>
              <a:t>What are these images of</a:t>
            </a:r>
            <a:r>
              <a:rPr lang="en-US" dirty="0" smtClean="0"/>
              <a:t>? </a:t>
            </a:r>
            <a:endParaRPr lang="en-US" dirty="0"/>
          </a:p>
          <a:p>
            <a:pPr algn="ctr"/>
            <a:r>
              <a:rPr lang="en-US" dirty="0" smtClean="0"/>
              <a:t>Values [0, .5, 1]</a:t>
            </a:r>
            <a:endParaRPr lang="en-US" dirty="0" smtClean="0"/>
          </a:p>
          <a:p>
            <a:pPr algn="ctr"/>
            <a:endParaRPr lang="en-US" dirty="0"/>
          </a:p>
        </p:txBody>
      </p:sp>
      <p:sp>
        <p:nvSpPr>
          <p:cNvPr id="13" name="TextBox 12"/>
          <p:cNvSpPr txBox="1"/>
          <p:nvPr/>
        </p:nvSpPr>
        <p:spPr>
          <a:xfrm>
            <a:off x="2855226" y="1485900"/>
            <a:ext cx="351053" cy="523220"/>
          </a:xfrm>
          <a:prstGeom prst="rect">
            <a:avLst/>
          </a:prstGeom>
          <a:noFill/>
        </p:spPr>
        <p:txBody>
          <a:bodyPr wrap="none" rtlCol="0">
            <a:spAutoFit/>
          </a:bodyPr>
          <a:lstStyle/>
          <a:p>
            <a:r>
              <a:rPr lang="en-US" sz="2800" b="1" dirty="0" smtClean="0"/>
              <a:t>?</a:t>
            </a:r>
            <a:endParaRPr lang="en-US" sz="2800" b="1" dirty="0"/>
          </a:p>
        </p:txBody>
      </p:sp>
    </p:spTree>
    <p:extLst>
      <p:ext uri="{BB962C8B-B14F-4D97-AF65-F5344CB8AC3E}">
        <p14:creationId xmlns:p14="http://schemas.microsoft.com/office/powerpoint/2010/main" val="3352360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Uncalibrated</a:t>
            </a:r>
            <a:r>
              <a:rPr lang="en-US" dirty="0" smtClean="0"/>
              <a:t> Data</a:t>
            </a:r>
            <a:endParaRPr lang="en-US" dirty="0"/>
          </a:p>
        </p:txBody>
      </p:sp>
      <p:pic>
        <p:nvPicPr>
          <p:cNvPr id="4" name="Picture 3" descr="camera1_ra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1231900"/>
            <a:ext cx="3660648" cy="2743200"/>
          </a:xfrm>
          <a:prstGeom prst="rect">
            <a:avLst/>
          </a:prstGeom>
        </p:spPr>
      </p:pic>
      <p:pic>
        <p:nvPicPr>
          <p:cNvPr id="6" name="Picture 5" descr="camera2_ra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800" y="1244600"/>
            <a:ext cx="3660648" cy="2743200"/>
          </a:xfrm>
          <a:prstGeom prst="rect">
            <a:avLst/>
          </a:prstGeom>
        </p:spPr>
      </p:pic>
      <p:pic>
        <p:nvPicPr>
          <p:cNvPr id="7" name="Picture 6" descr="camera3_raw.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852" y="3975100"/>
            <a:ext cx="3660648" cy="2743200"/>
          </a:xfrm>
          <a:prstGeom prst="rect">
            <a:avLst/>
          </a:prstGeom>
        </p:spPr>
      </p:pic>
      <p:pic>
        <p:nvPicPr>
          <p:cNvPr id="8" name="Picture 7" descr="camera4_raw.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7800" y="3975100"/>
            <a:ext cx="3660648" cy="2743200"/>
          </a:xfrm>
          <a:prstGeom prst="rect">
            <a:avLst/>
          </a:prstGeom>
        </p:spPr>
      </p:pic>
      <p:sp>
        <p:nvSpPr>
          <p:cNvPr id="10" name="TextBox 9"/>
          <p:cNvSpPr txBox="1"/>
          <p:nvPr/>
        </p:nvSpPr>
        <p:spPr>
          <a:xfrm>
            <a:off x="6936119" y="2476500"/>
            <a:ext cx="2207881" cy="1754327"/>
          </a:xfrm>
          <a:prstGeom prst="rect">
            <a:avLst/>
          </a:prstGeom>
          <a:solidFill>
            <a:schemeClr val="bg1"/>
          </a:solidFill>
        </p:spPr>
        <p:txBody>
          <a:bodyPr wrap="square" rtlCol="0">
            <a:spAutoFit/>
          </a:bodyPr>
          <a:lstStyle/>
          <a:p>
            <a:r>
              <a:rPr lang="en-US" dirty="0" smtClean="0"/>
              <a:t>Different file sizes</a:t>
            </a:r>
          </a:p>
          <a:p>
            <a:r>
              <a:rPr lang="en-US" dirty="0" smtClean="0"/>
              <a:t>Apparent data drops</a:t>
            </a:r>
          </a:p>
          <a:p>
            <a:endParaRPr lang="en-US" dirty="0" smtClean="0"/>
          </a:p>
          <a:p>
            <a:endParaRPr lang="en-US" dirty="0"/>
          </a:p>
          <a:p>
            <a:r>
              <a:rPr lang="en-US" dirty="0" smtClean="0"/>
              <a:t>What units are these data?</a:t>
            </a:r>
            <a:endParaRPr lang="en-US" dirty="0"/>
          </a:p>
        </p:txBody>
      </p:sp>
      <p:sp>
        <p:nvSpPr>
          <p:cNvPr id="3" name="TextBox 2"/>
          <p:cNvSpPr txBox="1"/>
          <p:nvPr/>
        </p:nvSpPr>
        <p:spPr>
          <a:xfrm>
            <a:off x="4434337" y="1651000"/>
            <a:ext cx="2711424" cy="369332"/>
          </a:xfrm>
          <a:prstGeom prst="rect">
            <a:avLst/>
          </a:prstGeom>
          <a:noFill/>
        </p:spPr>
        <p:txBody>
          <a:bodyPr wrap="none" rtlCol="0">
            <a:spAutoFit/>
          </a:bodyPr>
          <a:lstStyle/>
          <a:p>
            <a:r>
              <a:rPr lang="en-US" dirty="0" smtClean="0">
                <a:solidFill>
                  <a:schemeClr val="bg1"/>
                </a:solidFill>
              </a:rPr>
              <a:t>Scattered light &amp; ghosting?</a:t>
            </a:r>
            <a:endParaRPr lang="en-US" dirty="0">
              <a:solidFill>
                <a:schemeClr val="bg1"/>
              </a:solidFill>
            </a:endParaRPr>
          </a:p>
        </p:txBody>
      </p:sp>
      <p:grpSp>
        <p:nvGrpSpPr>
          <p:cNvPr id="11" name="Group 10"/>
          <p:cNvGrpSpPr/>
          <p:nvPr/>
        </p:nvGrpSpPr>
        <p:grpSpPr>
          <a:xfrm>
            <a:off x="647700" y="1244600"/>
            <a:ext cx="2273300" cy="2273300"/>
            <a:chOff x="647700" y="1422400"/>
            <a:chExt cx="2273300" cy="2273300"/>
          </a:xfrm>
        </p:grpSpPr>
        <p:pic>
          <p:nvPicPr>
            <p:cNvPr id="5" name="Picture 4" descr="civa_fs2p_141113061413_1_0.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647700" y="1422400"/>
              <a:ext cx="2273300" cy="2273300"/>
            </a:xfrm>
            <a:prstGeom prst="rect">
              <a:avLst/>
            </a:prstGeom>
          </p:spPr>
        </p:pic>
        <p:sp>
          <p:nvSpPr>
            <p:cNvPr id="9" name="TextBox 8"/>
            <p:cNvSpPr txBox="1"/>
            <p:nvPr/>
          </p:nvSpPr>
          <p:spPr>
            <a:xfrm>
              <a:off x="1041400" y="1651000"/>
              <a:ext cx="1506204" cy="369332"/>
            </a:xfrm>
            <a:prstGeom prst="rect">
              <a:avLst/>
            </a:prstGeom>
            <a:noFill/>
          </p:spPr>
          <p:txBody>
            <a:bodyPr wrap="none" rtlCol="0">
              <a:spAutoFit/>
            </a:bodyPr>
            <a:lstStyle/>
            <a:p>
              <a:r>
                <a:rPr lang="en-US" dirty="0" smtClean="0">
                  <a:solidFill>
                    <a:srgbClr val="FFFFFF"/>
                  </a:solidFill>
                </a:rPr>
                <a:t>Browse image</a:t>
              </a:r>
              <a:endParaRPr lang="en-US" dirty="0">
                <a:solidFill>
                  <a:srgbClr val="FFFFFF"/>
                </a:solidFill>
              </a:endParaRPr>
            </a:p>
          </p:txBody>
        </p:sp>
      </p:grpSp>
    </p:spTree>
    <p:extLst>
      <p:ext uri="{BB962C8B-B14F-4D97-AF65-F5344CB8AC3E}">
        <p14:creationId xmlns:p14="http://schemas.microsoft.com/office/powerpoint/2010/main" val="2439273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ist_image1ra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7505" y="3211325"/>
            <a:ext cx="4476495" cy="3354575"/>
          </a:xfrm>
          <a:prstGeom prst="rect">
            <a:avLst/>
          </a:prstGeom>
        </p:spPr>
      </p:pic>
      <p:pic>
        <p:nvPicPr>
          <p:cNvPr id="4" name="Picture 3" descr="camera1_ra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1243" y="342900"/>
            <a:ext cx="4592757" cy="3441700"/>
          </a:xfrm>
          <a:prstGeom prst="rect">
            <a:avLst/>
          </a:prstGeom>
        </p:spPr>
      </p:pic>
      <p:sp>
        <p:nvSpPr>
          <p:cNvPr id="5" name="Rectangle 4"/>
          <p:cNvSpPr/>
          <p:nvPr/>
        </p:nvSpPr>
        <p:spPr>
          <a:xfrm>
            <a:off x="7924800" y="1993900"/>
            <a:ext cx="330200" cy="279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6400800" y="3987800"/>
            <a:ext cx="1917825" cy="646331"/>
          </a:xfrm>
          <a:prstGeom prst="rect">
            <a:avLst/>
          </a:prstGeom>
          <a:noFill/>
        </p:spPr>
        <p:txBody>
          <a:bodyPr wrap="none" rtlCol="0">
            <a:spAutoFit/>
          </a:bodyPr>
          <a:lstStyle/>
          <a:p>
            <a:r>
              <a:rPr lang="en-US" dirty="0" smtClean="0"/>
              <a:t>Histogram</a:t>
            </a:r>
          </a:p>
          <a:p>
            <a:r>
              <a:rPr lang="en-US" dirty="0" smtClean="0"/>
              <a:t>(data: 0 to ~6.5e4)</a:t>
            </a:r>
            <a:endParaRPr lang="en-US" dirty="0"/>
          </a:p>
        </p:txBody>
      </p:sp>
      <p:pic>
        <p:nvPicPr>
          <p:cNvPr id="8" name="Picture 7" descr="camera1_ca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500" y="430024"/>
            <a:ext cx="4001966" cy="2998975"/>
          </a:xfrm>
          <a:prstGeom prst="rect">
            <a:avLst/>
          </a:prstGeom>
        </p:spPr>
      </p:pic>
      <p:pic>
        <p:nvPicPr>
          <p:cNvPr id="9" name="Picture 8" descr="hist_image1calib.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57" y="3211325"/>
            <a:ext cx="4562348" cy="3418912"/>
          </a:xfrm>
          <a:prstGeom prst="rect">
            <a:avLst/>
          </a:prstGeom>
        </p:spPr>
      </p:pic>
      <p:sp>
        <p:nvSpPr>
          <p:cNvPr id="10" name="TextBox 9"/>
          <p:cNvSpPr txBox="1"/>
          <p:nvPr/>
        </p:nvSpPr>
        <p:spPr>
          <a:xfrm>
            <a:off x="6045200" y="800100"/>
            <a:ext cx="1078240" cy="369332"/>
          </a:xfrm>
          <a:prstGeom prst="rect">
            <a:avLst/>
          </a:prstGeom>
          <a:noFill/>
        </p:spPr>
        <p:txBody>
          <a:bodyPr wrap="none" rtlCol="0">
            <a:spAutoFit/>
          </a:bodyPr>
          <a:lstStyle/>
          <a:p>
            <a:r>
              <a:rPr lang="en-US" dirty="0" smtClean="0">
                <a:solidFill>
                  <a:srgbClr val="FFFFFF"/>
                </a:solidFill>
              </a:rPr>
              <a:t>Raw Data</a:t>
            </a:r>
            <a:endParaRPr lang="en-US" dirty="0">
              <a:solidFill>
                <a:srgbClr val="FFFFFF"/>
              </a:solidFill>
            </a:endParaRPr>
          </a:p>
        </p:txBody>
      </p:sp>
      <p:sp>
        <p:nvSpPr>
          <p:cNvPr id="11" name="TextBox 10"/>
          <p:cNvSpPr txBox="1"/>
          <p:nvPr/>
        </p:nvSpPr>
        <p:spPr>
          <a:xfrm>
            <a:off x="1498600" y="767834"/>
            <a:ext cx="1642697" cy="369332"/>
          </a:xfrm>
          <a:prstGeom prst="rect">
            <a:avLst/>
          </a:prstGeom>
          <a:noFill/>
        </p:spPr>
        <p:txBody>
          <a:bodyPr wrap="none" rtlCol="0">
            <a:spAutoFit/>
          </a:bodyPr>
          <a:lstStyle/>
          <a:p>
            <a:r>
              <a:rPr lang="en-US" dirty="0" smtClean="0">
                <a:solidFill>
                  <a:srgbClr val="FFFFFF"/>
                </a:solidFill>
              </a:rPr>
              <a:t>Calibrated Data</a:t>
            </a:r>
            <a:endParaRPr lang="en-US" dirty="0">
              <a:solidFill>
                <a:srgbClr val="FFFFFF"/>
              </a:solidFill>
            </a:endParaRPr>
          </a:p>
        </p:txBody>
      </p:sp>
      <p:sp>
        <p:nvSpPr>
          <p:cNvPr id="12" name="Rectangle 11"/>
          <p:cNvSpPr/>
          <p:nvPr/>
        </p:nvSpPr>
        <p:spPr>
          <a:xfrm>
            <a:off x="2407058" y="4120634"/>
            <a:ext cx="1154883" cy="369332"/>
          </a:xfrm>
          <a:prstGeom prst="rect">
            <a:avLst/>
          </a:prstGeom>
        </p:spPr>
        <p:txBody>
          <a:bodyPr wrap="none">
            <a:spAutoFit/>
          </a:bodyPr>
          <a:lstStyle/>
          <a:p>
            <a:r>
              <a:rPr lang="en-US" dirty="0"/>
              <a:t>Histogram</a:t>
            </a:r>
          </a:p>
        </p:txBody>
      </p:sp>
      <p:sp>
        <p:nvSpPr>
          <p:cNvPr id="13" name="Rectangle 12"/>
          <p:cNvSpPr/>
          <p:nvPr/>
        </p:nvSpPr>
        <p:spPr>
          <a:xfrm>
            <a:off x="1924458" y="1663700"/>
            <a:ext cx="653642" cy="6604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604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RID</a:t>
            </a:r>
            <a:endParaRPr lang="en-US" dirty="0"/>
          </a:p>
        </p:txBody>
      </p:sp>
      <p:sp>
        <p:nvSpPr>
          <p:cNvPr id="3" name="Rectangle 2"/>
          <p:cNvSpPr/>
          <p:nvPr/>
        </p:nvSpPr>
        <p:spPr>
          <a:xfrm>
            <a:off x="457200" y="1598457"/>
            <a:ext cx="8229600" cy="2308324"/>
          </a:xfrm>
          <a:prstGeom prst="rect">
            <a:avLst/>
          </a:prstGeom>
        </p:spPr>
        <p:txBody>
          <a:bodyPr wrap="square">
            <a:spAutoFit/>
          </a:bodyPr>
          <a:lstStyle/>
          <a:p>
            <a:r>
              <a:rPr lang="en-US" sz="2400" dirty="0"/>
              <a:t>There is information pertaining to all the cameras in each of the camera's labels. Including processing steps. it is confusing as two which step was performed on which camera. Are thee various processing steps somehow interdependent between cameras? there are references to 'camera cubes'...is that referring to the imaging spectrometer portion of the instrument?</a:t>
            </a:r>
          </a:p>
        </p:txBody>
      </p:sp>
    </p:spTree>
    <p:extLst>
      <p:ext uri="{BB962C8B-B14F-4D97-AF65-F5344CB8AC3E}">
        <p14:creationId xmlns:p14="http://schemas.microsoft.com/office/powerpoint/2010/main" val="31906813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TotalTime>
  <Words>335</Words>
  <Application>Microsoft Macintosh PowerPoint</Application>
  <PresentationFormat>On-screen Show (4:3)</PresentationFormat>
  <Paragraphs>44</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Rosetta CIVA PDS Delivery Review</vt:lpstr>
      <vt:lpstr>Summary of Data Under Review</vt:lpstr>
      <vt:lpstr>CIVA-P</vt:lpstr>
      <vt:lpstr>Calibrated Data</vt:lpstr>
      <vt:lpstr>Calibrated Data</vt:lpstr>
      <vt:lpstr>Uncalibrated Data</vt:lpstr>
      <vt:lpstr>PowerPoint Presentation</vt:lpstr>
      <vt:lpstr>RID</vt:lpstr>
    </vt:vector>
  </TitlesOfParts>
  <Company>JHU APL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Rosetta CIVA PDS Delivery Review</dc:title>
  <dc:creator>JHU APL</dc:creator>
  <cp:lastModifiedBy>JHU APL</cp:lastModifiedBy>
  <cp:revision>23</cp:revision>
  <dcterms:created xsi:type="dcterms:W3CDTF">2017-10-05T19:11:43Z</dcterms:created>
  <dcterms:modified xsi:type="dcterms:W3CDTF">2017-10-06T19:54:21Z</dcterms:modified>
</cp:coreProperties>
</file>