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17" r:id="rId2"/>
    <p:sldId id="924" r:id="rId3"/>
    <p:sldId id="956" r:id="rId4"/>
    <p:sldId id="957" r:id="rId5"/>
    <p:sldId id="943" r:id="rId6"/>
    <p:sldId id="959" r:id="rId7"/>
    <p:sldId id="927" r:id="rId8"/>
    <p:sldId id="955" r:id="rId9"/>
    <p:sldId id="967" r:id="rId10"/>
    <p:sldId id="958" r:id="rId11"/>
    <p:sldId id="960" r:id="rId12"/>
    <p:sldId id="961" r:id="rId13"/>
    <p:sldId id="970" r:id="rId14"/>
    <p:sldId id="962" r:id="rId15"/>
    <p:sldId id="963" r:id="rId16"/>
    <p:sldId id="969" r:id="rId17"/>
    <p:sldId id="964" r:id="rId18"/>
    <p:sldId id="965" r:id="rId19"/>
    <p:sldId id="966" r:id="rId20"/>
    <p:sldId id="968" r:id="rId21"/>
  </p:sldIdLst>
  <p:sldSz cx="9144000" cy="6858000" type="screen4x3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CC6600"/>
    <a:srgbClr val="FF9966"/>
    <a:srgbClr val="006600"/>
    <a:srgbClr val="FF7C80"/>
    <a:srgbClr val="FF9900"/>
    <a:srgbClr val="CC33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2074" autoAdjust="0"/>
  </p:normalViewPr>
  <p:slideViewPr>
    <p:cSldViewPr snapToGrid="0" showGuides="1">
      <p:cViewPr varScale="1">
        <p:scale>
          <a:sx n="117" d="100"/>
          <a:sy n="117" d="100"/>
        </p:scale>
        <p:origin x="536" y="1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12"/>
    </p:cViewPr>
  </p:sorterViewPr>
  <p:notesViewPr>
    <p:cSldViewPr snapToGrid="0" showGuides="1">
      <p:cViewPr varScale="1">
        <p:scale>
          <a:sx n="97" d="100"/>
          <a:sy n="97" d="100"/>
        </p:scale>
        <p:origin x="-3492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t" anchorCtr="0" compatLnSpc="1">
            <a:prstTxWarp prst="textNoShape">
              <a:avLst/>
            </a:prstTxWarp>
          </a:bodyPr>
          <a:lstStyle>
            <a:lvl1pPr algn="l" defTabSz="929627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117" y="0"/>
            <a:ext cx="302588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199"/>
            <a:ext cx="30258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b" anchorCtr="0" compatLnSpc="1">
            <a:prstTxWarp prst="textNoShape">
              <a:avLst/>
            </a:prstTxWarp>
          </a:bodyPr>
          <a:lstStyle>
            <a:lvl1pPr algn="l" defTabSz="929627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117" y="8819199"/>
            <a:ext cx="302588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56DCE18-7D38-4451-B046-FCC499C76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t" anchorCtr="0" compatLnSpc="1">
            <a:prstTxWarp prst="textNoShape">
              <a:avLst/>
            </a:prstTxWarp>
          </a:bodyPr>
          <a:lstStyle>
            <a:lvl1pPr algn="l" defTabSz="929627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117" y="0"/>
            <a:ext cx="302588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8807"/>
            <a:ext cx="5121701" cy="41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9"/>
            <a:ext cx="30258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b" anchorCtr="0" compatLnSpc="1">
            <a:prstTxWarp prst="textNoShape">
              <a:avLst/>
            </a:prstTxWarp>
          </a:bodyPr>
          <a:lstStyle>
            <a:lvl1pPr algn="l" defTabSz="929627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117" y="8819199"/>
            <a:ext cx="302588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1" rIns="92924" bIns="46461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>
                <a:ea typeface="+mn-ea"/>
              </a:defRPr>
            </a:lvl1pPr>
          </a:lstStyle>
          <a:p>
            <a:pPr>
              <a:defRPr/>
            </a:pPr>
            <a:fld id="{68A0D3E0-A04F-4DA9-AF25-57111EF6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3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3A97-FF9C-452B-89FF-D99A1C05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AAA9-B74D-40DB-A7AE-7F7BAD47F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119063"/>
            <a:ext cx="21526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538" y="119063"/>
            <a:ext cx="6305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44DB-E066-4C4F-9066-128A74EBA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538" y="119063"/>
            <a:ext cx="79486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1493838"/>
            <a:ext cx="4071937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71938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3863" y="3800475"/>
            <a:ext cx="4071937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00475"/>
            <a:ext cx="4071938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4703-3A12-46E4-8928-3D998B46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8" y="119063"/>
            <a:ext cx="79486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93838"/>
            <a:ext cx="4071937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71938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00475"/>
            <a:ext cx="4071938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0B17-AFA9-4774-82BE-6ECB1745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8" y="119063"/>
            <a:ext cx="79486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493838"/>
            <a:ext cx="4071937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71938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00475"/>
            <a:ext cx="4071938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9B64-766B-4F98-A8EF-DF3CE04A7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8DD8-5088-435B-B31D-5C7EC9DBF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11E9-DED5-4556-98F8-9E54F527D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93838"/>
            <a:ext cx="4071937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71938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A05E-D650-4664-92C9-910602034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C98B-510A-403C-8E16-AE2567762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50FC-1A26-463A-8C71-E6C79AB8E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9C8A-BD48-41BA-A51D-DE99871AB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15A9-C85C-4182-B9BC-AB3AB8B90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DD0D-07F8-4518-A82E-F3A55C1E8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LaunchAUG07 18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538" y="119063"/>
            <a:ext cx="7948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1550A86-86F6-40F9-8ED8-3C3C65AAE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117600"/>
            <a:ext cx="82962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Lucida Sans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Lucida Sans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Lucida Sans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Lucida Sans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993300"/>
          </a:solidFill>
          <a:latin typeface="Lucida Sans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993300"/>
          </a:solidFill>
          <a:latin typeface="Lucida Sans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993300"/>
          </a:solidFill>
          <a:latin typeface="Lucida Sans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993300"/>
          </a:solidFill>
          <a:latin typeface="Lucida Sans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Rosetta/MIDAS AFM/MFM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099C8A-BD48-41BA-A51D-DE99871ABB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483" name="Picture 3" descr="C:\Users\mhecht\Desktop\MIDAS Review\RO-A-MIDAS-3-AST2-LUTE-V1.0\DOCUMENT\MID_SSRV_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85" y="1918621"/>
            <a:ext cx="316536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mhecht\Desktop\MIDAS Review\RO-A-MIDAS-3-AST2-LUTE-V1.0\DOCUMENT\MID_SSRV_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48" y="4459642"/>
            <a:ext cx="2611437" cy="20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mhecht\Desktop\MIDAS Review\RO-A-MIDAS-3-AST2-LUTE-V1.0\DOCUMENT\MID_SSRV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5" y="802316"/>
            <a:ext cx="3590036" cy="24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mhecht\Desktop\MIDAS Review\RO-A-MIDAS-3-AST2-LUTE-V1.0\DOCUMENT\MID_SSRV_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5" y="3421061"/>
            <a:ext cx="3038896" cy="29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6106" y="1012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MIDAS – THE MICRO-IMAGING DUST ANALYSIS </a:t>
            </a:r>
            <a:r>
              <a:rPr lang="en-US" sz="1400" b="1" dirty="0" smtClean="0">
                <a:solidFill>
                  <a:schemeClr val="bg1"/>
                </a:solidFill>
              </a:rPr>
              <a:t>SYSTEM FOR </a:t>
            </a:r>
            <a:r>
              <a:rPr lang="en-US" sz="1400" b="1" dirty="0">
                <a:solidFill>
                  <a:schemeClr val="bg1"/>
                </a:solidFill>
              </a:rPr>
              <a:t>THE ROSETTA MISSION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W. </a:t>
            </a:r>
            <a:r>
              <a:rPr lang="en-US" sz="1400" dirty="0" err="1" smtClean="0">
                <a:solidFill>
                  <a:schemeClr val="bg1"/>
                </a:solidFill>
              </a:rPr>
              <a:t>Riedler</a:t>
            </a:r>
            <a:r>
              <a:rPr lang="en-US" sz="1400" dirty="0" smtClean="0">
                <a:solidFill>
                  <a:schemeClr val="bg1"/>
                </a:solidFill>
              </a:rPr>
              <a:t> et al., </a:t>
            </a:r>
            <a:r>
              <a:rPr lang="en-US" sz="1400" dirty="0">
                <a:solidFill>
                  <a:schemeClr val="bg1"/>
                </a:solidFill>
              </a:rPr>
              <a:t>Space </a:t>
            </a:r>
            <a:r>
              <a:rPr lang="en-US" sz="1400" dirty="0" smtClean="0">
                <a:solidFill>
                  <a:schemeClr val="bg1"/>
                </a:solidFill>
              </a:rPr>
              <a:t>Sci. Revs. </a:t>
            </a:r>
            <a:r>
              <a:rPr lang="en-US" sz="1400" dirty="0">
                <a:solidFill>
                  <a:schemeClr val="bg1"/>
                </a:solidFill>
              </a:rPr>
              <a:t>(2007) 128: </a:t>
            </a:r>
            <a:r>
              <a:rPr lang="en-US" sz="1400" dirty="0" smtClean="0">
                <a:solidFill>
                  <a:schemeClr val="bg1"/>
                </a:solidFill>
              </a:rPr>
              <a:t>869–904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AGGREGATE DUST PARTICLES AT COMET 67P/CHURYUMOV-GERASIMENKO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M. Bentley et al., Nature (2016) 537:73-75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0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Instrument Science, housekeeping, and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ü"/>
            </a:pPr>
            <a:r>
              <a:rPr lang="en-US" dirty="0"/>
              <a:t>These can all be read and appear to be </a:t>
            </a:r>
            <a:r>
              <a:rPr lang="en-US" dirty="0" smtClean="0"/>
              <a:t>complete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</a:rPr>
              <a:t>Could not operate </a:t>
            </a:r>
            <a:r>
              <a:rPr lang="en-US" dirty="0">
                <a:solidFill>
                  <a:srgbClr val="FFC000"/>
                </a:solidFill>
              </a:rPr>
              <a:t>the IDL-based </a:t>
            </a:r>
            <a:r>
              <a:rPr lang="en-US" dirty="0" smtClean="0">
                <a:solidFill>
                  <a:srgbClr val="FFC000"/>
                </a:solidFill>
              </a:rPr>
              <a:t>MID_BROWSE software (IDL version compatibility problem?)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Without this software, it </a:t>
            </a:r>
            <a:r>
              <a:rPr lang="en-US" dirty="0">
                <a:solidFill>
                  <a:srgbClr val="FFC000"/>
                </a:solidFill>
              </a:rPr>
              <a:t>is painstaking to assemble and display the measurements associate with a particular image.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Documentation (1 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970756"/>
            <a:ext cx="8296275" cy="4837113"/>
          </a:xfrm>
        </p:spPr>
        <p:txBody>
          <a:bodyPr/>
          <a:lstStyle/>
          <a:p>
            <a:r>
              <a:rPr lang="en-US" sz="2000" dirty="0">
                <a:solidFill>
                  <a:srgbClr val="FFC000"/>
                </a:solidFill>
              </a:rPr>
              <a:t>While many documentation concerns from prior review have been addressed, some </a:t>
            </a:r>
            <a:r>
              <a:rPr lang="en-US" sz="2000" dirty="0" smtClean="0">
                <a:solidFill>
                  <a:srgbClr val="FFC000"/>
                </a:solidFill>
              </a:rPr>
              <a:t>remain, particularly </a:t>
            </a:r>
            <a:r>
              <a:rPr lang="en-US" sz="2000" dirty="0">
                <a:solidFill>
                  <a:srgbClr val="FFC000"/>
                </a:solidFill>
              </a:rPr>
              <a:t>in the </a:t>
            </a:r>
            <a:r>
              <a:rPr lang="en-US" sz="2000" dirty="0" smtClean="0">
                <a:solidFill>
                  <a:srgbClr val="FFC000"/>
                </a:solidFill>
              </a:rPr>
              <a:t>EAICD where, in general, the narrative is too terse. </a:t>
            </a:r>
            <a:r>
              <a:rPr lang="en-US" sz="2000" dirty="0" smtClean="0"/>
              <a:t>Examples below.</a:t>
            </a:r>
            <a:endParaRPr lang="en-US" sz="2000" dirty="0" smtClean="0"/>
          </a:p>
          <a:p>
            <a:pPr lvl="0"/>
            <a:r>
              <a:rPr lang="en-US" sz="2000" b="1" dirty="0"/>
              <a:t>Coordinate System</a:t>
            </a:r>
            <a:r>
              <a:rPr lang="en-US" sz="2000" dirty="0"/>
              <a:t> document:</a:t>
            </a:r>
          </a:p>
          <a:p>
            <a:pPr lvl="1"/>
            <a:r>
              <a:rPr lang="en-US" sz="1800" dirty="0">
                <a:solidFill>
                  <a:srgbClr val="FFC000"/>
                </a:solidFill>
              </a:rPr>
              <a:t>The term “row” is </a:t>
            </a:r>
            <a:r>
              <a:rPr lang="en-US" sz="1800" dirty="0" smtClean="0">
                <a:solidFill>
                  <a:srgbClr val="FFC000"/>
                </a:solidFill>
              </a:rPr>
              <a:t>poorly </a:t>
            </a:r>
            <a:r>
              <a:rPr lang="en-US" sz="1800" dirty="0">
                <a:solidFill>
                  <a:srgbClr val="FFC000"/>
                </a:solidFill>
              </a:rPr>
              <a:t>defined</a:t>
            </a:r>
          </a:p>
          <a:p>
            <a:pPr lvl="0"/>
            <a:r>
              <a:rPr lang="en-US" sz="2000" b="1" dirty="0"/>
              <a:t>User Manual</a:t>
            </a:r>
            <a:endParaRPr lang="en-US" sz="2000" dirty="0"/>
          </a:p>
          <a:p>
            <a:pPr lvl="1"/>
            <a:r>
              <a:rPr lang="en-US" sz="1800" dirty="0">
                <a:solidFill>
                  <a:srgbClr val="FFC000"/>
                </a:solidFill>
              </a:rPr>
              <a:t>Still refers to “silicon” damping material and “silicon” rubber, where </a:t>
            </a:r>
            <a:r>
              <a:rPr lang="en-US" sz="1800" i="1" dirty="0">
                <a:solidFill>
                  <a:srgbClr val="FFC000"/>
                </a:solidFill>
              </a:rPr>
              <a:t>silicone</a:t>
            </a:r>
            <a:r>
              <a:rPr lang="en-US" sz="1800" dirty="0">
                <a:solidFill>
                  <a:srgbClr val="FFC000"/>
                </a:solidFill>
              </a:rPr>
              <a:t> is clearly intended</a:t>
            </a:r>
          </a:p>
          <a:p>
            <a:pPr lvl="0"/>
            <a:r>
              <a:rPr lang="en-US" sz="2000" b="1" dirty="0"/>
              <a:t>EAICD</a:t>
            </a:r>
            <a:endParaRPr lang="en-US" sz="2000" dirty="0"/>
          </a:p>
          <a:p>
            <a:pPr lvl="1"/>
            <a:r>
              <a:rPr lang="en-US" sz="1800" dirty="0">
                <a:solidFill>
                  <a:srgbClr val="FFC000"/>
                </a:solidFill>
              </a:rPr>
              <a:t>Terms such as </a:t>
            </a:r>
            <a:r>
              <a:rPr lang="en-US" sz="1800" dirty="0" smtClean="0">
                <a:solidFill>
                  <a:srgbClr val="FFC000"/>
                </a:solidFill>
              </a:rPr>
              <a:t>“observation</a:t>
            </a:r>
            <a:r>
              <a:rPr lang="en-US" sz="1800" dirty="0">
                <a:solidFill>
                  <a:srgbClr val="FFC000"/>
                </a:solidFill>
              </a:rPr>
              <a:t>,” “sequence,” “scenario” or “segment” are </a:t>
            </a:r>
            <a:r>
              <a:rPr lang="en-US" sz="1800" dirty="0" smtClean="0">
                <a:solidFill>
                  <a:srgbClr val="FFC000"/>
                </a:solidFill>
              </a:rPr>
              <a:t>poorly </a:t>
            </a:r>
            <a:r>
              <a:rPr lang="en-US" sz="1800" dirty="0">
                <a:solidFill>
                  <a:srgbClr val="FFC000"/>
                </a:solidFill>
              </a:rPr>
              <a:t>defined.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The </a:t>
            </a:r>
            <a:r>
              <a:rPr lang="en-US" sz="1800" dirty="0">
                <a:solidFill>
                  <a:srgbClr val="FFC000"/>
                </a:solidFill>
              </a:rPr>
              <a:t>term “TARGET” </a:t>
            </a:r>
            <a:r>
              <a:rPr lang="en-US" sz="1800" dirty="0" smtClean="0">
                <a:solidFill>
                  <a:srgbClr val="FFC000"/>
                </a:solidFill>
              </a:rPr>
              <a:t>refers </a:t>
            </a:r>
            <a:r>
              <a:rPr lang="en-US" sz="1800" dirty="0">
                <a:solidFill>
                  <a:srgbClr val="FFC000"/>
                </a:solidFill>
              </a:rPr>
              <a:t>both to the substrate or coupon being imaged and to the astronomical object under study, often in the same label files.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(2 of </a:t>
            </a:r>
            <a:r>
              <a:rPr lang="en-US" dirty="0" smtClean="0"/>
              <a:t>3). </a:t>
            </a:r>
            <a:r>
              <a:rPr lang="en-US" dirty="0" smtClean="0"/>
              <a:t>More from EAICD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17600"/>
            <a:ext cx="8296275" cy="5283200"/>
          </a:xfrm>
        </p:spPr>
        <p:txBody>
          <a:bodyPr>
            <a:normAutofit/>
          </a:bodyPr>
          <a:lstStyle/>
          <a:p>
            <a:r>
              <a:rPr lang="en-US" b="1" dirty="0"/>
              <a:t>Section 2.5 (Overview of Data Products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Discussion of relevant HK2 items would be helpful to the Image Scan data description and maybe should be IMG label keywords, e.g.:</a:t>
            </a:r>
            <a:endParaRPr lang="en-US" dirty="0">
              <a:solidFill>
                <a:srgbClr val="FFC000"/>
              </a:solidFill>
            </a:endParaRPr>
          </a:p>
          <a:p>
            <a:pPr lvl="2"/>
            <a:r>
              <a:rPr lang="en-US" dirty="0" smtClean="0"/>
              <a:t>Scan </a:t>
            </a:r>
            <a:r>
              <a:rPr lang="en-US" dirty="0"/>
              <a:t>algorithms </a:t>
            </a:r>
            <a:r>
              <a:rPr lang="en-US" dirty="0" smtClean="0"/>
              <a:t>(forward, backward, </a:t>
            </a:r>
            <a:r>
              <a:rPr lang="en-US" dirty="0"/>
              <a:t>interleaved, etc.).</a:t>
            </a:r>
          </a:p>
          <a:p>
            <a:pPr lvl="2"/>
            <a:r>
              <a:rPr lang="en-US" dirty="0" smtClean="0"/>
              <a:t>Completion </a:t>
            </a:r>
            <a:r>
              <a:rPr lang="en-US" dirty="0"/>
              <a:t>status of the image.</a:t>
            </a:r>
          </a:p>
          <a:p>
            <a:pPr lvl="2"/>
            <a:r>
              <a:rPr lang="en-US" dirty="0" smtClean="0"/>
              <a:t>Channel (indicated </a:t>
            </a:r>
            <a:r>
              <a:rPr lang="en-US" dirty="0"/>
              <a:t>only in the </a:t>
            </a:r>
            <a:r>
              <a:rPr lang="en-US" dirty="0" smtClean="0"/>
              <a:t>filename).</a:t>
            </a:r>
            <a:endParaRPr lang="en-US" dirty="0"/>
          </a:p>
          <a:p>
            <a:r>
              <a:rPr lang="en-US" b="1" dirty="0"/>
              <a:t>Section 3.2.4 (Other Applicable Standards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This is where the description of the IMG format is found.  It perhaps should be placed in a more appropriate Section.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The document might </a:t>
            </a:r>
            <a:r>
              <a:rPr lang="en-US" dirty="0">
                <a:solidFill>
                  <a:srgbClr val="FFC000"/>
                </a:solidFill>
              </a:rPr>
              <a:t>note extraneous header </a:t>
            </a:r>
            <a:r>
              <a:rPr lang="en-US" dirty="0" smtClean="0">
                <a:solidFill>
                  <a:srgbClr val="FFC000"/>
                </a:solidFill>
              </a:rPr>
              <a:t>items </a:t>
            </a:r>
            <a:r>
              <a:rPr lang="en-US" dirty="0" smtClean="0">
                <a:solidFill>
                  <a:srgbClr val="FFC000"/>
                </a:solidFill>
              </a:rPr>
              <a:t>(e.g.</a:t>
            </a:r>
            <a:r>
              <a:rPr lang="en-US" i="1" dirty="0" smtClean="0">
                <a:solidFill>
                  <a:srgbClr val="FFC000"/>
                </a:solidFill>
              </a:rPr>
              <a:t> tunneling current) </a:t>
            </a:r>
            <a:r>
              <a:rPr lang="en-US" dirty="0" smtClean="0">
                <a:solidFill>
                  <a:srgbClr val="FFC000"/>
                </a:solidFill>
              </a:rPr>
              <a:t>that are included in the industry-</a:t>
            </a:r>
            <a:r>
              <a:rPr lang="en-US" dirty="0" smtClean="0">
                <a:solidFill>
                  <a:srgbClr val="FFC000"/>
                </a:solidFill>
              </a:rPr>
              <a:t>standard </a:t>
            </a:r>
            <a:r>
              <a:rPr lang="en-US" dirty="0">
                <a:solidFill>
                  <a:srgbClr val="FFC000"/>
                </a:solidFill>
              </a:rPr>
              <a:t>IMG </a:t>
            </a:r>
            <a:r>
              <a:rPr lang="en-US" dirty="0" smtClean="0">
                <a:solidFill>
                  <a:srgbClr val="FFC000"/>
                </a:solidFill>
              </a:rPr>
              <a:t>format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  <a:r>
              <a:rPr lang="en-US" dirty="0" smtClean="0"/>
              <a:t>(3 </a:t>
            </a:r>
            <a:r>
              <a:rPr lang="en-US" dirty="0" smtClean="0"/>
              <a:t>of </a:t>
            </a:r>
            <a:r>
              <a:rPr lang="en-US" dirty="0" smtClean="0"/>
              <a:t>3) </a:t>
            </a:r>
            <a:r>
              <a:rPr lang="en-US" dirty="0" smtClean="0"/>
              <a:t>More from EAICD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17600"/>
            <a:ext cx="8296275" cy="5283200"/>
          </a:xfrm>
        </p:spPr>
        <p:txBody>
          <a:bodyPr>
            <a:normAutofit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3.4.2.2 (Calibration Directory)</a:t>
            </a:r>
            <a:endParaRPr lang="en-US" dirty="0"/>
          </a:p>
          <a:p>
            <a:pPr lvl="1"/>
            <a:r>
              <a:rPr lang="en-US" dirty="0" smtClean="0"/>
              <a:t>Values such as offsets </a:t>
            </a:r>
            <a:r>
              <a:rPr lang="en-US" dirty="0"/>
              <a:t>are listed but </a:t>
            </a:r>
            <a:r>
              <a:rPr lang="en-US" dirty="0" smtClean="0">
                <a:solidFill>
                  <a:srgbClr val="FFC000"/>
                </a:solidFill>
              </a:rPr>
              <a:t>description </a:t>
            </a:r>
            <a:r>
              <a:rPr lang="en-US" dirty="0">
                <a:solidFill>
                  <a:srgbClr val="FFC000"/>
                </a:solidFill>
              </a:rPr>
              <a:t>of the governing </a:t>
            </a:r>
            <a:r>
              <a:rPr lang="en-US" dirty="0" smtClean="0">
                <a:solidFill>
                  <a:srgbClr val="FFC000"/>
                </a:solidFill>
              </a:rPr>
              <a:t>equations </a:t>
            </a:r>
            <a:r>
              <a:rPr lang="en-US" dirty="0" smtClean="0">
                <a:solidFill>
                  <a:srgbClr val="FFC000"/>
                </a:solidFill>
              </a:rPr>
              <a:t>are </a:t>
            </a:r>
            <a:r>
              <a:rPr lang="en-US" dirty="0">
                <a:solidFill>
                  <a:srgbClr val="FFC000"/>
                </a:solidFill>
              </a:rPr>
              <a:t>lacking</a:t>
            </a:r>
            <a:r>
              <a:rPr lang="en-US" dirty="0"/>
              <a:t> </a:t>
            </a:r>
            <a:r>
              <a:rPr lang="en-US" dirty="0" smtClean="0"/>
              <a:t>(value </a:t>
            </a:r>
            <a:r>
              <a:rPr lang="en-US" dirty="0"/>
              <a:t>= data*calibration factor + </a:t>
            </a:r>
            <a:r>
              <a:rPr lang="en-US" dirty="0" smtClean="0"/>
              <a:t>offset?). As a result, for example, </a:t>
            </a:r>
            <a:r>
              <a:rPr lang="en-US" dirty="0" smtClean="0"/>
              <a:t>the </a:t>
            </a:r>
            <a:r>
              <a:rPr lang="en-US" dirty="0"/>
              <a:t>sign of the offset is </a:t>
            </a:r>
            <a:r>
              <a:rPr lang="en-US" dirty="0" smtClean="0"/>
              <a:t>unclear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Within </a:t>
            </a:r>
            <a:r>
              <a:rPr lang="en-US" dirty="0">
                <a:solidFill>
                  <a:srgbClr val="FFC000"/>
                </a:solidFill>
              </a:rPr>
              <a:t>the “description” column are (presumably) parenthetical ranges, but this is not indicated in the column header</a:t>
            </a:r>
            <a:r>
              <a:rPr lang="en-US" dirty="0"/>
              <a:t>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The narrative would benefit from a description of data type (real, integer, etc.) and number of bits for many </a:t>
            </a:r>
            <a:r>
              <a:rPr lang="en-US" dirty="0">
                <a:solidFill>
                  <a:srgbClr val="FFC000"/>
                </a:solidFill>
              </a:rPr>
              <a:t>calibration </a:t>
            </a:r>
            <a:r>
              <a:rPr lang="en-US" dirty="0" smtClean="0">
                <a:solidFill>
                  <a:srgbClr val="FFC000"/>
                </a:solidFill>
              </a:rPr>
              <a:t>values. </a:t>
            </a:r>
            <a:r>
              <a:rPr lang="en-US" dirty="0"/>
              <a:t>This is presumably in the corresponding detailed </a:t>
            </a:r>
            <a:r>
              <a:rPr lang="en-US" dirty="0" smtClean="0"/>
              <a:t>tabular descriptions).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/>
              <a:t>Confirmed that image files carry proper xyz physical dimensions and have usable dynamic range</a:t>
            </a:r>
          </a:p>
          <a:p>
            <a:pPr>
              <a:buFont typeface="Wingdings" charset="2"/>
              <a:buChar char="ü"/>
            </a:pPr>
            <a:r>
              <a:rPr lang="en-US" dirty="0"/>
              <a:t>Calibration check verified against </a:t>
            </a:r>
            <a:r>
              <a:rPr lang="en-US" dirty="0" err="1"/>
              <a:t>cal</a:t>
            </a:r>
            <a:r>
              <a:rPr lang="en-US" dirty="0"/>
              <a:t> grid</a:t>
            </a:r>
          </a:p>
          <a:p>
            <a:r>
              <a:rPr lang="en-US" dirty="0"/>
              <a:t>Able to reproduce published results in Nature (Bentley et al., </a:t>
            </a:r>
            <a:r>
              <a:rPr lang="en-US" i="1" dirty="0"/>
              <a:t>Nature</a:t>
            </a:r>
            <a:r>
              <a:rPr lang="en-US" dirty="0"/>
              <a:t> 537, p. 73, 2016). </a:t>
            </a:r>
            <a:r>
              <a:rPr lang="en-US" dirty="0">
                <a:solidFill>
                  <a:srgbClr val="FFC000"/>
                </a:solidFill>
              </a:rPr>
              <a:t>Note that it’s not mentioned in the Reference catalog.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Long-term Scientific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/>
              <a:t>This is a unique dataset that stands alone with respect to other planetary archives.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Usefulness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816767"/>
            <a:ext cx="8296275" cy="508328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Confirmed that the data can be read by NASAVIEW &amp; READPDS (for PDS 3)</a:t>
            </a:r>
          </a:p>
          <a:p>
            <a:pPr>
              <a:buFont typeface="Wingdings" charset="2"/>
              <a:buChar char="ü"/>
            </a:pPr>
            <a:r>
              <a:rPr lang="en-US" dirty="0"/>
              <a:t>Confirmed that the images can be manipulated by SPIP</a:t>
            </a:r>
          </a:p>
          <a:p>
            <a:pPr>
              <a:buFont typeface="Wingdings" charset="2"/>
              <a:buChar char="ü"/>
            </a:pPr>
            <a:r>
              <a:rPr lang="en-US" dirty="0"/>
              <a:t>Confirmed that the data can be read independently by a </a:t>
            </a:r>
            <a:r>
              <a:rPr lang="en-US" dirty="0" err="1"/>
              <a:t>Matlab</a:t>
            </a:r>
            <a:r>
              <a:rPr lang="en-US" dirty="0"/>
              <a:t> program</a:t>
            </a:r>
          </a:p>
          <a:p>
            <a:r>
              <a:rPr lang="en-US" dirty="0">
                <a:solidFill>
                  <a:srgbClr val="FFC000"/>
                </a:solidFill>
              </a:rPr>
              <a:t>This reviewer was </a:t>
            </a:r>
            <a:r>
              <a:rPr lang="en-US" b="1" i="1" dirty="0">
                <a:solidFill>
                  <a:srgbClr val="FFC000"/>
                </a:solidFill>
              </a:rPr>
              <a:t>not</a:t>
            </a:r>
            <a:r>
              <a:rPr lang="en-US" dirty="0">
                <a:solidFill>
                  <a:srgbClr val="FFC000"/>
                </a:solidFill>
              </a:rPr>
              <a:t> able to read the data with the user-provided IDL software</a:t>
            </a:r>
            <a:r>
              <a:rPr lang="en-US" dirty="0"/>
              <a:t>. It is suspected that the software was developed under an earlier version of IDL and is no longer compatible. This made it difficult to check all the data types.</a:t>
            </a:r>
          </a:p>
          <a:p>
            <a:r>
              <a:rPr lang="en-US" dirty="0">
                <a:solidFill>
                  <a:srgbClr val="FFC000"/>
                </a:solidFill>
              </a:rPr>
              <a:t>This reviewer was unable to discern the relationship between the list of files in </a:t>
            </a:r>
            <a:r>
              <a:rPr lang="en-US" dirty="0" smtClean="0">
                <a:solidFill>
                  <a:srgbClr val="FFC000"/>
                </a:solidFill>
              </a:rPr>
              <a:t>DATASET.CAT </a:t>
            </a:r>
            <a:r>
              <a:rPr lang="en-US" dirty="0">
                <a:solidFill>
                  <a:srgbClr val="FFC000"/>
                </a:solidFill>
              </a:rPr>
              <a:t>and the data files </a:t>
            </a:r>
            <a:r>
              <a:rPr lang="en-US" dirty="0" smtClean="0">
                <a:solidFill>
                  <a:srgbClr val="FFC000"/>
                </a:solidFill>
              </a:rPr>
              <a:t>themselves (see next page)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Ambiguous </a:t>
            </a:r>
            <a:r>
              <a:rPr lang="en-US" dirty="0"/>
              <a:t>use of the term “TARGET,” as noted </a:t>
            </a:r>
            <a:r>
              <a:rPr lang="en-US" dirty="0" smtClean="0"/>
              <a:t>previously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It would be </a:t>
            </a:r>
            <a:r>
              <a:rPr lang="en-US" dirty="0" smtClean="0">
                <a:solidFill>
                  <a:srgbClr val="FFC000"/>
                </a:solidFill>
              </a:rPr>
              <a:t>tidier if </a:t>
            </a:r>
            <a:r>
              <a:rPr lang="en-US" dirty="0" smtClean="0">
                <a:solidFill>
                  <a:srgbClr val="FFC000"/>
                </a:solidFill>
              </a:rPr>
              <a:t>CAH </a:t>
            </a:r>
            <a:r>
              <a:rPr lang="en-US" dirty="0">
                <a:solidFill>
                  <a:srgbClr val="FFC000"/>
                </a:solidFill>
              </a:rPr>
              <a:t>files and </a:t>
            </a:r>
            <a:r>
              <a:rPr lang="en-US" dirty="0" smtClean="0">
                <a:solidFill>
                  <a:srgbClr val="FFC000"/>
                </a:solidFill>
              </a:rPr>
              <a:t>TGH </a:t>
            </a:r>
            <a:r>
              <a:rPr lang="en-US" dirty="0">
                <a:solidFill>
                  <a:srgbClr val="FFC000"/>
                </a:solidFill>
              </a:rPr>
              <a:t>files were put into their own folders, like the other data types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Dataset.cat</a:t>
            </a:r>
            <a:r>
              <a:rPr lang="en-US" dirty="0" smtClean="0"/>
              <a:t> compared to IMG files (EXT3 volume)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291" y="801380"/>
            <a:ext cx="7925482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Scenario      ID  DAQ (</a:t>
            </a:r>
            <a:r>
              <a:rPr lang="en-US" sz="14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YYDDDhhmm</a:t>
            </a:r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)      Target Tip </a:t>
            </a:r>
            <a:r>
              <a:rPr lang="en-US" sz="14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ImgSize</a:t>
            </a:r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StpSize</a:t>
            </a:r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D Mode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------------------------------------------------------------------------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MTP031 STP115 000 161810729-161811410   4 CAL   2 256x256   4x 11 Y DYNA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           004 161811937-161820517   4 CAL   4 448x448   2x  6 Y DYNA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           006 161821310-161821358   2 CAL   5 256x 32  10x 27 X DYNA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           010 161821524-161821611   2 CAL   5 256x 32  10x 27 X DYNA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14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           014 161821738-161821824   2 CAL   5 256x 32  10x 27 X DYNA</a:t>
            </a:r>
            <a:endParaRPr lang="en-US" sz="20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1400" dirty="0">
              <a:solidFill>
                <a:srgbClr val="FFC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24" y="46392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solidFill>
                  <a:srgbClr val="FFC000"/>
                </a:solidFill>
              </a:rPr>
              <a:t>Dataset.cat</a:t>
            </a:r>
            <a:endParaRPr lang="en-US" sz="1800" i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538" y="2731391"/>
            <a:ext cx="8307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FFC000"/>
                </a:solidFill>
              </a:rPr>
              <a:t>“The </a:t>
            </a:r>
            <a:r>
              <a:rPr lang="en-US" sz="1600" dirty="0">
                <a:solidFill>
                  <a:srgbClr val="FFC000"/>
                </a:solidFill>
              </a:rPr>
              <a:t>images listed in the DATSET.CAT file can be found in the /DATA/IMG directory and have corresponding IMG_&lt;start&gt;_&lt;end&gt;_&lt;ID&gt;_ZS.LBL labels, where &lt;start&gt;/&lt;end&gt; are denoting the medium term planning period (</a:t>
            </a:r>
            <a:r>
              <a:rPr lang="en-US" sz="1600" dirty="0" err="1">
                <a:solidFill>
                  <a:srgbClr val="FFC000"/>
                </a:solidFill>
              </a:rPr>
              <a:t>MTPxxx</a:t>
            </a:r>
            <a:r>
              <a:rPr lang="en-US" sz="1600" dirty="0">
                <a:solidFill>
                  <a:srgbClr val="FFC000"/>
                </a:solidFill>
              </a:rPr>
              <a:t> in the listing) and &lt;ID&gt; is a sequential number which is reset for each new planning period</a:t>
            </a:r>
            <a:r>
              <a:rPr lang="en-US" sz="1600" dirty="0" smtClean="0">
                <a:solidFill>
                  <a:srgbClr val="FFC000"/>
                </a:solidFill>
              </a:rPr>
              <a:t>.”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42606"/>
          <a:stretch/>
        </p:blipFill>
        <p:spPr>
          <a:xfrm>
            <a:off x="371291" y="4080120"/>
            <a:ext cx="3396684" cy="205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66442" y="3981320"/>
            <a:ext cx="4811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ArialMT" charset="0"/>
              </a:rPr>
              <a:t>The following file naming scheme will be used for all data </a:t>
            </a: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sets</a:t>
            </a:r>
            <a:r>
              <a:rPr lang="mr-IN" sz="1400" dirty="0" smtClean="0">
                <a:solidFill>
                  <a:schemeClr val="bg1"/>
                </a:solidFill>
                <a:latin typeface="ArialMT" charset="0"/>
              </a:rPr>
              <a:t>…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{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data type}</a:t>
            </a:r>
            <a:r>
              <a:rPr lang="en-US" sz="1400" dirty="0">
                <a:solidFill>
                  <a:schemeClr val="bg1"/>
                </a:solidFill>
                <a:latin typeface="CourierNewPSMT" charset="0"/>
              </a:rPr>
              <a:t>_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{start}</a:t>
            </a:r>
            <a:r>
              <a:rPr lang="en-US" sz="1400" dirty="0">
                <a:solidFill>
                  <a:schemeClr val="bg1"/>
                </a:solidFill>
                <a:latin typeface="CourierNewPSMT" charset="0"/>
              </a:rPr>
              <a:t>_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{stop}[</a:t>
            </a:r>
            <a:r>
              <a:rPr lang="en-US" sz="1400" dirty="0">
                <a:solidFill>
                  <a:schemeClr val="bg1"/>
                </a:solidFill>
                <a:latin typeface="CourierNewPSMT" charset="0"/>
              </a:rPr>
              <a:t>_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{extra}]</a:t>
            </a:r>
            <a:r>
              <a:rPr lang="en-US" sz="1400" dirty="0">
                <a:solidFill>
                  <a:schemeClr val="bg1"/>
                </a:solidFill>
                <a:latin typeface="CourierNewPSMT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{</a:t>
            </a:r>
            <a:r>
              <a:rPr lang="en-US" sz="1400" dirty="0" err="1">
                <a:solidFill>
                  <a:schemeClr val="bg1"/>
                </a:solidFill>
                <a:latin typeface="ArialMT" charset="0"/>
              </a:rPr>
              <a:t>ext</a:t>
            </a: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}</a:t>
            </a:r>
          </a:p>
          <a:p>
            <a:pPr marL="285750" indent="-285750" algn="l">
              <a:buFont typeface="SymbolMT" charset="2"/>
              <a:buChar char="·"/>
            </a:pP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{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data type} = {</a:t>
            </a:r>
            <a:r>
              <a:rPr lang="en-US" sz="1400" dirty="0">
                <a:solidFill>
                  <a:schemeClr val="bg1"/>
                </a:solidFill>
                <a:latin typeface="CourierNewPSMT" charset="0"/>
              </a:rPr>
              <a:t>CAH, EVN, FSC, HK1, HK2, IMG, LIN, ROI, SPA, SPS, TGH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} </a:t>
            </a:r>
            <a:endParaRPr lang="en-US" sz="1400" dirty="0" smtClean="0">
              <a:solidFill>
                <a:schemeClr val="bg1"/>
              </a:solidFill>
              <a:latin typeface="ArialMT" charset="0"/>
            </a:endParaRPr>
          </a:p>
          <a:p>
            <a:pPr marL="285750" indent="-285750" algn="l">
              <a:buFont typeface="SymbolMT" charset="2"/>
              <a:buChar char="·"/>
            </a:pP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{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start} = begin of observation rounded to nearest hour, format = </a:t>
            </a:r>
            <a:r>
              <a:rPr lang="en-US" sz="1400" dirty="0" err="1" smtClean="0">
                <a:solidFill>
                  <a:schemeClr val="bg1"/>
                </a:solidFill>
                <a:latin typeface="CourierNewPSMT" charset="0"/>
              </a:rPr>
              <a:t>yydddhh</a:t>
            </a:r>
            <a:endParaRPr lang="en-US" sz="1400" dirty="0" smtClean="0">
              <a:solidFill>
                <a:schemeClr val="bg1"/>
              </a:solidFill>
              <a:latin typeface="CourierNewPSMT" charset="0"/>
            </a:endParaRPr>
          </a:p>
          <a:p>
            <a:pPr marL="285750" indent="-285750" algn="l">
              <a:buFont typeface="SymbolMT" charset="2"/>
              <a:buChar char="·"/>
            </a:pP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{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stop} = end of observation rounded to nearest hour, format = </a:t>
            </a:r>
            <a:r>
              <a:rPr lang="en-US" sz="1400" dirty="0" err="1" smtClean="0">
                <a:solidFill>
                  <a:schemeClr val="bg1"/>
                </a:solidFill>
                <a:latin typeface="CourierNewPSMT" charset="0"/>
              </a:rPr>
              <a:t>yydddhh</a:t>
            </a:r>
            <a:endParaRPr lang="en-US" sz="1400" dirty="0" smtClean="0">
              <a:solidFill>
                <a:schemeClr val="bg1"/>
              </a:solidFill>
              <a:latin typeface="CourierNewPSMT" charset="0"/>
            </a:endParaRPr>
          </a:p>
          <a:p>
            <a:pPr marL="285750" indent="-285750" algn="l">
              <a:buFont typeface="SymbolMT" charset="2"/>
              <a:buChar char="·"/>
            </a:pPr>
            <a:r>
              <a:rPr lang="en-US" sz="1400" dirty="0" smtClean="0">
                <a:solidFill>
                  <a:schemeClr val="bg1"/>
                </a:solidFill>
                <a:latin typeface="ArialMT" charset="0"/>
              </a:rPr>
              <a:t>{extra</a:t>
            </a:r>
            <a:r>
              <a:rPr lang="en-US" sz="1400" dirty="0">
                <a:solidFill>
                  <a:schemeClr val="bg1"/>
                </a:solidFill>
                <a:latin typeface="ArialMT" charset="0"/>
              </a:rPr>
              <a:t>} = more specific information about the file content: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Closeout to March 31, 2012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notes under “Documentation”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smtClean="0"/>
              <a:t>Shortcomings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Narrative portion of documentation needs some </a:t>
            </a:r>
            <a:r>
              <a:rPr lang="en-US" dirty="0" smtClean="0">
                <a:solidFill>
                  <a:srgbClr val="FFC000"/>
                </a:solidFill>
              </a:rPr>
              <a:t>correction and expansion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C000"/>
                </a:solidFill>
              </a:rPr>
              <a:t>IDL </a:t>
            </a:r>
            <a:r>
              <a:rPr lang="en-US" dirty="0" err="1">
                <a:solidFill>
                  <a:srgbClr val="FFC000"/>
                </a:solidFill>
              </a:rPr>
              <a:t>mid_browse</a:t>
            </a:r>
            <a:r>
              <a:rPr lang="en-US" dirty="0">
                <a:solidFill>
                  <a:srgbClr val="FFC000"/>
                </a:solidFill>
              </a:rPr>
              <a:t> code </a:t>
            </a:r>
            <a:r>
              <a:rPr lang="en-US" dirty="0" smtClean="0">
                <a:solidFill>
                  <a:srgbClr val="FFC000"/>
                </a:solidFill>
              </a:rPr>
              <a:t>should </a:t>
            </a:r>
            <a:r>
              <a:rPr lang="en-US" dirty="0">
                <a:solidFill>
                  <a:srgbClr val="FFC000"/>
                </a:solidFill>
              </a:rPr>
              <a:t>maintain IDL </a:t>
            </a:r>
            <a:r>
              <a:rPr lang="en-US" dirty="0" smtClean="0">
                <a:solidFill>
                  <a:srgbClr val="FFC000"/>
                </a:solidFill>
              </a:rPr>
              <a:t>compatibility if it is to be distributed with the archive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MIDAS AFM/MFM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863" y="1117600"/>
            <a:ext cx="4148137" cy="4837113"/>
          </a:xfrm>
        </p:spPr>
        <p:txBody>
          <a:bodyPr/>
          <a:lstStyle/>
          <a:p>
            <a:r>
              <a:rPr lang="en-US" sz="2000" dirty="0" smtClean="0"/>
              <a:t>64 targets with resin surfaces</a:t>
            </a:r>
          </a:p>
          <a:p>
            <a:r>
              <a:rPr lang="en-US" sz="2000" dirty="0" smtClean="0"/>
              <a:t>16 cantilevers/tips (4 magnetic), 1.6 mm apart</a:t>
            </a:r>
          </a:p>
          <a:p>
            <a:r>
              <a:rPr lang="en-US" sz="2000" dirty="0" smtClean="0"/>
              <a:t>100µ x 100µ x 7µ range</a:t>
            </a:r>
          </a:p>
          <a:p>
            <a:r>
              <a:rPr lang="en-US" sz="2000" dirty="0" smtClean="0"/>
              <a:t>Mechanical coarse approach</a:t>
            </a:r>
          </a:p>
          <a:p>
            <a:r>
              <a:rPr lang="en-US" sz="2000" dirty="0" smtClean="0"/>
              <a:t>Piezoelectric scanner</a:t>
            </a:r>
          </a:p>
          <a:p>
            <a:r>
              <a:rPr lang="en-US" sz="2000" dirty="0" err="1" smtClean="0"/>
              <a:t>Piezoresistive</a:t>
            </a:r>
            <a:r>
              <a:rPr lang="en-US" sz="2000" dirty="0" smtClean="0"/>
              <a:t> feedback</a:t>
            </a:r>
          </a:p>
          <a:p>
            <a:r>
              <a:rPr lang="en-US" sz="2000" dirty="0" smtClean="0"/>
              <a:t>Piezoelectric oscillators (dynamic mode)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0550FC-1A26-463A-8C71-E6C79AB8E0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26" y="655297"/>
            <a:ext cx="3949597" cy="5606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5223" y="6261440"/>
            <a:ext cx="2771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C000"/>
                </a:solidFill>
              </a:rPr>
              <a:t>Bentley et al. (2016) Nature 537, 73</a:t>
            </a:r>
            <a:endParaRPr lang="en-US" sz="1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5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RIDS filed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Panel </a:t>
            </a:r>
            <a:r>
              <a:rPr lang="en-US" dirty="0" smtClean="0"/>
              <a:t>#253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Dataset.CAT</a:t>
            </a:r>
            <a:r>
              <a:rPr lang="en-US" dirty="0" smtClean="0">
                <a:solidFill>
                  <a:srgbClr val="FFC000"/>
                </a:solidFill>
              </a:rPr>
              <a:t> relationship to data files is obscure</a:t>
            </a:r>
          </a:p>
          <a:p>
            <a:pPr lvl="1"/>
            <a:r>
              <a:rPr lang="en-US" dirty="0" smtClean="0"/>
              <a:t>In accepting this RID the team </a:t>
            </a:r>
            <a:r>
              <a:rPr lang="en-US" dirty="0"/>
              <a:t>noted </a:t>
            </a:r>
            <a:r>
              <a:rPr lang="en-US" dirty="0" smtClean="0"/>
              <a:t>that </a:t>
            </a:r>
            <a:r>
              <a:rPr lang="en-US" sz="1600" i="1" dirty="0" smtClean="0"/>
              <a:t>“The </a:t>
            </a:r>
            <a:r>
              <a:rPr lang="en-US" sz="1600" i="1" dirty="0"/>
              <a:t>images listed in the DATSET.CAT file can be found in the /DATA/IMG directory and have corresponding IMG_&lt;start&gt;_&lt;end&gt;_&lt;ID&gt;_ZS.LBL </a:t>
            </a:r>
            <a:r>
              <a:rPr lang="en-US" sz="1600" i="1" dirty="0" smtClean="0"/>
              <a:t>labels</a:t>
            </a:r>
            <a:r>
              <a:rPr lang="mr-IN" sz="1600" i="1" dirty="0" smtClean="0"/>
              <a:t>…</a:t>
            </a:r>
            <a:r>
              <a:rPr lang="en-US" sz="1600" i="1" dirty="0" smtClean="0"/>
              <a:t>”</a:t>
            </a:r>
            <a:r>
              <a:rPr lang="en-US" sz="1600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This does not seem to be the case for the dataset inspected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Science Panel </a:t>
            </a:r>
            <a:r>
              <a:rPr lang="en-US" dirty="0" smtClean="0"/>
              <a:t>#254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Dual use of term “Targets” is confusing 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Partly accepted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17600"/>
            <a:ext cx="8296275" cy="5446486"/>
          </a:xfrm>
        </p:spPr>
        <p:txBody>
          <a:bodyPr numCol="2">
            <a:noAutofit/>
          </a:bodyPr>
          <a:lstStyle/>
          <a:p>
            <a:pPr lvl="0"/>
            <a:r>
              <a:rPr lang="en-US" sz="1600" dirty="0" smtClean="0"/>
              <a:t>Data to be reviewed</a:t>
            </a:r>
          </a:p>
          <a:p>
            <a:pPr lvl="1"/>
            <a:r>
              <a:rPr lang="en-US" sz="1400" dirty="0" smtClean="0"/>
              <a:t>RO-D-MIDAS-3-ESC4-SAMPLES-V1.0</a:t>
            </a:r>
            <a:endParaRPr lang="en-US" sz="1400" dirty="0"/>
          </a:p>
          <a:p>
            <a:pPr lvl="1"/>
            <a:r>
              <a:rPr lang="en-US" sz="1400" dirty="0"/>
              <a:t>RO-D-MIDAS-3-EXT1-SAMPLES-V1.0</a:t>
            </a:r>
          </a:p>
          <a:p>
            <a:pPr lvl="1"/>
            <a:r>
              <a:rPr lang="en-US" sz="1400" dirty="0"/>
              <a:t>RO-D-MIDAS-3-EXT2-SAMPLES-V1.0</a:t>
            </a:r>
          </a:p>
          <a:p>
            <a:pPr lvl="1"/>
            <a:r>
              <a:rPr lang="en-US" sz="1400" dirty="0"/>
              <a:t>RO-D-MIDAS-3-EXT3-SAMPLES-V1.0 </a:t>
            </a:r>
          </a:p>
          <a:p>
            <a:pPr lvl="0"/>
            <a:r>
              <a:rPr lang="en-US" sz="1600" dirty="0" smtClean="0"/>
              <a:t>Data Types</a:t>
            </a:r>
          </a:p>
          <a:p>
            <a:pPr lvl="1"/>
            <a:r>
              <a:rPr lang="en-US" sz="1400" dirty="0" smtClean="0"/>
              <a:t>CAH </a:t>
            </a:r>
            <a:r>
              <a:rPr lang="en-US" sz="1400" dirty="0"/>
              <a:t>– CANTILEVER (TIP) HISTORY</a:t>
            </a:r>
          </a:p>
          <a:p>
            <a:pPr lvl="1"/>
            <a:r>
              <a:rPr lang="en-US" sz="1400" dirty="0"/>
              <a:t>EVN – EVENT RECORD</a:t>
            </a:r>
          </a:p>
          <a:p>
            <a:pPr lvl="1"/>
            <a:r>
              <a:rPr lang="en-US" sz="1400" dirty="0"/>
              <a:t>FSC – FREQUENCY SCAN</a:t>
            </a:r>
          </a:p>
          <a:p>
            <a:pPr lvl="1"/>
            <a:r>
              <a:rPr lang="en-US" sz="1400" dirty="0"/>
              <a:t>HK1 – STANDARD HOUSEKEEPING</a:t>
            </a:r>
          </a:p>
          <a:p>
            <a:pPr lvl="1"/>
            <a:r>
              <a:rPr lang="en-US" sz="1400" dirty="0"/>
              <a:t>HK2 – EXTENDED HOUSEKEEPING</a:t>
            </a:r>
          </a:p>
          <a:p>
            <a:pPr lvl="1"/>
            <a:r>
              <a:rPr lang="en-US" sz="1400" dirty="0"/>
              <a:t>LIN – LINE SCAN</a:t>
            </a:r>
          </a:p>
          <a:p>
            <a:pPr lvl="1"/>
            <a:r>
              <a:rPr lang="en-US" sz="1400" dirty="0"/>
              <a:t>ROI – REGION OF INTEREST (FEATURE VECTOR)</a:t>
            </a:r>
          </a:p>
          <a:p>
            <a:pPr lvl="1"/>
            <a:r>
              <a:rPr lang="en-US" sz="1400" dirty="0"/>
              <a:t>SPA – SINGLE POINT APPROACH</a:t>
            </a:r>
          </a:p>
          <a:p>
            <a:pPr lvl="1"/>
            <a:r>
              <a:rPr lang="en-US" sz="1400" dirty="0"/>
              <a:t>SPS – SINGLE POINT SCAN</a:t>
            </a:r>
          </a:p>
          <a:p>
            <a:pPr lvl="1"/>
            <a:r>
              <a:rPr lang="en-US" sz="1400" dirty="0"/>
              <a:t>TGH – TARGET HISTORY</a:t>
            </a:r>
          </a:p>
          <a:p>
            <a:pPr lvl="1"/>
            <a:r>
              <a:rPr lang="en-US" sz="1400" dirty="0"/>
              <a:t>IMG </a:t>
            </a:r>
            <a:r>
              <a:rPr lang="mr-IN" sz="1400" dirty="0" smtClean="0"/>
              <a:t>–</a:t>
            </a:r>
            <a:r>
              <a:rPr lang="en-US" sz="1400" dirty="0" smtClean="0"/>
              <a:t> IMAGES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Documentation</a:t>
            </a:r>
          </a:p>
          <a:p>
            <a:pPr lvl="1"/>
            <a:r>
              <a:rPr lang="en-US" sz="1400" dirty="0" smtClean="0"/>
              <a:t>User manual</a:t>
            </a:r>
          </a:p>
          <a:p>
            <a:pPr lvl="1"/>
            <a:r>
              <a:rPr lang="en-US" sz="1400" dirty="0" smtClean="0"/>
              <a:t>ICD</a:t>
            </a:r>
          </a:p>
          <a:p>
            <a:pPr lvl="1"/>
            <a:r>
              <a:rPr lang="en-US" sz="1400" dirty="0" smtClean="0"/>
              <a:t>Coordinates</a:t>
            </a:r>
          </a:p>
          <a:p>
            <a:r>
              <a:rPr lang="en-US" sz="1600" dirty="0" smtClean="0"/>
              <a:t>Other</a:t>
            </a:r>
          </a:p>
          <a:p>
            <a:pPr lvl="1"/>
            <a:r>
              <a:rPr lang="en-US" sz="1400" dirty="0" smtClean="0"/>
              <a:t>IDL Code (MID-BROWSE)</a:t>
            </a:r>
          </a:p>
          <a:p>
            <a:pPr lvl="1"/>
            <a:r>
              <a:rPr lang="en-US" sz="1400" dirty="0" smtClean="0"/>
              <a:t>AAREADME.TXT</a:t>
            </a:r>
          </a:p>
          <a:p>
            <a:pPr lvl="1"/>
            <a:r>
              <a:rPr lang="en-US" sz="1400" dirty="0" smtClean="0"/>
              <a:t>Calibration files</a:t>
            </a:r>
          </a:p>
          <a:p>
            <a:pPr lvl="1"/>
            <a:r>
              <a:rPr lang="en-US" sz="1400" dirty="0" smtClean="0"/>
              <a:t>Catalog files</a:t>
            </a:r>
          </a:p>
          <a:p>
            <a:pPr lvl="1"/>
            <a:r>
              <a:rPr lang="en-US" sz="1400" dirty="0" smtClean="0"/>
              <a:t>Index Files</a:t>
            </a:r>
          </a:p>
          <a:p>
            <a:pPr lvl="1"/>
            <a:r>
              <a:rPr lang="en-US" sz="1400" dirty="0" smtClean="0"/>
              <a:t>Label (format) files</a:t>
            </a:r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17600"/>
            <a:ext cx="8296275" cy="5446486"/>
          </a:xfrm>
        </p:spPr>
        <p:txBody>
          <a:bodyPr numCol="2"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Confirm the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completeness and scientific integrity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of the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data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sets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: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Data quality (e.g. signal-to-noise ratio, radiance level, instrument artifacts).  </a:t>
            </a: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Data processing levels.  </a:t>
            </a: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Usage of proper units.  </a:t>
            </a: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Whether the needs of the scientific community are met. 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Confirm that the datasets contain the necessary instrument science, instrument housekeeping, spacecraft housekeeping and science operations information necessary to execute instrument, cross-instrument and cross-mission data analysis. 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Verify that the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documentation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is complete and sufficient for data processing and analysis. 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Confirm that calibration information provided is complete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, and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that the reviewer can obtain the same results as in the data set if he/she follows the described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procedure.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Confirm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the long-term scientific usability of the data,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e.g. against already existing planetary archives. 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Confirm the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usefulness of the provided data sets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for analysis by the science community e.g. by attempting to read/manipulate the data (without team-provided software) to produce or reproduce scientifically published results (if feasible) 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heck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the closeout of science RIDs raised from the previous reviews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: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Shortcomings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- including detailed recommendations and their implementation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period.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 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US" dirty="0" smtClean="0"/>
              <a:t>Review comments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M. Hecht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sz="2000" dirty="0" smtClean="0"/>
              <a:t>Reviewed March, 2012 findings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Verified that files can be read by:</a:t>
            </a:r>
          </a:p>
          <a:p>
            <a:pPr lvl="1"/>
            <a:r>
              <a:rPr lang="en-US" sz="1800" dirty="0" err="1" smtClean="0"/>
              <a:t>NASAView</a:t>
            </a:r>
            <a:endParaRPr lang="en-US" sz="1800" dirty="0" smtClean="0"/>
          </a:p>
          <a:p>
            <a:pPr lvl="2"/>
            <a:r>
              <a:rPr lang="en-US" sz="1600" dirty="0" smtClean="0"/>
              <a:t>Minimum capability, one file at a time</a:t>
            </a:r>
          </a:p>
          <a:p>
            <a:pPr lvl="2"/>
            <a:r>
              <a:rPr lang="en-US" sz="1600" dirty="0" smtClean="0"/>
              <a:t>Displays labels, tables, etc.</a:t>
            </a:r>
          </a:p>
          <a:p>
            <a:pPr lvl="1"/>
            <a:r>
              <a:rPr lang="en-US" sz="1800" dirty="0" smtClean="0"/>
              <a:t>READPDS</a:t>
            </a:r>
          </a:p>
          <a:p>
            <a:pPr lvl="2"/>
            <a:r>
              <a:rPr lang="en-US" sz="1600" dirty="0" smtClean="0"/>
              <a:t>IDL-based</a:t>
            </a:r>
          </a:p>
          <a:p>
            <a:pPr lvl="2"/>
            <a:r>
              <a:rPr lang="en-US" sz="1600" dirty="0" smtClean="0"/>
              <a:t>Similar utility to </a:t>
            </a:r>
            <a:r>
              <a:rPr lang="en-US" sz="1600" dirty="0" err="1" smtClean="0"/>
              <a:t>NASAView</a:t>
            </a:r>
            <a:endParaRPr lang="en-US" sz="1600" dirty="0" smtClean="0"/>
          </a:p>
          <a:p>
            <a:pPr lvl="1"/>
            <a:r>
              <a:rPr lang="en-US" sz="1800" dirty="0" smtClean="0"/>
              <a:t>SPIP</a:t>
            </a:r>
          </a:p>
          <a:p>
            <a:pPr lvl="2"/>
            <a:r>
              <a:rPr lang="en-US" sz="1600" dirty="0" smtClean="0"/>
              <a:t>Commercial scanned probe image analysis capability</a:t>
            </a:r>
          </a:p>
          <a:p>
            <a:pPr lvl="2"/>
            <a:r>
              <a:rPr lang="en-US" sz="1600" dirty="0" smtClean="0"/>
              <a:t>Image manipulation, 3D rendering, filtering metrology, etc.</a:t>
            </a:r>
          </a:p>
          <a:p>
            <a:pPr lvl="2"/>
            <a:r>
              <a:rPr lang="en-US" sz="1600" dirty="0" smtClean="0"/>
              <a:t>Allows browsing of full directory of images</a:t>
            </a:r>
          </a:p>
          <a:p>
            <a:pPr lvl="2"/>
            <a:r>
              <a:rPr lang="en-US" sz="1600" dirty="0" smtClean="0"/>
              <a:t>Displays text files (e.g. labels)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Reviewed documentation &amp; provided IDL code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Examined </a:t>
            </a:r>
            <a:r>
              <a:rPr lang="en-US" sz="2000" dirty="0" smtClean="0"/>
              <a:t>representative calibration and particle images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1. Completeness &amp; Scientific Integrity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3863" y="1117600"/>
            <a:ext cx="8296275" cy="5087257"/>
          </a:xfrm>
        </p:spPr>
        <p:txBody>
          <a:bodyPr/>
          <a:lstStyle/>
          <a:p>
            <a:pPr lvl="0">
              <a:buFont typeface="Wingdings" charset="2"/>
              <a:buChar char="ü"/>
            </a:pPr>
            <a:r>
              <a:rPr lang="en-US" sz="2000" dirty="0"/>
              <a:t>Data quality is consistent with typical laboratory AFM experience. Most of the scans are not scientifically useful, but an acceptable number contain images of particles that can be </a:t>
            </a:r>
            <a:r>
              <a:rPr lang="en-US" sz="2000" dirty="0" smtClean="0"/>
              <a:t>associated </a:t>
            </a:r>
            <a:r>
              <a:rPr lang="en-US" sz="2000" dirty="0"/>
              <a:t>with accumulation at the astronomical target. </a:t>
            </a:r>
            <a:endParaRPr lang="en-US" sz="2000" dirty="0" smtClean="0"/>
          </a:p>
          <a:p>
            <a:pPr lvl="0">
              <a:buFont typeface="Wingdings" charset="2"/>
              <a:buChar char="ü"/>
            </a:pPr>
            <a:r>
              <a:rPr lang="en-US" sz="2000" dirty="0" smtClean="0"/>
              <a:t>For these, </a:t>
            </a:r>
            <a:r>
              <a:rPr lang="en-US" sz="2000" dirty="0"/>
              <a:t>scientific and measurement context are  appropriate, and the images are compatible with common scientific analysis methods and tools.</a:t>
            </a:r>
          </a:p>
          <a:p>
            <a:pPr lvl="0">
              <a:buFont typeface="Arial" charset="0"/>
              <a:buChar char="•"/>
            </a:pPr>
            <a:r>
              <a:rPr lang="en-US" sz="2000" dirty="0" smtClean="0"/>
              <a:t>Images cited in Nature paper </a:t>
            </a:r>
            <a:r>
              <a:rPr lang="en-US" sz="2000" dirty="0" smtClean="0"/>
              <a:t>were successfully </a:t>
            </a:r>
            <a:r>
              <a:rPr lang="en-US" sz="2000" dirty="0" smtClean="0"/>
              <a:t>reproduced:</a:t>
            </a:r>
            <a:endParaRPr lang="en-US" sz="2000" dirty="0"/>
          </a:p>
          <a:p>
            <a:pPr lvl="2"/>
            <a:r>
              <a:rPr lang="en-US" sz="1400" dirty="0"/>
              <a:t>Fig 1: IMG_1509813_1512600_054_ZS (ESC2: target 15/</a:t>
            </a:r>
            <a:r>
              <a:rPr lang="en-US" sz="1400" dirty="0" err="1"/>
              <a:t>solgel</a:t>
            </a:r>
            <a:r>
              <a:rPr lang="en-US" sz="1400" dirty="0"/>
              <a:t>, tip #9)</a:t>
            </a:r>
          </a:p>
          <a:p>
            <a:pPr lvl="2"/>
            <a:r>
              <a:rPr lang="en-US" sz="1400" dirty="0"/>
              <a:t>Fig 2: IMG_</a:t>
            </a:r>
            <a:r>
              <a:rPr lang="en-US" sz="1400" strike="sngStrike" dirty="0"/>
              <a:t>1507001</a:t>
            </a:r>
            <a:r>
              <a:rPr lang="en-US" sz="1400" dirty="0">
                <a:solidFill>
                  <a:srgbClr val="FFC000"/>
                </a:solidFill>
              </a:rPr>
              <a:t>1506923</a:t>
            </a:r>
            <a:r>
              <a:rPr lang="en-US" sz="1400" dirty="0"/>
              <a:t>_1508813_005_ZS (ESC2 Target 13/</a:t>
            </a:r>
            <a:r>
              <a:rPr lang="en-US" sz="1400" dirty="0" err="1"/>
              <a:t>solgel</a:t>
            </a:r>
            <a:r>
              <a:rPr lang="en-US" sz="1400" dirty="0"/>
              <a:t>, tip #9)</a:t>
            </a:r>
          </a:p>
          <a:p>
            <a:pPr lvl="2"/>
            <a:r>
              <a:rPr lang="en-US" sz="1400" dirty="0"/>
              <a:t>Fig 3: IMG_1501323_1504200_013_ZS (ESC1: target 13/</a:t>
            </a:r>
            <a:r>
              <a:rPr lang="en-US" sz="1400" dirty="0" err="1"/>
              <a:t>solgel</a:t>
            </a:r>
            <a:r>
              <a:rPr lang="en-US" sz="1400" dirty="0"/>
              <a:t>, tip #7)</a:t>
            </a:r>
          </a:p>
          <a:p>
            <a:pPr lvl="1"/>
            <a:r>
              <a:rPr lang="en-US" sz="1800" dirty="0" smtClean="0"/>
              <a:t>Notes:</a:t>
            </a:r>
          </a:p>
          <a:p>
            <a:pPr lvl="2"/>
            <a:r>
              <a:rPr lang="en-US" sz="1600" dirty="0" smtClean="0"/>
              <a:t>These </a:t>
            </a:r>
            <a:r>
              <a:rPr lang="en-US" sz="1600" dirty="0" smtClean="0"/>
              <a:t>were </a:t>
            </a:r>
            <a:r>
              <a:rPr lang="en-US" sz="1600" dirty="0" smtClean="0"/>
              <a:t>in an earlier datasets, prior to the sets </a:t>
            </a:r>
            <a:r>
              <a:rPr lang="en-US" sz="1600" dirty="0" smtClean="0"/>
              <a:t>to be reviewed.</a:t>
            </a:r>
          </a:p>
          <a:p>
            <a:pPr lvl="2"/>
            <a:r>
              <a:rPr lang="en-US" sz="1600" dirty="0" smtClean="0">
                <a:solidFill>
                  <a:srgbClr val="FFC000"/>
                </a:solidFill>
              </a:rPr>
              <a:t>Error </a:t>
            </a:r>
            <a:r>
              <a:rPr lang="en-US" sz="1600" dirty="0" smtClean="0">
                <a:solidFill>
                  <a:srgbClr val="FFC000"/>
                </a:solidFill>
              </a:rPr>
              <a:t>in Nature image </a:t>
            </a:r>
            <a:r>
              <a:rPr lang="en-US" sz="1600" dirty="0" smtClean="0">
                <a:solidFill>
                  <a:srgbClr val="FFC000"/>
                </a:solidFill>
              </a:rPr>
              <a:t>citation for Fig. 2</a:t>
            </a:r>
            <a:endParaRPr lang="en-US" sz="1600" dirty="0" smtClean="0">
              <a:solidFill>
                <a:srgbClr val="FFC000"/>
              </a:solidFill>
            </a:endParaRPr>
          </a:p>
          <a:p>
            <a:pPr lvl="2"/>
            <a:r>
              <a:rPr lang="en-US" sz="1600" dirty="0" smtClean="0">
                <a:solidFill>
                  <a:srgbClr val="FFC000"/>
                </a:solidFill>
              </a:rPr>
              <a:t>Citation </a:t>
            </a:r>
            <a:r>
              <a:rPr lang="en-US" sz="1600" dirty="0" smtClean="0">
                <a:solidFill>
                  <a:srgbClr val="FFC000"/>
                </a:solidFill>
              </a:rPr>
              <a:t>is not in Reference catalog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28DD8-5088-435B-B31D-5C7EC9DBFF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images </a:t>
            </a:r>
            <a:r>
              <a:rPr lang="en-US" dirty="0" smtClean="0"/>
              <a:t>examined with SPIP (commercial 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sz="2000" dirty="0" smtClean="0"/>
              <a:t>ESC4</a:t>
            </a:r>
            <a:endParaRPr lang="en-US" sz="2000" dirty="0"/>
          </a:p>
          <a:p>
            <a:pPr lvl="1"/>
            <a:r>
              <a:rPr lang="en-US" sz="1400" dirty="0"/>
              <a:t>1529232_1532200_009_ZS (Target 3, Tip #14, Calibration)</a:t>
            </a:r>
          </a:p>
          <a:p>
            <a:pPr lvl="1"/>
            <a:r>
              <a:rPr lang="en-US" sz="1400" dirty="0"/>
              <a:t>1529232_1532200_021_ZS (Target 4 Tip #18 Calibration)</a:t>
            </a:r>
          </a:p>
          <a:p>
            <a:pPr lvl="1"/>
            <a:r>
              <a:rPr lang="en-US" sz="1400" dirty="0"/>
              <a:t>1529323_1532200_089_ZS (Target 11/</a:t>
            </a:r>
            <a:r>
              <a:rPr lang="en-US" sz="1400" dirty="0" err="1"/>
              <a:t>Solgel</a:t>
            </a:r>
            <a:r>
              <a:rPr lang="en-US" sz="1400" dirty="0"/>
              <a:t>, Tip #9)</a:t>
            </a:r>
          </a:p>
          <a:p>
            <a:pPr lvl="1"/>
            <a:r>
              <a:rPr lang="en-US" sz="1400" dirty="0"/>
              <a:t>1532123_1535000_103_ZS (Target 11/</a:t>
            </a:r>
            <a:r>
              <a:rPr lang="en-US" sz="1400" dirty="0" err="1"/>
              <a:t>Solgel</a:t>
            </a:r>
            <a:r>
              <a:rPr lang="en-US" sz="1400" dirty="0"/>
              <a:t>, Tip #9)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EXT1</a:t>
            </a:r>
            <a:endParaRPr lang="en-US" sz="2000" dirty="0"/>
          </a:p>
          <a:p>
            <a:pPr lvl="1"/>
            <a:r>
              <a:rPr lang="en-US" sz="1400" dirty="0"/>
              <a:t>IMG_1601223_1604100_003_ZS (Tip imaging;  Target 4, Tip #14, Calibration)</a:t>
            </a:r>
          </a:p>
          <a:p>
            <a:pPr lvl="1"/>
            <a:r>
              <a:rPr lang="en-US" sz="1400" dirty="0"/>
              <a:t>IMG_1601223_1604100_036_ZS (Tip imaging;  Target 4, Tip #11, Calibration)</a:t>
            </a:r>
          </a:p>
          <a:p>
            <a:pPr lvl="1"/>
            <a:r>
              <a:rPr lang="en-US" sz="1400" dirty="0"/>
              <a:t>IMG_1604023_1606900_068_ZS (Target 11/</a:t>
            </a:r>
            <a:r>
              <a:rPr lang="en-US" sz="1400" dirty="0" err="1"/>
              <a:t>solgel</a:t>
            </a:r>
            <a:r>
              <a:rPr lang="en-US" sz="1400" dirty="0"/>
              <a:t>, Tip #9)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EXT2</a:t>
            </a:r>
            <a:endParaRPr lang="en-US" sz="2000" dirty="0"/>
          </a:p>
          <a:p>
            <a:pPr lvl="1"/>
            <a:r>
              <a:rPr lang="en-US" sz="1400" dirty="0"/>
              <a:t>IMG_1609623_1612500_001_ZS (target 14/</a:t>
            </a:r>
            <a:r>
              <a:rPr lang="en-US" sz="1400" dirty="0" err="1"/>
              <a:t>solgel</a:t>
            </a:r>
            <a:r>
              <a:rPr lang="en-US" sz="1400" dirty="0"/>
              <a:t>, tip #1)</a:t>
            </a:r>
          </a:p>
          <a:p>
            <a:pPr lvl="1"/>
            <a:r>
              <a:rPr lang="en-US" sz="1400" dirty="0"/>
              <a:t>IMG_1609623_1612500_009_ZS (target 14/</a:t>
            </a:r>
            <a:r>
              <a:rPr lang="en-US" sz="1400" dirty="0" err="1"/>
              <a:t>solgel</a:t>
            </a:r>
            <a:r>
              <a:rPr lang="en-US" sz="1400" dirty="0"/>
              <a:t>, tip #1)</a:t>
            </a:r>
          </a:p>
          <a:p>
            <a:pPr lvl="1"/>
            <a:r>
              <a:rPr lang="en-US" sz="1400" dirty="0"/>
              <a:t>IMG_1609623_1612500_079_ZS (target 14/</a:t>
            </a:r>
            <a:r>
              <a:rPr lang="en-US" sz="1400" dirty="0" err="1"/>
              <a:t>solgel</a:t>
            </a:r>
            <a:r>
              <a:rPr lang="en-US" sz="1400" dirty="0"/>
              <a:t>, tip #1)</a:t>
            </a:r>
          </a:p>
          <a:p>
            <a:pPr lvl="1"/>
            <a:r>
              <a:rPr lang="en-US" sz="1400" dirty="0"/>
              <a:t>IMG_1615223_1618100_255_ZS (target 14/</a:t>
            </a:r>
            <a:r>
              <a:rPr lang="en-US" sz="1400" dirty="0" err="1"/>
              <a:t>solgel</a:t>
            </a:r>
            <a:r>
              <a:rPr lang="en-US" sz="1400" dirty="0"/>
              <a:t>, tip #4)</a:t>
            </a:r>
          </a:p>
          <a:p>
            <a:pPr lvl="1"/>
            <a:r>
              <a:rPr lang="en-US" sz="1400" dirty="0"/>
              <a:t>IMG_1615223_1618100_340_ZS (target 14/</a:t>
            </a:r>
            <a:r>
              <a:rPr lang="en-US" sz="1400" dirty="0" err="1"/>
              <a:t>solgel</a:t>
            </a:r>
            <a:r>
              <a:rPr lang="en-US" sz="1400" dirty="0"/>
              <a:t>, tip #4)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428DD8-5088-435B-B31D-5C7EC9DBF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5386" y="114300"/>
            <a:ext cx="3250371" cy="3031671"/>
            <a:chOff x="225386" y="114300"/>
            <a:chExt cx="3250371" cy="3031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243" y="114300"/>
              <a:ext cx="3141514" cy="30316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5386" y="2622751"/>
              <a:ext cx="31677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0" dirty="0" smtClean="0">
                  <a:solidFill>
                    <a:schemeClr val="accent6"/>
                  </a:solidFill>
                  <a:latin typeface="Lucida Sans"/>
                  <a:ea typeface="ＭＳ Ｐゴシック"/>
                </a:rPr>
                <a:t>1529232_1532200_009_ZS</a:t>
              </a:r>
            </a:p>
            <a:p>
              <a:r>
                <a:rPr lang="en-US" sz="1400" kern="0" dirty="0" smtClean="0">
                  <a:solidFill>
                    <a:schemeClr val="accent6"/>
                  </a:solidFill>
                  <a:latin typeface="Lucida Sans"/>
                  <a:ea typeface="ＭＳ Ｐゴシック"/>
                </a:rPr>
                <a:t>(Target </a:t>
              </a:r>
              <a:r>
                <a:rPr lang="en-US" sz="1400" kern="0" dirty="0">
                  <a:solidFill>
                    <a:schemeClr val="accent6"/>
                  </a:solidFill>
                  <a:latin typeface="Lucida Sans"/>
                  <a:ea typeface="ＭＳ Ｐゴシック"/>
                </a:rPr>
                <a:t>3, Tip #14, Calibration)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4214" y="114299"/>
            <a:ext cx="3693020" cy="3031671"/>
            <a:chOff x="3584615" y="114300"/>
            <a:chExt cx="3693020" cy="30316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15" y="114300"/>
              <a:ext cx="3693020" cy="30316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16200000">
              <a:off x="5316753" y="1336209"/>
              <a:ext cx="3031671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1400" kern="0" dirty="0">
                  <a:solidFill>
                    <a:schemeClr val="accent6"/>
                  </a:solidFill>
                  <a:latin typeface="Lucida Sans"/>
                  <a:ea typeface="ＭＳ Ｐゴシック"/>
                </a:rPr>
                <a:t>1529232_1532200_021_ZS </a:t>
              </a:r>
            </a:p>
            <a:p>
              <a:pPr>
                <a:spcBef>
                  <a:spcPct val="30000"/>
                </a:spcBef>
              </a:pPr>
              <a:r>
                <a:rPr lang="en-US" sz="1400" kern="0" dirty="0" smtClean="0">
                  <a:solidFill>
                    <a:schemeClr val="accent6"/>
                  </a:solidFill>
                  <a:latin typeface="Lucida Sans"/>
                  <a:ea typeface="ＭＳ Ｐゴシック"/>
                </a:rPr>
                <a:t>(</a:t>
              </a:r>
              <a:r>
                <a:rPr lang="en-US" sz="1400" kern="0" dirty="0">
                  <a:solidFill>
                    <a:schemeClr val="accent6"/>
                  </a:solidFill>
                  <a:latin typeface="Lucida Sans"/>
                  <a:ea typeface="ＭＳ Ｐゴシック"/>
                </a:rPr>
                <a:t>Target 4 Tip #18 Calibration)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14994" y="116846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</a:rPr>
              <a:t>ESC4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477" y="4884964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EXT2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94214" y="3722914"/>
            <a:ext cx="3969072" cy="2906486"/>
            <a:chOff x="334243" y="3569807"/>
            <a:chExt cx="3969072" cy="29064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243" y="3569807"/>
              <a:ext cx="3969072" cy="290648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10143" y="5757483"/>
              <a:ext cx="36172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0" dirty="0" smtClean="0">
                  <a:solidFill>
                    <a:schemeClr val="accent6"/>
                  </a:solidFill>
                  <a:latin typeface="Lucida Sans"/>
                  <a:ea typeface="ＭＳ Ｐゴシック"/>
                </a:rPr>
                <a:t>IMG_1609623_1612500_009_ZS</a:t>
              </a:r>
            </a:p>
            <a:p>
              <a:r>
                <a:rPr lang="en-US" sz="1400" kern="0" dirty="0" smtClean="0">
                  <a:solidFill>
                    <a:schemeClr val="accent6"/>
                  </a:solidFill>
                  <a:latin typeface="Lucida Sans"/>
                  <a:ea typeface="ＭＳ Ｐゴシック"/>
                </a:rPr>
                <a:t>(target </a:t>
              </a:r>
              <a:r>
                <a:rPr lang="en-US" sz="1400" kern="0" dirty="0">
                  <a:solidFill>
                    <a:schemeClr val="accent6"/>
                  </a:solidFill>
                  <a:latin typeface="Lucida Sans"/>
                  <a:ea typeface="ＭＳ Ｐゴシック"/>
                </a:rPr>
                <a:t>14/</a:t>
              </a:r>
              <a:r>
                <a:rPr lang="en-US" sz="1400" kern="0" dirty="0" err="1">
                  <a:solidFill>
                    <a:schemeClr val="accent6"/>
                  </a:solidFill>
                  <a:latin typeface="Lucida Sans"/>
                  <a:ea typeface="ＭＳ Ｐゴシック"/>
                </a:rPr>
                <a:t>solgel</a:t>
              </a:r>
              <a:r>
                <a:rPr lang="en-US" sz="1400" kern="0" dirty="0">
                  <a:solidFill>
                    <a:schemeClr val="accent6"/>
                  </a:solidFill>
                  <a:latin typeface="Lucida Sans"/>
                  <a:ea typeface="ＭＳ Ｐゴシック"/>
                </a:rPr>
                <a:t>, tip #1)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80" y="3689370"/>
            <a:ext cx="3792263" cy="29258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2464827">
            <a:off x="-342157" y="5366126"/>
            <a:ext cx="314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smtClean="0">
                <a:solidFill>
                  <a:schemeClr val="bg1"/>
                </a:solidFill>
                <a:latin typeface="Lucida Sans"/>
                <a:ea typeface="ＭＳ Ｐゴシック"/>
              </a:rPr>
              <a:t>IMG_1609623_1612500_001_ZS</a:t>
            </a:r>
            <a:endParaRPr lang="en-US" sz="1400" kern="0" dirty="0" smtClean="0">
              <a:solidFill>
                <a:schemeClr val="bg1"/>
              </a:solidFill>
              <a:latin typeface="Lucida Sans"/>
              <a:ea typeface="ＭＳ Ｐゴシック"/>
            </a:endParaRPr>
          </a:p>
          <a:p>
            <a:r>
              <a:rPr lang="en-US" sz="1400" kern="0" dirty="0" smtClean="0">
                <a:solidFill>
                  <a:schemeClr val="bg1"/>
                </a:solidFill>
                <a:latin typeface="Lucida Sans"/>
                <a:ea typeface="ＭＳ Ｐゴシック"/>
              </a:rPr>
              <a:t>(target </a:t>
            </a:r>
            <a:r>
              <a:rPr lang="en-US" sz="1400" kern="0" dirty="0">
                <a:solidFill>
                  <a:schemeClr val="bg1"/>
                </a:solidFill>
                <a:latin typeface="Lucida Sans"/>
                <a:ea typeface="ＭＳ Ｐゴシック"/>
              </a:rPr>
              <a:t>14/</a:t>
            </a:r>
            <a:r>
              <a:rPr lang="en-US" sz="1400" kern="0" dirty="0" err="1">
                <a:solidFill>
                  <a:schemeClr val="bg1"/>
                </a:solidFill>
                <a:latin typeface="Lucida Sans"/>
                <a:ea typeface="ＭＳ Ｐゴシック"/>
              </a:rPr>
              <a:t>solgel</a:t>
            </a:r>
            <a:r>
              <a:rPr lang="en-US" sz="1400" kern="0" dirty="0">
                <a:solidFill>
                  <a:schemeClr val="bg1"/>
                </a:solidFill>
                <a:latin typeface="Lucida Sans"/>
                <a:ea typeface="ＭＳ Ｐゴシック"/>
              </a:rPr>
              <a:t>, tip #1)</a:t>
            </a:r>
          </a:p>
        </p:txBody>
      </p:sp>
    </p:spTree>
    <p:extLst>
      <p:ext uri="{BB962C8B-B14F-4D97-AF65-F5344CB8AC3E}">
        <p14:creationId xmlns:p14="http://schemas.microsoft.com/office/powerpoint/2010/main" val="11885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19585</TotalTime>
  <Words>1630</Words>
  <Application>Microsoft Macintosh PowerPoint</Application>
  <PresentationFormat>On-screen Show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ArialMT</vt:lpstr>
      <vt:lpstr>Cambria</vt:lpstr>
      <vt:lpstr>Courier</vt:lpstr>
      <vt:lpstr>CourierNewPSMT</vt:lpstr>
      <vt:lpstr>Lucida Sans</vt:lpstr>
      <vt:lpstr>ＭＳ Ｐゴシック</vt:lpstr>
      <vt:lpstr>SymbolMT</vt:lpstr>
      <vt:lpstr>Times</vt:lpstr>
      <vt:lpstr>Times New Roman</vt:lpstr>
      <vt:lpstr>Wingdings</vt:lpstr>
      <vt:lpstr>Arial</vt:lpstr>
      <vt:lpstr>Blank</vt:lpstr>
      <vt:lpstr>The Rosetta/MIDAS AFM/MFM</vt:lpstr>
      <vt:lpstr>Characteristics of MIDAS AFM/MFM</vt:lpstr>
      <vt:lpstr>Review material</vt:lpstr>
      <vt:lpstr>Review objectives</vt:lpstr>
      <vt:lpstr>Review comments</vt:lpstr>
      <vt:lpstr>Review activities</vt:lpstr>
      <vt:lpstr>1. Completeness &amp; Scientific Integrity</vt:lpstr>
      <vt:lpstr>Selected images examined with SPIP (commercial software)</vt:lpstr>
      <vt:lpstr>PowerPoint Presentation</vt:lpstr>
      <vt:lpstr>2. Instrument Science, housekeeping, and operations</vt:lpstr>
      <vt:lpstr>3. Documentation (1 of 3)</vt:lpstr>
      <vt:lpstr>Documentation (2 of 3). More from EAICD</vt:lpstr>
      <vt:lpstr>Documentation (3 of 3) More from EAICD</vt:lpstr>
      <vt:lpstr>4. Calibration</vt:lpstr>
      <vt:lpstr>5. Long-term Scientific Usability</vt:lpstr>
      <vt:lpstr>6. Usefulness</vt:lpstr>
      <vt:lpstr>Dataset.cat compared to IMG files (EXT3 volume)</vt:lpstr>
      <vt:lpstr>7. Closeout to March 31, 2012 Items</vt:lpstr>
      <vt:lpstr>8. Shortcomings (summary)</vt:lpstr>
      <vt:lpstr>RIDS filed</vt:lpstr>
    </vt:vector>
  </TitlesOfParts>
  <Company>OAO/JPL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Name</dc:title>
  <dc:creator>sedivy</dc:creator>
  <cp:lastModifiedBy>Microsoft Office User</cp:lastModifiedBy>
  <cp:revision>1996</cp:revision>
  <cp:lastPrinted>2002-04-15T15:42:21Z</cp:lastPrinted>
  <dcterms:created xsi:type="dcterms:W3CDTF">2001-12-11T23:23:40Z</dcterms:created>
  <dcterms:modified xsi:type="dcterms:W3CDTF">2017-10-10T13:36:20Z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</Properties>
</file>