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96" r:id="rId3"/>
    <p:sldId id="299" r:id="rId4"/>
    <p:sldId id="300" r:id="rId5"/>
    <p:sldId id="297" r:id="rId6"/>
    <p:sldId id="261" r:id="rId7"/>
    <p:sldId id="293" r:id="rId8"/>
    <p:sldId id="298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3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150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8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2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2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5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7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1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5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6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8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2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2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C3D9-0405-AC49-A16D-454B218EE574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224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Rosetta – Miro PDS/PSA </a:t>
            </a:r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>Joint European Session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8724" y="3279709"/>
            <a:ext cx="8229600" cy="1811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Bryan Butler</a:t>
            </a:r>
          </a:p>
          <a:p>
            <a:r>
              <a:rPr lang="en-US" sz="2800" dirty="0" smtClean="0"/>
              <a:t>National Radio Astronomy Observatory</a:t>
            </a:r>
          </a:p>
          <a:p>
            <a:r>
              <a:rPr lang="en-US" sz="2800" dirty="0" smtClean="0"/>
              <a:t>October </a:t>
            </a:r>
            <a:r>
              <a:rPr lang="en-US" sz="2800" dirty="0" smtClean="0"/>
              <a:t>11, </a:t>
            </a:r>
            <a:r>
              <a:rPr lang="en-US" sz="2800" dirty="0" smtClean="0"/>
              <a:t>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33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Despite some shortcomings the data is in pretty good shape, just needs a few fix-ups to get it into PDS-ready form.</a:t>
            </a:r>
          </a:p>
          <a:p>
            <a:r>
              <a:rPr lang="en-US" dirty="0" smtClean="0"/>
              <a:t>One Major RID:</a:t>
            </a:r>
            <a:endParaRPr lang="en-US" dirty="0" smtClean="0"/>
          </a:p>
          <a:p>
            <a:pPr lvl="1"/>
            <a:r>
              <a:rPr lang="en-US" dirty="0" smtClean="0"/>
              <a:t>Zero-level offsets in Level 3 continuum data and IF </a:t>
            </a:r>
            <a:r>
              <a:rPr lang="en-US" dirty="0" smtClean="0"/>
              <a:t>offsets/rippling baselines in </a:t>
            </a:r>
            <a:r>
              <a:rPr lang="en-US" dirty="0" smtClean="0"/>
              <a:t>Level 3 spectroscopic data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57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MIRO – </a:t>
            </a:r>
            <a:r>
              <a:rPr lang="en-US" dirty="0" smtClean="0"/>
              <a:t>Marshall et al. 2017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7579"/>
            <a:ext cx="8349916" cy="64718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Marshall et al. 2017 presents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production rates for 67P/C-G over time.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08" y="2574759"/>
            <a:ext cx="6826184" cy="366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MIRO – </a:t>
            </a:r>
            <a:r>
              <a:rPr lang="en-US" dirty="0" smtClean="0"/>
              <a:t>Marshall et al. 2017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2200"/>
            <a:ext cx="8349916" cy="64718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Spot-check a couple of spectra.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33" y="2249380"/>
            <a:ext cx="36576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045" y="2249380"/>
            <a:ext cx="3657600" cy="27432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316170"/>
            <a:ext cx="8349916" cy="647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0"/>
              </a:spcBef>
              <a:buFontTx/>
              <a:buNone/>
            </a:pPr>
            <a:r>
              <a:rPr lang="en-US" sz="2000" dirty="0" smtClean="0"/>
              <a:t>Amplitude and variation (on different days) looks about right.</a:t>
            </a:r>
            <a:endParaRPr lang="en-US" sz="20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829733" y="2230141"/>
            <a:ext cx="7315200" cy="2781677"/>
            <a:chOff x="829733" y="2210903"/>
            <a:chExt cx="7315200" cy="278167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733" y="2249380"/>
              <a:ext cx="3657600" cy="27432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7333" y="2210903"/>
              <a:ext cx="3657600" cy="2743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249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MIRO – Level 3 Data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D0D0D"/>
                </a:solidFill>
              </a:rPr>
              <a:t>There are artifacts in the data, </a:t>
            </a:r>
            <a:r>
              <a:rPr lang="en-US" sz="2000" dirty="0" smtClean="0">
                <a:solidFill>
                  <a:srgbClr val="0D0D0D"/>
                </a:solidFill>
              </a:rPr>
              <a:t>mainly IF </a:t>
            </a:r>
            <a:r>
              <a:rPr lang="en-US" sz="2000" dirty="0" smtClean="0">
                <a:solidFill>
                  <a:srgbClr val="0D0D0D"/>
                </a:solidFill>
              </a:rPr>
              <a:t>offsets/baseline ripple in spectroscopic data, that I believe exceed the claimed calibration accuracy of the </a:t>
            </a:r>
            <a:r>
              <a:rPr lang="en-US" sz="2000" dirty="0" smtClean="0">
                <a:solidFill>
                  <a:srgbClr val="0D0D0D"/>
                </a:solidFill>
              </a:rPr>
              <a:t>data; this is in RID </a:t>
            </a:r>
            <a:r>
              <a:rPr lang="en-US" sz="2000" dirty="0" smtClean="0">
                <a:solidFill>
                  <a:srgbClr val="FF0000"/>
                </a:solidFill>
              </a:rPr>
              <a:t>MIRO-US-BB-001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rgbClr val="0D0D0D"/>
              </a:solidFill>
            </a:endParaRPr>
          </a:p>
          <a:p>
            <a:r>
              <a:rPr lang="en-US" sz="2000" i="1" dirty="0" smtClean="0">
                <a:solidFill>
                  <a:srgbClr val="0D0D0D"/>
                </a:solidFill>
              </a:rPr>
              <a:t>catalog/</a:t>
            </a:r>
            <a:r>
              <a:rPr lang="en-US" sz="2000" i="1" dirty="0" err="1" smtClean="0">
                <a:solidFill>
                  <a:srgbClr val="0D0D0D"/>
                </a:solidFill>
              </a:rPr>
              <a:t>dataset.cat</a:t>
            </a:r>
            <a:r>
              <a:rPr lang="en-US" sz="2000" i="1" dirty="0" smtClean="0">
                <a:solidFill>
                  <a:srgbClr val="0D0D0D"/>
                </a:solidFill>
              </a:rPr>
              <a:t> </a:t>
            </a:r>
            <a:r>
              <a:rPr lang="en-US" sz="2000" dirty="0" smtClean="0">
                <a:solidFill>
                  <a:srgbClr val="0D0D0D"/>
                </a:solidFill>
              </a:rPr>
              <a:t>states</a:t>
            </a:r>
            <a:r>
              <a:rPr lang="en-US" sz="2000" dirty="0">
                <a:solidFill>
                  <a:srgbClr val="0D0D0D"/>
                </a:solidFill>
              </a:rPr>
              <a:t>: “CONFIDENCE_LEVEL_NOTE = "The calibration algorithms used to </a:t>
            </a:r>
            <a:r>
              <a:rPr lang="en-US" sz="2000" dirty="0" smtClean="0">
                <a:solidFill>
                  <a:srgbClr val="0D0D0D"/>
                </a:solidFill>
              </a:rPr>
              <a:t>generate </a:t>
            </a:r>
            <a:r>
              <a:rPr lang="en-US" sz="2000" dirty="0">
                <a:solidFill>
                  <a:srgbClr val="0D0D0D"/>
                </a:solidFill>
              </a:rPr>
              <a:t>these data are still being refined.  See the Users </a:t>
            </a:r>
            <a:r>
              <a:rPr lang="en-US" sz="2000" dirty="0" smtClean="0">
                <a:solidFill>
                  <a:srgbClr val="0D0D0D"/>
                </a:solidFill>
              </a:rPr>
              <a:t>Manual </a:t>
            </a:r>
            <a:r>
              <a:rPr lang="en-US" sz="2000" dirty="0">
                <a:solidFill>
                  <a:srgbClr val="0D0D0D"/>
                </a:solidFill>
              </a:rPr>
              <a:t>in the DOCUMENT directory for a discussion of error bars</a:t>
            </a:r>
            <a:r>
              <a:rPr lang="en-US" sz="2000" dirty="0" smtClean="0">
                <a:solidFill>
                  <a:srgbClr val="0D0D0D"/>
                </a:solidFill>
              </a:rPr>
              <a:t>.”</a:t>
            </a:r>
          </a:p>
          <a:p>
            <a:r>
              <a:rPr lang="en-US" sz="2000" dirty="0" smtClean="0">
                <a:solidFill>
                  <a:srgbClr val="0D0D0D"/>
                </a:solidFill>
              </a:rPr>
              <a:t>For spectroscopic data, Section 9.7.3 states: “</a:t>
            </a:r>
            <a:r>
              <a:rPr lang="en-US" sz="2000" dirty="0"/>
              <a:t>With frequency switching (all CTS science observations of Comet 67P/C-G </a:t>
            </a:r>
            <a:r>
              <a:rPr lang="en-US" sz="2000" dirty="0" smtClean="0"/>
              <a:t>were made </a:t>
            </a:r>
            <a:r>
              <a:rPr lang="en-US" sz="2000" dirty="0"/>
              <a:t>with frequency switching), the </a:t>
            </a:r>
            <a:r>
              <a:rPr lang="en-US" sz="2000" dirty="0" err="1"/>
              <a:t>rms</a:t>
            </a:r>
            <a:r>
              <a:rPr lang="en-US" sz="2000" dirty="0"/>
              <a:t> noise level in a full-resolution </a:t>
            </a:r>
            <a:r>
              <a:rPr lang="en-US" sz="2000" dirty="0" smtClean="0"/>
              <a:t>spectrum is </a:t>
            </a:r>
            <a:r>
              <a:rPr lang="en-US" sz="2000" dirty="0"/>
              <a:t>about ± 10 K</a:t>
            </a:r>
            <a:r>
              <a:rPr lang="en-US" sz="2000" dirty="0" smtClean="0"/>
              <a:t>.</a:t>
            </a:r>
            <a:r>
              <a:rPr lang="en-US" sz="2000" dirty="0" smtClean="0">
                <a:solidFill>
                  <a:srgbClr val="0D0D0D"/>
                </a:solidFill>
              </a:rPr>
              <a:t>”</a:t>
            </a:r>
          </a:p>
          <a:p>
            <a:r>
              <a:rPr lang="en-US" sz="2000" dirty="0" smtClean="0">
                <a:solidFill>
                  <a:srgbClr val="0D0D0D"/>
                </a:solidFill>
              </a:rPr>
              <a:t>For continuum data, Table 9.7-1 states one-sigma measurement uncertainty of </a:t>
            </a:r>
            <a:r>
              <a:rPr lang="en-US" sz="2000" dirty="0"/>
              <a:t>± </a:t>
            </a:r>
            <a:r>
              <a:rPr lang="en-US" sz="2000" dirty="0" smtClean="0"/>
              <a:t>1 K for </a:t>
            </a:r>
            <a:r>
              <a:rPr lang="en-US" sz="2000" dirty="0" err="1" smtClean="0"/>
              <a:t>submm</a:t>
            </a:r>
            <a:r>
              <a:rPr lang="en-US" sz="2000" dirty="0" smtClean="0"/>
              <a:t> and </a:t>
            </a:r>
            <a:r>
              <a:rPr lang="en-US" sz="2000" dirty="0"/>
              <a:t>± </a:t>
            </a:r>
            <a:r>
              <a:rPr lang="en-US" sz="2000" dirty="0" smtClean="0"/>
              <a:t>0.4 K for mm (for antenna temperatures &gt; 100 K).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52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MIRO – Continuum mm – Level 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237" y="1688572"/>
            <a:ext cx="4279392" cy="4576659"/>
          </a:xfrm>
          <a:prstGeom prst="rect">
            <a:avLst/>
          </a:prstGeom>
        </p:spPr>
      </p:pic>
      <p:sp>
        <p:nvSpPr>
          <p:cNvPr id="7" name="Donut 6"/>
          <p:cNvSpPr/>
          <p:nvPr/>
        </p:nvSpPr>
        <p:spPr>
          <a:xfrm>
            <a:off x="4227237" y="4700278"/>
            <a:ext cx="3918142" cy="725963"/>
          </a:xfrm>
          <a:prstGeom prst="donut">
            <a:avLst>
              <a:gd name="adj" fmla="val 59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7578"/>
            <a:ext cx="3222978" cy="4428067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Issues:</a:t>
            </a:r>
          </a:p>
          <a:p>
            <a:pPr marL="238125" indent="-238125" defTabSz="914400">
              <a:spcBef>
                <a:spcPts val="0"/>
              </a:spcBef>
            </a:pPr>
            <a:r>
              <a:rPr lang="en-US" sz="2000" dirty="0" smtClean="0"/>
              <a:t>Offsets from 0 </a:t>
            </a:r>
            <a:r>
              <a:rPr lang="mr-IN" sz="2000" dirty="0" smtClean="0"/>
              <a:t>–</a:t>
            </a:r>
            <a:r>
              <a:rPr lang="en-US" sz="2000" dirty="0" smtClean="0"/>
              <a:t> this is </a:t>
            </a:r>
            <a:r>
              <a:rPr lang="en-US" sz="2000" dirty="0"/>
              <a:t>an example from </a:t>
            </a:r>
            <a:r>
              <a:rPr lang="en-US" sz="2000" dirty="0" smtClean="0"/>
              <a:t>romir_1036/ro-c-miro-3-4-esc4-67p-v1.0/data/continuum/miro_3_mmcal_2015350.dat </a:t>
            </a:r>
            <a:r>
              <a:rPr lang="mr-IN" sz="2000" dirty="0" smtClean="0"/>
              <a:t>–</a:t>
            </a:r>
            <a:r>
              <a:rPr lang="en-US" sz="2000" dirty="0" smtClean="0"/>
              <a:t> offset is small, but really should be 0.</a:t>
            </a:r>
          </a:p>
          <a:p>
            <a:pPr marL="238125" indent="-238125" defTabSz="914400">
              <a:spcBef>
                <a:spcPts val="0"/>
              </a:spcBef>
            </a:pPr>
            <a:r>
              <a:rPr lang="en-US" sz="2000" dirty="0" smtClean="0"/>
              <a:t>Similar examples are common in mm and </a:t>
            </a:r>
            <a:r>
              <a:rPr lang="en-US" sz="2000" dirty="0" err="1" smtClean="0"/>
              <a:t>submm</a:t>
            </a:r>
            <a:r>
              <a:rPr lang="en-US" sz="2000" dirty="0" smtClean="0"/>
              <a:t> level 3 data.</a:t>
            </a:r>
          </a:p>
          <a:p>
            <a:pPr marL="238125" indent="-238125" defTabSz="914400">
              <a:spcBef>
                <a:spcPts val="0"/>
              </a:spcBef>
            </a:pPr>
            <a:r>
              <a:rPr lang="en-US" sz="2000" dirty="0" smtClean="0"/>
              <a:t>Baseline level should be 0, and is of the same order as the quoted one-sigma errors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4969042"/>
            <a:ext cx="393462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64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MIRO – Spectroscopic– Level 3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7924800" cy="1491817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Issues:</a:t>
            </a:r>
          </a:p>
          <a:p>
            <a:pPr defTabSz="914400">
              <a:spcBef>
                <a:spcPts val="0"/>
              </a:spcBef>
            </a:pPr>
            <a:r>
              <a:rPr lang="en-US" sz="1800" dirty="0" smtClean="0"/>
              <a:t>“band</a:t>
            </a:r>
            <a:r>
              <a:rPr lang="en-US" sz="1800" dirty="0" smtClean="0"/>
              <a:t>” (or ”IF”) </a:t>
            </a:r>
            <a:r>
              <a:rPr lang="en-US" sz="1800" dirty="0" smtClean="0"/>
              <a:t>offsets are common in level 3 spectroscopic data.  This is </a:t>
            </a:r>
            <a:r>
              <a:rPr lang="en-US" sz="1800" dirty="0"/>
              <a:t>an example from  </a:t>
            </a:r>
            <a:r>
              <a:rPr lang="en-US" sz="1800" dirty="0" smtClean="0"/>
              <a:t>romir_1038/ro-c-miro-3_4-ext2-67p-v1.0/data/spectroscopic/miro_3_ctscal_2016097.dat.  These errors are often at the level of 10’s of K; much larger than the stated uncertainty.</a:t>
            </a:r>
            <a:endParaRPr lang="en-US" sz="1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672" y="2909454"/>
            <a:ext cx="5705856" cy="365859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300990" y="4437089"/>
            <a:ext cx="4542020" cy="74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MIRO – </a:t>
            </a:r>
            <a:r>
              <a:rPr lang="en-US" dirty="0" smtClean="0"/>
              <a:t>Minor 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defTabSz="914400">
              <a:spcBef>
                <a:spcPts val="0"/>
              </a:spcBef>
            </a:pPr>
            <a:r>
              <a:rPr lang="en-US" sz="2000" dirty="0"/>
              <a:t>Software provided under </a:t>
            </a:r>
            <a:r>
              <a:rPr lang="mr-IN" sz="2000" dirty="0"/>
              <a:t>…</a:t>
            </a:r>
            <a:r>
              <a:rPr lang="en-US" sz="2000" dirty="0"/>
              <a:t>/document/</a:t>
            </a:r>
            <a:r>
              <a:rPr lang="en-US" sz="2000" dirty="0" err="1"/>
              <a:t>miro_read_data.asc</a:t>
            </a:r>
            <a:r>
              <a:rPr lang="en-US" sz="2000" dirty="0"/>
              <a:t> (a FORTRAN program) does not work with new level 3/4 data release.  As noted in RID (</a:t>
            </a:r>
            <a:r>
              <a:rPr lang="en-US" sz="2000" dirty="0">
                <a:solidFill>
                  <a:srgbClr val="FF0000"/>
                </a:solidFill>
              </a:rPr>
              <a:t>MIRO-US-BB-002</a:t>
            </a:r>
            <a:r>
              <a:rPr lang="en-US" sz="2000" dirty="0"/>
              <a:t>), it should be updated or deleted (or replaced).  This was also noted in RID MIRO-EU-RM-001.</a:t>
            </a:r>
          </a:p>
          <a:p>
            <a:pPr defTabSz="914400">
              <a:spcBef>
                <a:spcPts val="0"/>
              </a:spcBef>
            </a:pPr>
            <a:r>
              <a:rPr lang="en-US" sz="2000" dirty="0" smtClean="0"/>
              <a:t>Date/time </a:t>
            </a:r>
            <a:r>
              <a:rPr lang="en-US" sz="2000" dirty="0"/>
              <a:t>format for “UTC/GMT” columns in level 3 data is YYYYDDDHHMMSS when the more standard ISO 8601 format should be used (YYYY-MM-DDTHH:MM:SS.FFF).  Also, fractional seconds are only in the “TIME” column and not in the “UTC” column </a:t>
            </a:r>
            <a:r>
              <a:rPr lang="mr-IN" sz="2000" dirty="0"/>
              <a:t>–</a:t>
            </a:r>
            <a:r>
              <a:rPr lang="en-US" sz="2000" dirty="0"/>
              <a:t> why?  This is in RID </a:t>
            </a:r>
            <a:r>
              <a:rPr lang="en-US" sz="2000" dirty="0">
                <a:solidFill>
                  <a:srgbClr val="FF0000"/>
                </a:solidFill>
              </a:rPr>
              <a:t>MIRO-US-BB-003</a:t>
            </a:r>
            <a:r>
              <a:rPr lang="en-US" sz="2000" dirty="0" smtClean="0"/>
              <a:t>.  [N.B. I have since found that the ISO 8601 standard allows for the used format, </a:t>
            </a:r>
            <a:r>
              <a:rPr lang="en-US" sz="2000" b="1" dirty="0" smtClean="0"/>
              <a:t>if</a:t>
            </a:r>
            <a:r>
              <a:rPr lang="en-US" sz="2000" dirty="0" smtClean="0"/>
              <a:t> a “T” is added between day of year and time </a:t>
            </a:r>
            <a:r>
              <a:rPr lang="mr-IN" sz="2000" dirty="0" smtClean="0"/>
              <a:t>–</a:t>
            </a:r>
            <a:r>
              <a:rPr lang="en-US" sz="2000" dirty="0" smtClean="0"/>
              <a:t> this is the so-called “day of year, basic” format.  I still think it’s a good idea to use the more standard date/time representation.]</a:t>
            </a:r>
          </a:p>
          <a:p>
            <a:pPr defTabSz="914400">
              <a:spcBef>
                <a:spcPts val="0"/>
              </a:spcBef>
            </a:pPr>
            <a:r>
              <a:rPr lang="en-US" sz="2000" dirty="0"/>
              <a:t>Data values of -999.9 are in the data, but no explanation is in the documentation (</a:t>
            </a:r>
            <a:r>
              <a:rPr lang="en-US" sz="2000" dirty="0">
                <a:solidFill>
                  <a:srgbClr val="FF0000"/>
                </a:solidFill>
              </a:rPr>
              <a:t>MIRO-US-BB-004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05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MIRO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Despite </a:t>
            </a:r>
            <a:r>
              <a:rPr lang="en-US" dirty="0" smtClean="0"/>
              <a:t>the </a:t>
            </a:r>
            <a:r>
              <a:rPr lang="en-US" dirty="0" smtClean="0"/>
              <a:t>shortcomings noted above, the method for calculating brightness temperature, antenna temperature, the mapping from spectral channel number to sky frequency, and details on geometry are all </a:t>
            </a:r>
            <a:r>
              <a:rPr lang="en-US" dirty="0" smtClean="0"/>
              <a:t>clearly </a:t>
            </a:r>
            <a:r>
              <a:rPr lang="en-US" dirty="0" smtClean="0"/>
              <a:t>outlined in the user manual or contained in the data release itself.  </a:t>
            </a:r>
            <a:r>
              <a:rPr lang="en-US" dirty="0" smtClean="0"/>
              <a:t>The documentation, labels, format files, and data itself is in good shape.  There are just a </a:t>
            </a:r>
            <a:r>
              <a:rPr lang="en-US" dirty="0" smtClean="0"/>
              <a:t>few fix-ups to get </a:t>
            </a:r>
            <a:r>
              <a:rPr lang="en-US" dirty="0" smtClean="0"/>
              <a:t>the release</a:t>
            </a:r>
            <a:r>
              <a:rPr lang="en-US" dirty="0" smtClean="0"/>
              <a:t> </a:t>
            </a:r>
            <a:r>
              <a:rPr lang="en-US" dirty="0" smtClean="0"/>
              <a:t>into PDS-ready form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30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3518</TotalTime>
  <Words>624</Words>
  <Application>Microsoft Macintosh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Mangal</vt:lpstr>
      <vt:lpstr>Arial</vt:lpstr>
      <vt:lpstr>Office Theme</vt:lpstr>
      <vt:lpstr>Rosetta – Miro PDS/PSA Review Joint European Session</vt:lpstr>
      <vt:lpstr>MIRO</vt:lpstr>
      <vt:lpstr>MIRO – Marshall et al. 2017</vt:lpstr>
      <vt:lpstr>MIRO – Marshall et al. 2017</vt:lpstr>
      <vt:lpstr>MIRO – Level 3 Data Quality</vt:lpstr>
      <vt:lpstr>MIRO – Continuum mm – Level 3</vt:lpstr>
      <vt:lpstr>MIRO – Spectroscopic– Level 3</vt:lpstr>
      <vt:lpstr>MIRO – Minor RIDs</vt:lpstr>
      <vt:lpstr>MIRO - Summary</vt:lpstr>
    </vt:vector>
  </TitlesOfParts>
  <Company>NRAO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MIRO</dc:title>
  <dc:creator>Bryan Butler</dc:creator>
  <cp:lastModifiedBy>Microsoft Office User</cp:lastModifiedBy>
  <cp:revision>56</cp:revision>
  <dcterms:created xsi:type="dcterms:W3CDTF">2012-04-03T14:31:09Z</dcterms:created>
  <dcterms:modified xsi:type="dcterms:W3CDTF">2017-10-11T15:05:21Z</dcterms:modified>
</cp:coreProperties>
</file>