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57" r:id="rId3"/>
    <p:sldId id="272" r:id="rId4"/>
    <p:sldId id="279" r:id="rId5"/>
    <p:sldId id="278" r:id="rId6"/>
    <p:sldId id="286" r:id="rId7"/>
    <p:sldId id="287" r:id="rId8"/>
    <p:sldId id="288" r:id="rId9"/>
    <p:sldId id="276" r:id="rId10"/>
    <p:sldId id="289" r:id="rId11"/>
    <p:sldId id="290" r:id="rId12"/>
    <p:sldId id="294" r:id="rId13"/>
    <p:sldId id="295" r:id="rId14"/>
    <p:sldId id="291" r:id="rId15"/>
    <p:sldId id="292" r:id="rId16"/>
    <p:sldId id="261" r:id="rId17"/>
    <p:sldId id="293"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4"/>
    <p:restoredTop sz="94638"/>
  </p:normalViewPr>
  <p:slideViewPr>
    <p:cSldViewPr snapToGrid="0" snapToObjects="1">
      <p:cViewPr varScale="1">
        <p:scale>
          <a:sx n="83" d="100"/>
          <a:sy n="83" d="100"/>
        </p:scale>
        <p:origin x="192" y="8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48498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69762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55492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27468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C3D9-0405-AC49-A16D-454B218EE574}" type="datetimeFigureOut">
              <a:rPr lang="en-US" smtClean="0"/>
              <a:t>10/9/17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3301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2C3D9-0405-AC49-A16D-454B218EE574}"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68781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2C3D9-0405-AC49-A16D-454B218EE574}" type="datetimeFigureOut">
              <a:rPr lang="en-US" smtClean="0"/>
              <a:t>10/9/17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0731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C3D9-0405-AC49-A16D-454B218EE574}" type="datetimeFigureOut">
              <a:rPr lang="en-US" smtClean="0"/>
              <a:t>10/9/17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59426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C3D9-0405-AC49-A16D-454B218EE574}" type="datetimeFigureOut">
              <a:rPr lang="en-US" smtClean="0"/>
              <a:t>10/9/17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424828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C3D9-0405-AC49-A16D-454B218EE574}"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45692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C3D9-0405-AC49-A16D-454B218EE574}" type="datetimeFigureOut">
              <a:rPr lang="en-US" smtClean="0"/>
              <a:t>10/9/17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2851025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2C3D9-0405-AC49-A16D-454B218EE574}" type="datetimeFigureOut">
              <a:rPr lang="en-US" smtClean="0"/>
              <a:t>10/9/17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6C254-F9B9-7046-BA56-FE25A766E665}" type="slidenum">
              <a:rPr lang="en-US" smtClean="0"/>
              <a:t>‹#›</a:t>
            </a:fld>
            <a:endParaRPr lang="en-US"/>
          </a:p>
        </p:txBody>
      </p:sp>
    </p:spTree>
    <p:extLst>
      <p:ext uri="{BB962C8B-B14F-4D97-AF65-F5344CB8AC3E}">
        <p14:creationId xmlns:p14="http://schemas.microsoft.com/office/powerpoint/2010/main" val="29841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2241"/>
            <a:ext cx="8229600" cy="1143000"/>
          </a:xfrm>
        </p:spPr>
        <p:txBody>
          <a:bodyPr>
            <a:normAutofit/>
          </a:bodyPr>
          <a:lstStyle/>
          <a:p>
            <a:r>
              <a:rPr lang="en-US" dirty="0" smtClean="0"/>
              <a:t>Rosetta – </a:t>
            </a:r>
            <a:r>
              <a:rPr lang="en-US" dirty="0" err="1" smtClean="0"/>
              <a:t>Miro</a:t>
            </a:r>
            <a:r>
              <a:rPr lang="en-US" dirty="0" smtClean="0"/>
              <a:t> PDS/PSA Review</a:t>
            </a:r>
            <a:endParaRPr lang="en-US" dirty="0"/>
          </a:p>
        </p:txBody>
      </p:sp>
      <p:sp>
        <p:nvSpPr>
          <p:cNvPr id="4" name="Title 1"/>
          <p:cNvSpPr txBox="1">
            <a:spLocks/>
          </p:cNvSpPr>
          <p:nvPr/>
        </p:nvSpPr>
        <p:spPr>
          <a:xfrm>
            <a:off x="458724" y="3279709"/>
            <a:ext cx="8229600" cy="181157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Bryan Butler</a:t>
            </a:r>
          </a:p>
          <a:p>
            <a:r>
              <a:rPr lang="en-US" sz="2800" dirty="0" smtClean="0"/>
              <a:t>National Radio Astronomy </a:t>
            </a:r>
            <a:r>
              <a:rPr lang="en-US" sz="2800" dirty="0" smtClean="0"/>
              <a:t>Observatory</a:t>
            </a:r>
          </a:p>
          <a:p>
            <a:r>
              <a:rPr lang="en-US" sz="2800" dirty="0" smtClean="0"/>
              <a:t>October 10, 2017</a:t>
            </a:r>
            <a:endParaRPr lang="en-US" sz="2800" dirty="0"/>
          </a:p>
        </p:txBody>
      </p:sp>
    </p:spTree>
    <p:extLst>
      <p:ext uri="{BB962C8B-B14F-4D97-AF65-F5344CB8AC3E}">
        <p14:creationId xmlns:p14="http://schemas.microsoft.com/office/powerpoint/2010/main" val="309332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fontScale="77500" lnSpcReduction="20000"/>
          </a:bodyPr>
          <a:lstStyle/>
          <a:p>
            <a:r>
              <a:rPr lang="en-US" dirty="0"/>
              <a:t>PDS Labels and Meta Data</a:t>
            </a:r>
            <a:endParaRPr lang="en-US" dirty="0" smtClean="0"/>
          </a:p>
          <a:p>
            <a:pPr lvl="1"/>
            <a:r>
              <a:rPr lang="en-US" dirty="0"/>
              <a:t>Are the descriptions and scientific content contained inside the PDS labels sufficient to understand their corresponding data products</a:t>
            </a:r>
            <a:r>
              <a:rPr lang="en-US" dirty="0" smtClean="0"/>
              <a:t>?</a:t>
            </a:r>
          </a:p>
          <a:p>
            <a:pPr marL="457200" lvl="1" indent="0">
              <a:buNone/>
            </a:pPr>
            <a:r>
              <a:rPr lang="en-US" dirty="0"/>
              <a:t> </a:t>
            </a: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a:t>Is all significant meta data included directly in the PDS labels</a:t>
            </a:r>
            <a:r>
              <a:rPr lang="en-US" dirty="0" smtClean="0"/>
              <a:t>?</a:t>
            </a:r>
          </a:p>
          <a:p>
            <a:pPr marL="457200" lvl="1" indent="0">
              <a:buNone/>
            </a:pP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a:t>Do the labels provide all essential description of data values directly in the label, instead of deferring them to external references or documentation</a:t>
            </a:r>
            <a:r>
              <a:rPr lang="en-US" dirty="0" smtClean="0"/>
              <a:t>?</a:t>
            </a:r>
          </a:p>
          <a:p>
            <a:pPr marL="457200" lvl="1" indent="0">
              <a:buNone/>
            </a:pP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a:t>Can the data be read programmatically using only the information contained in the PDS labels</a:t>
            </a:r>
            <a:r>
              <a:rPr lang="en-US" dirty="0" smtClean="0"/>
              <a:t>?</a:t>
            </a:r>
          </a:p>
          <a:p>
            <a:pPr marL="457200" lvl="1" indent="0">
              <a:buNone/>
            </a:pPr>
            <a:r>
              <a:rPr lang="en-US" dirty="0" smtClean="0"/>
              <a:t>    </a:t>
            </a:r>
            <a:r>
              <a:rPr lang="en-US" dirty="0">
                <a:solidFill>
                  <a:srgbClr val="FF0000"/>
                </a:solidFill>
              </a:rPr>
              <a:t>Y</a:t>
            </a:r>
            <a:r>
              <a:rPr lang="en-US" dirty="0" smtClean="0">
                <a:solidFill>
                  <a:srgbClr val="FF0000"/>
                </a:solidFill>
              </a:rPr>
              <a:t>es.</a:t>
            </a:r>
            <a:endParaRPr lang="en-US" dirty="0"/>
          </a:p>
        </p:txBody>
      </p:sp>
    </p:spTree>
    <p:extLst>
      <p:ext uri="{BB962C8B-B14F-4D97-AF65-F5344CB8AC3E}">
        <p14:creationId xmlns:p14="http://schemas.microsoft.com/office/powerpoint/2010/main" val="2023075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fontScale="85000" lnSpcReduction="20000"/>
          </a:bodyPr>
          <a:lstStyle/>
          <a:p>
            <a:r>
              <a:rPr lang="en-US" dirty="0" smtClean="0"/>
              <a:t>Data</a:t>
            </a:r>
            <a:endParaRPr lang="en-US" dirty="0" smtClean="0"/>
          </a:p>
          <a:p>
            <a:pPr lvl="1"/>
            <a:r>
              <a:rPr lang="en-US" dirty="0"/>
              <a:t>Does the data look physically reasonable when examining it by eye or via a display tool</a:t>
            </a:r>
            <a:r>
              <a:rPr lang="en-US" dirty="0" smtClean="0"/>
              <a:t>?</a:t>
            </a:r>
          </a:p>
          <a:p>
            <a:pPr marL="457200" lvl="1" indent="0">
              <a:buNone/>
            </a:pPr>
            <a:r>
              <a:rPr lang="en-US" dirty="0" smtClean="0"/>
              <a:t>     </a:t>
            </a:r>
            <a:r>
              <a:rPr lang="en-US" dirty="0">
                <a:solidFill>
                  <a:srgbClr val="FF0000"/>
                </a:solidFill>
              </a:rPr>
              <a:t>M</a:t>
            </a:r>
            <a:r>
              <a:rPr lang="en-US" dirty="0" smtClean="0">
                <a:solidFill>
                  <a:srgbClr val="FF0000"/>
                </a:solidFill>
              </a:rPr>
              <a:t>ostly.</a:t>
            </a:r>
            <a:endParaRPr lang="en-US" dirty="0" smtClean="0"/>
          </a:p>
          <a:p>
            <a:pPr lvl="1"/>
            <a:r>
              <a:rPr lang="en-US" dirty="0"/>
              <a:t>When displaying the data as plots or images, are there any unexpected deviations</a:t>
            </a:r>
            <a:r>
              <a:rPr lang="en-US" dirty="0" smtClean="0"/>
              <a:t>?</a:t>
            </a:r>
          </a:p>
          <a:p>
            <a:pPr marL="457200" lvl="1" indent="0">
              <a:buNone/>
            </a:pP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a:t>Formulate a scientific inquiry and attempt to use the data to answer the inquiry</a:t>
            </a:r>
            <a:r>
              <a:rPr lang="en-US" dirty="0" smtClean="0"/>
              <a:t>.</a:t>
            </a:r>
          </a:p>
          <a:p>
            <a:pPr marL="457200" lvl="1" indent="0">
              <a:buNone/>
            </a:pPr>
            <a:r>
              <a:rPr lang="en-US" dirty="0" smtClean="0"/>
              <a:t>    </a:t>
            </a:r>
            <a:r>
              <a:rPr lang="en-US" dirty="0" smtClean="0">
                <a:solidFill>
                  <a:srgbClr val="FF0000"/>
                </a:solidFill>
              </a:rPr>
              <a:t>checked Marshall et al. 2017 (see following slides).</a:t>
            </a:r>
            <a:endParaRPr lang="en-US" dirty="0" smtClean="0"/>
          </a:p>
          <a:p>
            <a:pPr lvl="1"/>
            <a:r>
              <a:rPr lang="en-US" dirty="0"/>
              <a:t>If reviewing both raw and calibrated data, attempt to calibrate a raw data file</a:t>
            </a:r>
            <a:r>
              <a:rPr lang="en-US" dirty="0" smtClean="0"/>
              <a:t>.</a:t>
            </a:r>
          </a:p>
          <a:p>
            <a:pPr marL="457200" lvl="1" indent="0">
              <a:buNone/>
            </a:pPr>
            <a:r>
              <a:rPr lang="en-US" dirty="0" smtClean="0"/>
              <a:t>    </a:t>
            </a:r>
            <a:r>
              <a:rPr lang="en-US" dirty="0" smtClean="0">
                <a:solidFill>
                  <a:srgbClr val="FF0000"/>
                </a:solidFill>
              </a:rPr>
              <a:t>Was not reviewing raw data.</a:t>
            </a:r>
            <a:endParaRPr lang="en-US" dirty="0"/>
          </a:p>
        </p:txBody>
      </p:sp>
    </p:spTree>
    <p:extLst>
      <p:ext uri="{BB962C8B-B14F-4D97-AF65-F5344CB8AC3E}">
        <p14:creationId xmlns:p14="http://schemas.microsoft.com/office/powerpoint/2010/main" val="1380776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MIRO – </a:t>
            </a:r>
            <a:r>
              <a:rPr lang="en-US" dirty="0" smtClean="0"/>
              <a:t>Marshall et al. 2017</a:t>
            </a:r>
            <a:endParaRPr lang="en-US" dirty="0"/>
          </a:p>
        </p:txBody>
      </p:sp>
      <p:sp>
        <p:nvSpPr>
          <p:cNvPr id="10" name="Content Placeholder 2"/>
          <p:cNvSpPr>
            <a:spLocks noGrp="1"/>
          </p:cNvSpPr>
          <p:nvPr>
            <p:ph idx="1"/>
          </p:nvPr>
        </p:nvSpPr>
        <p:spPr>
          <a:xfrm>
            <a:off x="457200" y="1927579"/>
            <a:ext cx="8349916" cy="64718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Marshall et al. 2017 presents H</a:t>
            </a:r>
            <a:r>
              <a:rPr lang="en-US" sz="2000" baseline="-25000" dirty="0" smtClean="0"/>
              <a:t>2</a:t>
            </a:r>
            <a:r>
              <a:rPr lang="en-US" sz="2000" dirty="0" smtClean="0"/>
              <a:t>O production rates for 67P/C-G over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08" y="2574759"/>
            <a:ext cx="6826184" cy="3666958"/>
          </a:xfrm>
          <a:prstGeom prst="rect">
            <a:avLst/>
          </a:prstGeom>
        </p:spPr>
      </p:pic>
    </p:spTree>
    <p:extLst>
      <p:ext uri="{BB962C8B-B14F-4D97-AF65-F5344CB8AC3E}">
        <p14:creationId xmlns:p14="http://schemas.microsoft.com/office/powerpoint/2010/main" val="1169169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MIRO – </a:t>
            </a:r>
            <a:r>
              <a:rPr lang="en-US" dirty="0" smtClean="0"/>
              <a:t>Marshall et al. 2017</a:t>
            </a:r>
            <a:endParaRPr lang="en-US" dirty="0"/>
          </a:p>
        </p:txBody>
      </p:sp>
      <p:sp>
        <p:nvSpPr>
          <p:cNvPr id="10" name="Content Placeholder 2"/>
          <p:cNvSpPr>
            <a:spLocks noGrp="1"/>
          </p:cNvSpPr>
          <p:nvPr>
            <p:ph idx="1"/>
          </p:nvPr>
        </p:nvSpPr>
        <p:spPr>
          <a:xfrm>
            <a:off x="457200" y="1602200"/>
            <a:ext cx="8349916" cy="64718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Spot-check a couple of spectra.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 y="2249380"/>
            <a:ext cx="36576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045" y="2249380"/>
            <a:ext cx="3657600" cy="2743200"/>
          </a:xfrm>
          <a:prstGeom prst="rect">
            <a:avLst/>
          </a:prstGeom>
        </p:spPr>
      </p:pic>
      <p:sp>
        <p:nvSpPr>
          <p:cNvPr id="7" name="Content Placeholder 2"/>
          <p:cNvSpPr txBox="1">
            <a:spLocks/>
          </p:cNvSpPr>
          <p:nvPr/>
        </p:nvSpPr>
        <p:spPr>
          <a:xfrm>
            <a:off x="457200" y="5316170"/>
            <a:ext cx="8349916" cy="6471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pPr>
            <a:r>
              <a:rPr lang="en-US" sz="2000" dirty="0" smtClean="0"/>
              <a:t>Amplitude and variation (on different days) looks about right.</a:t>
            </a:r>
            <a:endParaRPr lang="en-US" sz="2000" dirty="0" smtClean="0"/>
          </a:p>
        </p:txBody>
      </p:sp>
      <p:grpSp>
        <p:nvGrpSpPr>
          <p:cNvPr id="9" name="Group 8"/>
          <p:cNvGrpSpPr/>
          <p:nvPr/>
        </p:nvGrpSpPr>
        <p:grpSpPr>
          <a:xfrm>
            <a:off x="829733" y="2230141"/>
            <a:ext cx="7315200" cy="2781677"/>
            <a:chOff x="829733" y="2210903"/>
            <a:chExt cx="7315200" cy="278167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33" y="2249380"/>
              <a:ext cx="3657600" cy="2743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333" y="2210903"/>
              <a:ext cx="3657600" cy="2743200"/>
            </a:xfrm>
            <a:prstGeom prst="rect">
              <a:avLst/>
            </a:prstGeom>
          </p:spPr>
        </p:pic>
      </p:grpSp>
    </p:spTree>
    <p:extLst>
      <p:ext uri="{BB962C8B-B14F-4D97-AF65-F5344CB8AC3E}">
        <p14:creationId xmlns:p14="http://schemas.microsoft.com/office/powerpoint/2010/main" val="3399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Issues:</a:t>
            </a:r>
          </a:p>
          <a:p>
            <a:pPr defTabSz="914400">
              <a:spcBef>
                <a:spcPts val="0"/>
              </a:spcBef>
            </a:pPr>
            <a:r>
              <a:rPr lang="en-US" dirty="0" smtClean="0"/>
              <a:t>There is no description of the difference between romir_1036 and romir_1036-2 datasets.  At least that I could find.  (A </a:t>
            </a:r>
            <a:r>
              <a:rPr lang="en-US" dirty="0" err="1" smtClean="0"/>
              <a:t>unix</a:t>
            </a:r>
            <a:r>
              <a:rPr lang="en-US" dirty="0" smtClean="0"/>
              <a:t> </a:t>
            </a:r>
            <a:r>
              <a:rPr lang="en-US" i="1" dirty="0" smtClean="0"/>
              <a:t>%diff </a:t>
            </a:r>
            <a:r>
              <a:rPr lang="en-US" dirty="0" smtClean="0"/>
              <a:t>between files shows no literally no difference.)</a:t>
            </a:r>
          </a:p>
          <a:p>
            <a:pPr defTabSz="914400">
              <a:spcBef>
                <a:spcPts val="0"/>
              </a:spcBef>
            </a:pPr>
            <a:r>
              <a:rPr lang="en-US" dirty="0" smtClean="0"/>
              <a:t>Data values of -999.9 are in the data, but no explanation is in the documentation (MIRO-US-BB-004).</a:t>
            </a:r>
          </a:p>
          <a:p>
            <a:pPr defTabSz="914400">
              <a:spcBef>
                <a:spcPts val="0"/>
              </a:spcBef>
            </a:pPr>
            <a:r>
              <a:rPr lang="en-US" dirty="0" smtClean="0"/>
              <a:t>Date/time format for “UTC/GMT” columns in level 3 data is YYYYDDDHHMMSS when the more standard ISO 8601 format should be used (YYYY-MM-DDTHH:MM:SS.FFF).  Also, fractional seconds are only in the “TIME” column and not in the “UTC” column </a:t>
            </a:r>
            <a:r>
              <a:rPr lang="mr-IN" dirty="0" smtClean="0"/>
              <a:t>–</a:t>
            </a:r>
            <a:r>
              <a:rPr lang="en-US" dirty="0" smtClean="0"/>
              <a:t> why?  This is in RID MIRO-US-BB-003.</a:t>
            </a:r>
          </a:p>
          <a:p>
            <a:pPr defTabSz="914400">
              <a:spcBef>
                <a:spcPts val="0"/>
              </a:spcBef>
            </a:pPr>
            <a:endParaRPr lang="en-US" dirty="0"/>
          </a:p>
        </p:txBody>
      </p:sp>
    </p:spTree>
    <p:extLst>
      <p:ext uri="{BB962C8B-B14F-4D97-AF65-F5344CB8AC3E}">
        <p14:creationId xmlns:p14="http://schemas.microsoft.com/office/powerpoint/2010/main" val="410028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Issues:</a:t>
            </a:r>
          </a:p>
          <a:p>
            <a:pPr defTabSz="914400">
              <a:spcBef>
                <a:spcPts val="0"/>
              </a:spcBef>
            </a:pPr>
            <a:r>
              <a:rPr lang="en-US" dirty="0" smtClean="0"/>
              <a:t>I didn’t understand what “level 3/4” means?  Apparently there will be another release of these data?</a:t>
            </a:r>
          </a:p>
          <a:p>
            <a:pPr defTabSz="914400">
              <a:spcBef>
                <a:spcPts val="0"/>
              </a:spcBef>
            </a:pPr>
            <a:r>
              <a:rPr lang="en-US" dirty="0" smtClean="0"/>
              <a:t>There are remaining artifacts in the supposedly calibrated data, perhaps above the level of calibration accuracy stated (10%).</a:t>
            </a:r>
          </a:p>
          <a:p>
            <a:pPr defTabSz="914400">
              <a:spcBef>
                <a:spcPts val="0"/>
              </a:spcBef>
            </a:pPr>
            <a:endParaRPr lang="en-US" dirty="0"/>
          </a:p>
        </p:txBody>
      </p:sp>
    </p:spTree>
    <p:extLst>
      <p:ext uri="{BB962C8B-B14F-4D97-AF65-F5344CB8AC3E}">
        <p14:creationId xmlns:p14="http://schemas.microsoft.com/office/powerpoint/2010/main" val="210840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MIRO – Continuum mm – Level 3</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237" y="1688572"/>
            <a:ext cx="4279392" cy="4576659"/>
          </a:xfrm>
          <a:prstGeom prst="rect">
            <a:avLst/>
          </a:prstGeom>
        </p:spPr>
      </p:pic>
      <p:sp>
        <p:nvSpPr>
          <p:cNvPr id="7" name="Donut 6"/>
          <p:cNvSpPr/>
          <p:nvPr/>
        </p:nvSpPr>
        <p:spPr>
          <a:xfrm>
            <a:off x="4227237" y="4700278"/>
            <a:ext cx="3918142" cy="725963"/>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ontent Placeholder 2"/>
          <p:cNvSpPr>
            <a:spLocks noGrp="1"/>
          </p:cNvSpPr>
          <p:nvPr>
            <p:ph idx="1"/>
          </p:nvPr>
        </p:nvSpPr>
        <p:spPr>
          <a:xfrm>
            <a:off x="457200" y="1927578"/>
            <a:ext cx="3222978" cy="44280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Issues:</a:t>
            </a:r>
          </a:p>
          <a:p>
            <a:pPr marL="238125" indent="-238125" defTabSz="914400">
              <a:spcBef>
                <a:spcPts val="0"/>
              </a:spcBef>
            </a:pPr>
            <a:r>
              <a:rPr lang="en-US" sz="2000" dirty="0" smtClean="0"/>
              <a:t>Offsets from 0 </a:t>
            </a:r>
            <a:r>
              <a:rPr lang="mr-IN" sz="2000" dirty="0" smtClean="0"/>
              <a:t>–</a:t>
            </a:r>
            <a:r>
              <a:rPr lang="en-US" sz="2000" dirty="0" smtClean="0"/>
              <a:t> this is </a:t>
            </a:r>
            <a:r>
              <a:rPr lang="en-US" sz="2000" dirty="0"/>
              <a:t>an example from </a:t>
            </a:r>
            <a:r>
              <a:rPr lang="en-US" sz="2000" dirty="0" smtClean="0"/>
              <a:t>romir_1036/ro-c-miro-3-4-esc4-67p-v1.0/data/continuum/miro_3_mmcal_2015350.dat </a:t>
            </a:r>
            <a:r>
              <a:rPr lang="mr-IN" sz="2000" dirty="0" smtClean="0"/>
              <a:t>–</a:t>
            </a:r>
            <a:r>
              <a:rPr lang="en-US" sz="2000" dirty="0" smtClean="0"/>
              <a:t> offset is small, but really should be 0.</a:t>
            </a:r>
          </a:p>
          <a:p>
            <a:pPr marL="238125" indent="-238125" defTabSz="914400">
              <a:spcBef>
                <a:spcPts val="0"/>
              </a:spcBef>
            </a:pPr>
            <a:r>
              <a:rPr lang="en-US" sz="2000" dirty="0" smtClean="0"/>
              <a:t>Similar examples are common in mm and </a:t>
            </a:r>
            <a:r>
              <a:rPr lang="en-US" sz="2000" dirty="0" err="1" smtClean="0"/>
              <a:t>submm</a:t>
            </a:r>
            <a:r>
              <a:rPr lang="en-US" sz="2000" dirty="0" smtClean="0"/>
              <a:t> level 3 data.</a:t>
            </a:r>
          </a:p>
          <a:p>
            <a:pPr marL="238125" indent="-238125" defTabSz="914400">
              <a:spcBef>
                <a:spcPts val="0"/>
              </a:spcBef>
            </a:pPr>
            <a:r>
              <a:rPr lang="en-US" sz="2000" dirty="0" smtClean="0"/>
              <a:t>Below the 10% level, but really should be 0.</a:t>
            </a:r>
          </a:p>
        </p:txBody>
      </p:sp>
      <p:cxnSp>
        <p:nvCxnSpPr>
          <p:cNvPr id="11" name="Straight Connector 10"/>
          <p:cNvCxnSpPr/>
          <p:nvPr/>
        </p:nvCxnSpPr>
        <p:spPr>
          <a:xfrm>
            <a:off x="4572000" y="4969042"/>
            <a:ext cx="393462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5641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MIRO – </a:t>
            </a:r>
            <a:r>
              <a:rPr lang="en-US" dirty="0" smtClean="0"/>
              <a:t>Spectroscopic– </a:t>
            </a:r>
            <a:r>
              <a:rPr lang="en-US" dirty="0" smtClean="0"/>
              <a:t>Level 3</a:t>
            </a:r>
            <a:endParaRPr lang="en-US" dirty="0"/>
          </a:p>
        </p:txBody>
      </p:sp>
      <p:sp>
        <p:nvSpPr>
          <p:cNvPr id="10" name="Content Placeholder 2"/>
          <p:cNvSpPr>
            <a:spLocks noGrp="1"/>
          </p:cNvSpPr>
          <p:nvPr>
            <p:ph idx="1"/>
          </p:nvPr>
        </p:nvSpPr>
        <p:spPr>
          <a:xfrm>
            <a:off x="457200" y="1417638"/>
            <a:ext cx="7817556" cy="1097844"/>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t>Issues:</a:t>
            </a:r>
          </a:p>
          <a:p>
            <a:pPr defTabSz="914400">
              <a:spcBef>
                <a:spcPts val="0"/>
              </a:spcBef>
            </a:pPr>
            <a:r>
              <a:rPr lang="en-US" sz="1800" dirty="0" smtClean="0"/>
              <a:t>“band” offsets are common in level 3 spectroscopic data.  This is </a:t>
            </a:r>
            <a:r>
              <a:rPr lang="en-US" sz="1800" dirty="0"/>
              <a:t>an example from  romir_1038/ro-c-miro-3_4-ext2-67p-v1.0/data/spectroscopic/miro_3_ctscal_2016097.dat</a:t>
            </a:r>
            <a:endParaRPr lang="en-US" sz="18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17" y="2515482"/>
            <a:ext cx="6632966" cy="4253061"/>
          </a:xfrm>
          <a:prstGeom prst="rect">
            <a:avLst/>
          </a:prstGeom>
        </p:spPr>
      </p:pic>
      <p:cxnSp>
        <p:nvCxnSpPr>
          <p:cNvPr id="9" name="Straight Connector 8"/>
          <p:cNvCxnSpPr/>
          <p:nvPr/>
        </p:nvCxnSpPr>
        <p:spPr>
          <a:xfrm>
            <a:off x="2069432" y="4295274"/>
            <a:ext cx="537811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9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 -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Despite some of the shortcomings noted above, the method for calculating brightness temperature, antenna temperature, the mapping from spectral channel number to sky frequency, and details on geometry are all fairly clearly outlined in the user manual or contained in the data </a:t>
            </a:r>
            <a:r>
              <a:rPr lang="en-US" smtClean="0"/>
              <a:t>release </a:t>
            </a:r>
            <a:r>
              <a:rPr lang="en-US" smtClean="0"/>
              <a:t>itself.  </a:t>
            </a:r>
            <a:r>
              <a:rPr lang="en-US" dirty="0" smtClean="0"/>
              <a:t>The data is in pretty good shape, just needs a few fix-ups to get it into PDS-ready form.</a:t>
            </a:r>
          </a:p>
          <a:p>
            <a:r>
              <a:rPr lang="en-US" dirty="0" smtClean="0"/>
              <a:t>N.B. I didn’t check geometry, gas velocity, or line-fitting.</a:t>
            </a:r>
          </a:p>
        </p:txBody>
      </p:sp>
    </p:spTree>
    <p:extLst>
      <p:ext uri="{BB962C8B-B14F-4D97-AF65-F5344CB8AC3E}">
        <p14:creationId xmlns:p14="http://schemas.microsoft.com/office/powerpoint/2010/main" val="1123042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pic>
        <p:nvPicPr>
          <p:cNvPr id="5" name="Picture 4"/>
          <p:cNvPicPr>
            <a:picLocks noChangeAspect="1"/>
          </p:cNvPicPr>
          <p:nvPr/>
        </p:nvPicPr>
        <p:blipFill>
          <a:blip r:embed="rId2"/>
          <a:stretch>
            <a:fillRect/>
          </a:stretch>
        </p:blipFill>
        <p:spPr>
          <a:xfrm>
            <a:off x="1270000" y="1417638"/>
            <a:ext cx="6604000" cy="4666827"/>
          </a:xfrm>
          <a:prstGeom prst="rect">
            <a:avLst/>
          </a:prstGeom>
        </p:spPr>
      </p:pic>
    </p:spTree>
    <p:extLst>
      <p:ext uri="{BB962C8B-B14F-4D97-AF65-F5344CB8AC3E}">
        <p14:creationId xmlns:p14="http://schemas.microsoft.com/office/powerpoint/2010/main" val="239176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a:bodyPr>
          <a:lstStyle/>
          <a:p>
            <a:pPr marL="0" indent="0">
              <a:buNone/>
            </a:pPr>
            <a:r>
              <a:rPr lang="en-US" dirty="0" smtClean="0"/>
              <a:t>Essentially three separate spectrometers:</a:t>
            </a:r>
          </a:p>
          <a:p>
            <a:pPr marL="514350" indent="-514350">
              <a:buFont typeface="+mj-lt"/>
              <a:buAutoNum type="arabicPeriod"/>
            </a:pPr>
            <a:r>
              <a:rPr lang="en-US" dirty="0" smtClean="0"/>
              <a:t>Broadband radiometer @ 190 GHz,</a:t>
            </a:r>
          </a:p>
          <a:p>
            <a:pPr marL="514350" indent="-514350">
              <a:buFont typeface="+mj-lt"/>
              <a:buAutoNum type="arabicPeriod"/>
            </a:pPr>
            <a:r>
              <a:rPr lang="en-US" dirty="0" smtClean="0"/>
              <a:t>Broadband radiometer @ 562 GHz,</a:t>
            </a:r>
          </a:p>
          <a:p>
            <a:pPr marL="514350" indent="-514350">
              <a:buFont typeface="+mj-lt"/>
              <a:buAutoNum type="arabicPeriod"/>
            </a:pPr>
            <a:r>
              <a:rPr lang="en-US" dirty="0" smtClean="0"/>
              <a:t>High resolution spectrometer @ 562 GHz </a:t>
            </a:r>
          </a:p>
          <a:p>
            <a:pPr marL="0" indent="0">
              <a:buNone/>
            </a:pPr>
            <a:r>
              <a:rPr lang="en-US" dirty="0"/>
              <a:t> </a:t>
            </a:r>
            <a:r>
              <a:rPr lang="en-US" dirty="0" smtClean="0"/>
              <a:t>     (</a:t>
            </a:r>
            <a:r>
              <a:rPr lang="el-GR" dirty="0" smtClean="0"/>
              <a:t>ν</a:t>
            </a:r>
            <a:r>
              <a:rPr lang="en-US" dirty="0" smtClean="0"/>
              <a:t>/</a:t>
            </a:r>
            <a:r>
              <a:rPr lang="en-US" sz="2800" b="1" dirty="0" err="1">
                <a:latin typeface="Lucida Grande"/>
                <a:ea typeface="Lucida Grande"/>
                <a:cs typeface="Lucida Grande"/>
              </a:rPr>
              <a:t>Δ</a:t>
            </a:r>
            <a:r>
              <a:rPr lang="el-GR" dirty="0"/>
              <a:t>ν</a:t>
            </a:r>
            <a:r>
              <a:rPr lang="el-GR" dirty="0" smtClean="0"/>
              <a:t> </a:t>
            </a:r>
            <a:r>
              <a:rPr lang="el-GR" dirty="0"/>
              <a:t>≈ </a:t>
            </a:r>
            <a:r>
              <a:rPr lang="el-GR" dirty="0" smtClean="0"/>
              <a:t>10</a:t>
            </a:r>
            <a:r>
              <a:rPr lang="el-GR" baseline="30000" dirty="0" smtClean="0"/>
              <a:t>7</a:t>
            </a:r>
            <a:r>
              <a:rPr lang="en-US" dirty="0" smtClean="0"/>
              <a:t>).</a:t>
            </a:r>
            <a:endParaRPr lang="en-US" dirty="0"/>
          </a:p>
        </p:txBody>
      </p:sp>
    </p:spTree>
    <p:extLst>
      <p:ext uri="{BB962C8B-B14F-4D97-AF65-F5344CB8AC3E}">
        <p14:creationId xmlns:p14="http://schemas.microsoft.com/office/powerpoint/2010/main" val="205055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a:bodyPr>
          <a:lstStyle/>
          <a:p>
            <a:pPr marL="0" indent="0">
              <a:buNone/>
            </a:pPr>
            <a:r>
              <a:rPr lang="en-US" dirty="0" smtClean="0"/>
              <a:t>4</a:t>
            </a:r>
            <a:r>
              <a:rPr lang="en-US" dirty="0" smtClean="0"/>
              <a:t> </a:t>
            </a:r>
            <a:r>
              <a:rPr lang="en-US" dirty="0" smtClean="0"/>
              <a:t>Data sets , covering </a:t>
            </a:r>
            <a:r>
              <a:rPr lang="en-US" dirty="0" smtClean="0"/>
              <a:t>Escort 4 (ESC4 </a:t>
            </a:r>
            <a:r>
              <a:rPr lang="en-US" dirty="0" smtClean="0"/>
              <a:t>– </a:t>
            </a:r>
            <a:r>
              <a:rPr lang="en-US" dirty="0" smtClean="0"/>
              <a:t>Oct-Dec 2015), Extension 1 (EXT1 </a:t>
            </a:r>
            <a:r>
              <a:rPr lang="mr-IN" dirty="0" smtClean="0"/>
              <a:t>–</a:t>
            </a:r>
            <a:r>
              <a:rPr lang="en-US" dirty="0" smtClean="0"/>
              <a:t> Jan-Apr 2016), and Extension 2 (EXT2 </a:t>
            </a:r>
            <a:r>
              <a:rPr lang="mr-IN" dirty="0" smtClean="0"/>
              <a:t>–</a:t>
            </a:r>
            <a:r>
              <a:rPr lang="en-US" dirty="0" smtClean="0"/>
              <a:t> Apr-Jun 2016) phases</a:t>
            </a:r>
            <a:r>
              <a:rPr lang="en-US" dirty="0" smtClean="0"/>
              <a:t>, Levels 2 and </a:t>
            </a:r>
            <a:r>
              <a:rPr lang="en-US" dirty="0" smtClean="0"/>
              <a:t>3/4:</a:t>
            </a:r>
            <a:endParaRPr lang="en-US" dirty="0" smtClean="0"/>
          </a:p>
          <a:p>
            <a:pPr marL="1368425" indent="-514350">
              <a:buFont typeface="+mj-lt"/>
              <a:buAutoNum type="arabicPeriod"/>
            </a:pPr>
            <a:r>
              <a:rPr lang="en-US" sz="2800" dirty="0" smtClean="0"/>
              <a:t>r</a:t>
            </a:r>
            <a:r>
              <a:rPr lang="en-US" sz="2800" dirty="0" smtClean="0"/>
              <a:t>omir_1024/</a:t>
            </a:r>
            <a:r>
              <a:rPr lang="mr-IN" sz="2800" dirty="0" smtClean="0"/>
              <a:t>ro-c-miro-2-esc4-67p-v1.</a:t>
            </a:r>
            <a:r>
              <a:rPr lang="en-US" sz="2800" dirty="0" smtClean="0"/>
              <a:t>0</a:t>
            </a:r>
            <a:endParaRPr lang="en-US" sz="2800" dirty="0" smtClean="0"/>
          </a:p>
          <a:p>
            <a:pPr marL="1368425" indent="-514350">
              <a:buFont typeface="+mj-lt"/>
              <a:buAutoNum type="arabicPeriod"/>
            </a:pPr>
            <a:r>
              <a:rPr lang="en-US" sz="2800" dirty="0" smtClean="0"/>
              <a:t>r</a:t>
            </a:r>
            <a:r>
              <a:rPr lang="en-US" sz="2800" dirty="0" smtClean="0"/>
              <a:t>omir_1036/</a:t>
            </a:r>
            <a:r>
              <a:rPr lang="mr-IN" sz="2800" dirty="0" smtClean="0"/>
              <a:t>ro-c-miro-3-4-esc4-67p-v1.0</a:t>
            </a:r>
            <a:r>
              <a:rPr lang="en-US" sz="2800" dirty="0" smtClean="0"/>
              <a:t> (romir_1036-2/</a:t>
            </a:r>
            <a:r>
              <a:rPr lang="mr-IN" sz="2800" dirty="0" smtClean="0"/>
              <a:t>ro-c-miro-3-4-esc4-67p-v1.0</a:t>
            </a:r>
            <a:r>
              <a:rPr lang="en-US" sz="2800" dirty="0" smtClean="0"/>
              <a:t>)</a:t>
            </a:r>
          </a:p>
          <a:p>
            <a:pPr marL="1368425" indent="-514350">
              <a:buFont typeface="+mj-lt"/>
              <a:buAutoNum type="arabicPeriod"/>
            </a:pPr>
            <a:r>
              <a:rPr lang="en-US" sz="2800" dirty="0" smtClean="0"/>
              <a:t>romir_1037/</a:t>
            </a:r>
            <a:r>
              <a:rPr lang="mr-IN" sz="2800" dirty="0" smtClean="0"/>
              <a:t>ro-c-miro-3_4-ext1-67p-v1.0</a:t>
            </a:r>
            <a:endParaRPr lang="en-US" sz="2800" dirty="0" smtClean="0"/>
          </a:p>
          <a:p>
            <a:pPr marL="1368425" indent="-514350">
              <a:buFont typeface="+mj-lt"/>
              <a:buAutoNum type="arabicPeriod"/>
            </a:pPr>
            <a:r>
              <a:rPr lang="mr-IN" sz="2800" dirty="0"/>
              <a:t>romir_1038/ro-c-miro-3_4-ext2-67p-v1.0</a:t>
            </a:r>
            <a:endParaRPr lang="en-US" sz="2800" dirty="0"/>
          </a:p>
        </p:txBody>
      </p:sp>
    </p:spTree>
    <p:extLst>
      <p:ext uri="{BB962C8B-B14F-4D97-AF65-F5344CB8AC3E}">
        <p14:creationId xmlns:p14="http://schemas.microsoft.com/office/powerpoint/2010/main" val="2257903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fontScale="92500" lnSpcReduction="10000"/>
          </a:bodyPr>
          <a:lstStyle/>
          <a:p>
            <a:r>
              <a:rPr lang="en-US" dirty="0" smtClean="0"/>
              <a:t>Examine the root directories</a:t>
            </a:r>
          </a:p>
          <a:p>
            <a:pPr marL="0" indent="0">
              <a:buNone/>
            </a:pPr>
            <a:endParaRPr lang="en-US" dirty="0" smtClean="0"/>
          </a:p>
          <a:p>
            <a:pPr marL="347663" indent="0">
              <a:buNone/>
            </a:pPr>
            <a:r>
              <a:rPr lang="en-US" dirty="0" smtClean="0"/>
              <a:t>Each </a:t>
            </a:r>
            <a:r>
              <a:rPr lang="en-US" dirty="0" smtClean="0"/>
              <a:t>dataset has the proper overall directory structure, </a:t>
            </a:r>
            <a:r>
              <a:rPr lang="en-US" dirty="0" smtClean="0"/>
              <a:t>which includes an </a:t>
            </a:r>
            <a:r>
              <a:rPr lang="en-US" i="1" dirty="0" err="1" smtClean="0"/>
              <a:t>aareadme.txt</a:t>
            </a:r>
            <a:r>
              <a:rPr lang="en-US" dirty="0" smtClean="0"/>
              <a:t> </a:t>
            </a:r>
            <a:r>
              <a:rPr lang="en-US" dirty="0" smtClean="0"/>
              <a:t>file (which correctly describes the file structure), </a:t>
            </a:r>
            <a:r>
              <a:rPr lang="en-US" i="1" dirty="0" err="1" smtClean="0"/>
              <a:t>errata</a:t>
            </a:r>
            <a:r>
              <a:rPr lang="en-US" i="1" dirty="0" err="1" smtClean="0"/>
              <a:t>.txt</a:t>
            </a:r>
            <a:r>
              <a:rPr lang="en-US" dirty="0" smtClean="0"/>
              <a:t> file,  </a:t>
            </a:r>
            <a:r>
              <a:rPr lang="en-US" i="1" dirty="0" smtClean="0"/>
              <a:t>catalog/ data/ document/ index/</a:t>
            </a:r>
            <a:r>
              <a:rPr lang="en-US" dirty="0" smtClean="0"/>
              <a:t> and </a:t>
            </a:r>
            <a:r>
              <a:rPr lang="en-US" i="1" dirty="0" smtClean="0"/>
              <a:t>label/ </a:t>
            </a:r>
            <a:r>
              <a:rPr lang="en-US" dirty="0" smtClean="0"/>
              <a:t>directories.</a:t>
            </a:r>
            <a:endParaRPr lang="en-US" dirty="0" smtClean="0"/>
          </a:p>
          <a:p>
            <a:pPr marL="347663" indent="0">
              <a:buNone/>
            </a:pPr>
            <a:endParaRPr lang="en-US" sz="1500" dirty="0"/>
          </a:p>
          <a:p>
            <a:pPr marL="347663" indent="0">
              <a:buNone/>
            </a:pPr>
            <a:r>
              <a:rPr lang="en-US" dirty="0" smtClean="0"/>
              <a:t>The </a:t>
            </a:r>
            <a:r>
              <a:rPr lang="en-US" i="1" dirty="0" smtClean="0"/>
              <a:t>data</a:t>
            </a:r>
            <a:r>
              <a:rPr lang="en-US" i="1" dirty="0" smtClean="0"/>
              <a:t>/</a:t>
            </a:r>
            <a:r>
              <a:rPr lang="en-US" dirty="0" smtClean="0"/>
              <a:t> </a:t>
            </a:r>
            <a:r>
              <a:rPr lang="en-US" dirty="0" smtClean="0"/>
              <a:t>directories contain subdirectories:</a:t>
            </a:r>
          </a:p>
          <a:p>
            <a:pPr marL="347663" indent="0">
              <a:buNone/>
            </a:pPr>
            <a:endParaRPr lang="en-US" sz="1500" dirty="0"/>
          </a:p>
          <a:p>
            <a:pPr marL="347663" indent="0">
              <a:buNone/>
            </a:pPr>
            <a:r>
              <a:rPr lang="en-US" i="1" dirty="0" smtClean="0"/>
              <a:t>continuum</a:t>
            </a:r>
            <a:r>
              <a:rPr lang="en-US" i="1" dirty="0"/>
              <a:t>/     </a:t>
            </a:r>
            <a:r>
              <a:rPr lang="en-US" i="1" dirty="0" smtClean="0"/>
              <a:t>geometry/     </a:t>
            </a:r>
            <a:r>
              <a:rPr lang="en-US" i="1" dirty="0" smtClean="0"/>
              <a:t>spectroscopic</a:t>
            </a:r>
            <a:r>
              <a:rPr lang="en-US" i="1"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3507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6" name="Content Placeholder 2"/>
          <p:cNvSpPr>
            <a:spLocks noGrp="1"/>
          </p:cNvSpPr>
          <p:nvPr>
            <p:ph idx="1"/>
          </p:nvPr>
        </p:nvSpPr>
        <p:spPr>
          <a:xfrm>
            <a:off x="457200" y="1600200"/>
            <a:ext cx="8229600" cy="4800390"/>
          </a:xfrm>
        </p:spPr>
        <p:txBody>
          <a:bodyPr>
            <a:normAutofit fontScale="92500"/>
          </a:bodyPr>
          <a:lstStyle/>
          <a:p>
            <a:r>
              <a:rPr lang="en-US" dirty="0" smtClean="0"/>
              <a:t>Read the catalog files</a:t>
            </a:r>
            <a:endParaRPr lang="en-US" dirty="0" smtClean="0"/>
          </a:p>
          <a:p>
            <a:pPr marL="0" indent="0">
              <a:buNone/>
            </a:pPr>
            <a:endParaRPr lang="en-US" sz="1400" dirty="0" smtClean="0"/>
          </a:p>
          <a:p>
            <a:pPr marL="347663" indent="0">
              <a:buNone/>
            </a:pPr>
            <a:r>
              <a:rPr lang="en-US" dirty="0" smtClean="0"/>
              <a:t>The catalog files look OK, though the </a:t>
            </a:r>
            <a:r>
              <a:rPr lang="en-US" i="1" dirty="0" err="1" smtClean="0"/>
              <a:t>ref.cat</a:t>
            </a:r>
            <a:r>
              <a:rPr lang="en-US" i="1" dirty="0" smtClean="0"/>
              <a:t> </a:t>
            </a:r>
            <a:r>
              <a:rPr lang="en-US" dirty="0" smtClean="0"/>
              <a:t>files don’t seem to have recent relevant publications (Marshall+ 2017; </a:t>
            </a:r>
            <a:r>
              <a:rPr lang="en-US" dirty="0" err="1" smtClean="0"/>
              <a:t>Choukroun</a:t>
            </a:r>
            <a:r>
              <a:rPr lang="en-US" dirty="0" smtClean="0"/>
              <a:t>+ 2015; </a:t>
            </a:r>
            <a:r>
              <a:rPr lang="en-US" dirty="0" err="1" smtClean="0"/>
              <a:t>Biver</a:t>
            </a:r>
            <a:r>
              <a:rPr lang="en-US" dirty="0" smtClean="0"/>
              <a:t>+ 2015; etc.) </a:t>
            </a:r>
            <a:r>
              <a:rPr lang="mr-IN" dirty="0" smtClean="0"/>
              <a:t>–</a:t>
            </a:r>
            <a:r>
              <a:rPr lang="en-US" dirty="0" smtClean="0"/>
              <a:t> is that OK (probably)?</a:t>
            </a:r>
          </a:p>
          <a:p>
            <a:pPr marL="347663" indent="0">
              <a:buNone/>
            </a:pPr>
            <a:endParaRPr lang="en-US" dirty="0" smtClean="0"/>
          </a:p>
          <a:p>
            <a:pPr marL="347663" indent="-347663"/>
            <a:r>
              <a:rPr lang="en-US" dirty="0" smtClean="0"/>
              <a:t>Browse the documentation</a:t>
            </a:r>
          </a:p>
          <a:p>
            <a:pPr marL="0" indent="0">
              <a:buNone/>
            </a:pPr>
            <a:endParaRPr lang="en-US" sz="1600" dirty="0"/>
          </a:p>
          <a:p>
            <a:pPr marL="403225" indent="0">
              <a:buNone/>
            </a:pPr>
            <a:r>
              <a:rPr lang="en-US" dirty="0" smtClean="0"/>
              <a:t>Looks OK.</a:t>
            </a:r>
          </a:p>
          <a:p>
            <a:pPr marL="347663" indent="-347663"/>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6007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6" name="Content Placeholder 2"/>
          <p:cNvSpPr>
            <a:spLocks noGrp="1"/>
          </p:cNvSpPr>
          <p:nvPr>
            <p:ph idx="1"/>
          </p:nvPr>
        </p:nvSpPr>
        <p:spPr>
          <a:xfrm>
            <a:off x="457200" y="1600200"/>
            <a:ext cx="8229600" cy="4800390"/>
          </a:xfrm>
        </p:spPr>
        <p:txBody>
          <a:bodyPr>
            <a:normAutofit/>
          </a:bodyPr>
          <a:lstStyle/>
          <a:p>
            <a:r>
              <a:rPr lang="en-US" dirty="0" smtClean="0"/>
              <a:t>Check for data-browsing help</a:t>
            </a:r>
            <a:endParaRPr lang="en-US" dirty="0" smtClean="0"/>
          </a:p>
          <a:p>
            <a:pPr marL="0" indent="0">
              <a:buNone/>
            </a:pPr>
            <a:endParaRPr lang="en-US" sz="1400" dirty="0" smtClean="0"/>
          </a:p>
          <a:p>
            <a:pPr marL="347663" indent="0">
              <a:buNone/>
            </a:pPr>
            <a:r>
              <a:rPr lang="en-US" dirty="0" smtClean="0"/>
              <a:t>Software provided under </a:t>
            </a:r>
            <a:r>
              <a:rPr lang="mr-IN" dirty="0" smtClean="0"/>
              <a:t>…</a:t>
            </a:r>
            <a:r>
              <a:rPr lang="en-US" dirty="0" smtClean="0"/>
              <a:t>/document/</a:t>
            </a:r>
            <a:r>
              <a:rPr lang="en-US" dirty="0" err="1" smtClean="0"/>
              <a:t>miro_read_data.asc</a:t>
            </a:r>
            <a:r>
              <a:rPr lang="en-US" dirty="0" smtClean="0"/>
              <a:t> (a FORTRAN program) does not work with new level 3/4 data release.  As noted in RID (</a:t>
            </a:r>
            <a:r>
              <a:rPr lang="en-US" dirty="0" smtClean="0"/>
              <a:t>MIRO-US-BB-002)</a:t>
            </a:r>
            <a:r>
              <a:rPr lang="en-US" dirty="0" smtClean="0"/>
              <a:t>, it should be updated or deleted (or replaced).  This was also noted in RID </a:t>
            </a:r>
            <a:r>
              <a:rPr lang="en-US" dirty="0" smtClean="0"/>
              <a:t>MIRO-EU-RM-001.</a:t>
            </a:r>
            <a:endParaRPr lang="en-US" dirty="0" smtClean="0"/>
          </a:p>
          <a:p>
            <a:pPr marL="347663" indent="-347663"/>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9198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6" name="Content Placeholder 2"/>
          <p:cNvSpPr>
            <a:spLocks noGrp="1"/>
          </p:cNvSpPr>
          <p:nvPr>
            <p:ph idx="1"/>
          </p:nvPr>
        </p:nvSpPr>
        <p:spPr>
          <a:xfrm>
            <a:off x="457200" y="1600200"/>
            <a:ext cx="8229600" cy="4800390"/>
          </a:xfrm>
        </p:spPr>
        <p:txBody>
          <a:bodyPr>
            <a:normAutofit fontScale="92500"/>
          </a:bodyPr>
          <a:lstStyle/>
          <a:p>
            <a:r>
              <a:rPr lang="en-US" dirty="0" smtClean="0"/>
              <a:t>Rummage through the data</a:t>
            </a:r>
            <a:endParaRPr lang="en-US" dirty="0" smtClean="0"/>
          </a:p>
          <a:p>
            <a:pPr marL="0" indent="0">
              <a:buNone/>
            </a:pPr>
            <a:endParaRPr lang="en-US" sz="1400" dirty="0" smtClean="0"/>
          </a:p>
          <a:p>
            <a:pPr marL="347663" indent="0">
              <a:buNone/>
            </a:pPr>
            <a:r>
              <a:rPr lang="en-US" dirty="0"/>
              <a:t>I have my own software </a:t>
            </a:r>
            <a:r>
              <a:rPr lang="en-US" dirty="0" smtClean="0"/>
              <a:t>(python), made and modified for previous PDS </a:t>
            </a:r>
            <a:r>
              <a:rPr lang="en-US" dirty="0"/>
              <a:t>reviews.  I used this software again for this review, though it needed some updating.</a:t>
            </a:r>
          </a:p>
          <a:p>
            <a:pPr marL="347663" indent="0">
              <a:buNone/>
            </a:pPr>
            <a:r>
              <a:rPr lang="en-US" dirty="0" smtClean="0"/>
              <a:t>96 continuum </a:t>
            </a:r>
            <a:r>
              <a:rPr lang="en-US" dirty="0"/>
              <a:t>datasets </a:t>
            </a:r>
            <a:r>
              <a:rPr lang="en-US" dirty="0" smtClean="0"/>
              <a:t>(each with ~50000 records) – </a:t>
            </a:r>
            <a:r>
              <a:rPr lang="en-US" dirty="0"/>
              <a:t>plotted them all and visually inspected.</a:t>
            </a:r>
          </a:p>
          <a:p>
            <a:pPr marL="347663" indent="0">
              <a:buNone/>
            </a:pPr>
            <a:r>
              <a:rPr lang="en-US" dirty="0" smtClean="0"/>
              <a:t>48 spectroscopic </a:t>
            </a:r>
            <a:r>
              <a:rPr lang="en-US" dirty="0"/>
              <a:t>datasets </a:t>
            </a:r>
            <a:r>
              <a:rPr lang="en-US" dirty="0" smtClean="0"/>
              <a:t>(each with ~20000 records) – </a:t>
            </a:r>
            <a:r>
              <a:rPr lang="en-US" dirty="0"/>
              <a:t>only plotted/examined a few.</a:t>
            </a:r>
          </a:p>
          <a:p>
            <a:pPr marL="347663" indent="0"/>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721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a:xfrm>
            <a:off x="457200" y="1600200"/>
            <a:ext cx="8229600" cy="4800390"/>
          </a:xfrm>
        </p:spPr>
        <p:txBody>
          <a:bodyPr>
            <a:normAutofit fontScale="77500" lnSpcReduction="20000"/>
          </a:bodyPr>
          <a:lstStyle/>
          <a:p>
            <a:r>
              <a:rPr lang="en-US" dirty="0" smtClean="0"/>
              <a:t>Documentation</a:t>
            </a:r>
          </a:p>
          <a:p>
            <a:pPr lvl="1"/>
            <a:r>
              <a:rPr lang="en-US" dirty="0" smtClean="0"/>
              <a:t>Does </a:t>
            </a:r>
            <a:r>
              <a:rPr lang="en-US" dirty="0"/>
              <a:t>the dataset contain all documentation needed to use and understand its data without prior </a:t>
            </a:r>
            <a:r>
              <a:rPr lang="en-US" dirty="0" smtClean="0"/>
              <a:t>knowledge?</a:t>
            </a:r>
          </a:p>
          <a:p>
            <a:pPr marL="457200" lvl="1" indent="0">
              <a:buNone/>
            </a:pPr>
            <a:r>
              <a:rPr lang="en-US" dirty="0"/>
              <a:t> </a:t>
            </a: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smtClean="0"/>
              <a:t>Is </a:t>
            </a:r>
            <a:r>
              <a:rPr lang="en-US" dirty="0"/>
              <a:t>the provided documentation well organized, clear and </a:t>
            </a:r>
            <a:r>
              <a:rPr lang="en-US" dirty="0" smtClean="0"/>
              <a:t>self-consistent?</a:t>
            </a:r>
          </a:p>
          <a:p>
            <a:pPr marL="457200" lvl="1" indent="0">
              <a:buNone/>
            </a:pPr>
            <a:r>
              <a:rPr lang="en-US" dirty="0"/>
              <a:t> </a:t>
            </a:r>
            <a:r>
              <a:rPr lang="en-US" dirty="0" smtClean="0"/>
              <a:t>   </a:t>
            </a:r>
            <a:r>
              <a:rPr lang="en-US" dirty="0">
                <a:solidFill>
                  <a:srgbClr val="FF0000"/>
                </a:solidFill>
              </a:rPr>
              <a:t>Y</a:t>
            </a:r>
            <a:r>
              <a:rPr lang="en-US" dirty="0" smtClean="0">
                <a:solidFill>
                  <a:srgbClr val="FF0000"/>
                </a:solidFill>
              </a:rPr>
              <a:t>es.</a:t>
            </a:r>
            <a:endParaRPr lang="en-US" dirty="0" smtClean="0"/>
          </a:p>
          <a:p>
            <a:pPr lvl="1"/>
            <a:r>
              <a:rPr lang="en-US" dirty="0" smtClean="0"/>
              <a:t>Can </a:t>
            </a:r>
            <a:r>
              <a:rPr lang="en-US" dirty="0"/>
              <a:t>the dataset be understood without any external documentation it references, or should the information in said external references be incorporated into the </a:t>
            </a:r>
            <a:r>
              <a:rPr lang="en-US" dirty="0" smtClean="0"/>
              <a:t>dataset?</a:t>
            </a:r>
          </a:p>
          <a:p>
            <a:pPr marL="457200" lvl="1" indent="0">
              <a:buNone/>
            </a:pPr>
            <a:r>
              <a:rPr lang="en-US" dirty="0"/>
              <a:t> </a:t>
            </a:r>
            <a:r>
              <a:rPr lang="en-US" dirty="0" smtClean="0"/>
              <a:t>   </a:t>
            </a:r>
            <a:r>
              <a:rPr lang="en-US" dirty="0" smtClean="0">
                <a:solidFill>
                  <a:srgbClr val="FF0000"/>
                </a:solidFill>
              </a:rPr>
              <a:t>It does not need external references incorporated.</a:t>
            </a:r>
            <a:endParaRPr lang="en-US" dirty="0" smtClean="0"/>
          </a:p>
          <a:p>
            <a:pPr lvl="1"/>
            <a:r>
              <a:rPr lang="en-US" dirty="0" smtClean="0"/>
              <a:t>If </a:t>
            </a:r>
            <a:r>
              <a:rPr lang="en-US" dirty="0"/>
              <a:t>reviewing calibrated data, does the documentation fully explain the calibration process and contain all necessary parameters needed to repeat it</a:t>
            </a:r>
            <a:r>
              <a:rPr lang="en-US" dirty="0" smtClean="0"/>
              <a:t>?</a:t>
            </a:r>
          </a:p>
          <a:p>
            <a:pPr marL="457200" lvl="1" indent="0">
              <a:buNone/>
            </a:pPr>
            <a:r>
              <a:rPr lang="en-US" dirty="0"/>
              <a:t> </a:t>
            </a:r>
            <a:r>
              <a:rPr lang="en-US" dirty="0" smtClean="0"/>
              <a:t>   </a:t>
            </a:r>
            <a:r>
              <a:rPr lang="en-US" dirty="0" smtClean="0">
                <a:solidFill>
                  <a:srgbClr val="FF0000"/>
                </a:solidFill>
              </a:rPr>
              <a:t>Yes (</a:t>
            </a:r>
            <a:r>
              <a:rPr lang="mr-IN" dirty="0" smtClean="0">
                <a:solidFill>
                  <a:srgbClr val="FF0000"/>
                </a:solidFill>
              </a:rPr>
              <a:t>…</a:t>
            </a:r>
            <a:r>
              <a:rPr lang="en-US" dirty="0" smtClean="0">
                <a:solidFill>
                  <a:srgbClr val="FF0000"/>
                </a:solidFill>
              </a:rPr>
              <a:t>/document/</a:t>
            </a:r>
            <a:r>
              <a:rPr lang="en-US" dirty="0" err="1" smtClean="0">
                <a:solidFill>
                  <a:srgbClr val="FF0000"/>
                </a:solidFill>
              </a:rPr>
              <a:t>user_manual.pdf</a:t>
            </a:r>
            <a:r>
              <a:rPr lang="en-US" dirty="0" smtClean="0">
                <a:solidFill>
                  <a:srgbClr val="FF0000"/>
                </a:solidFill>
              </a:rPr>
              <a:t> Chapter 9 and Appendix A).</a:t>
            </a:r>
            <a:endParaRPr lang="en-US" dirty="0"/>
          </a:p>
        </p:txBody>
      </p:sp>
    </p:spTree>
    <p:extLst>
      <p:ext uri="{BB962C8B-B14F-4D97-AF65-F5344CB8AC3E}">
        <p14:creationId xmlns:p14="http://schemas.microsoft.com/office/powerpoint/2010/main" val="2069176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2886</TotalTime>
  <Words>977</Words>
  <Application>Microsoft Macintosh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Lucida Grande</vt:lpstr>
      <vt:lpstr>Mangal</vt:lpstr>
      <vt:lpstr>Arial</vt:lpstr>
      <vt:lpstr>Office Theme</vt:lpstr>
      <vt:lpstr>Rosetta – Miro PDS/PSA Review</vt:lpstr>
      <vt:lpstr>MIRO</vt:lpstr>
      <vt:lpstr>MIRO</vt:lpstr>
      <vt:lpstr>MIRO</vt:lpstr>
      <vt:lpstr>MIRO</vt:lpstr>
      <vt:lpstr>MIRO</vt:lpstr>
      <vt:lpstr>MIRO</vt:lpstr>
      <vt:lpstr>MIRO</vt:lpstr>
      <vt:lpstr>MIRO</vt:lpstr>
      <vt:lpstr>MIRO</vt:lpstr>
      <vt:lpstr>MIRO</vt:lpstr>
      <vt:lpstr>MIRO – Marshall et al. 2017</vt:lpstr>
      <vt:lpstr>MIRO – Marshall et al. 2017</vt:lpstr>
      <vt:lpstr>MIRO</vt:lpstr>
      <vt:lpstr>MIRO</vt:lpstr>
      <vt:lpstr>MIRO – Continuum mm – Level 3</vt:lpstr>
      <vt:lpstr>MIRO – Spectroscopic– Level 3</vt:lpstr>
      <vt:lpstr>MIRO - Summary</vt:lpstr>
    </vt:vector>
  </TitlesOfParts>
  <Company>NRAO</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MIRO</dc:title>
  <dc:creator>Bryan Butler</dc:creator>
  <cp:lastModifiedBy>Microsoft Office User</cp:lastModifiedBy>
  <cp:revision>50</cp:revision>
  <dcterms:created xsi:type="dcterms:W3CDTF">2012-04-03T14:31:09Z</dcterms:created>
  <dcterms:modified xsi:type="dcterms:W3CDTF">2017-10-10T19:32:43Z</dcterms:modified>
</cp:coreProperties>
</file>