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89" r:id="rId3"/>
    <p:sldId id="290" r:id="rId4"/>
    <p:sldId id="278" r:id="rId5"/>
    <p:sldId id="281" r:id="rId6"/>
    <p:sldId id="291" r:id="rId7"/>
    <p:sldId id="292" r:id="rId8"/>
    <p:sldId id="295" r:id="rId9"/>
    <p:sldId id="294" r:id="rId10"/>
    <p:sldId id="293" r:id="rId11"/>
    <p:sldId id="29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85"/>
    <p:restoredTop sz="94759"/>
  </p:normalViewPr>
  <p:slideViewPr>
    <p:cSldViewPr snapToGrid="0" snapToObjects="1">
      <p:cViewPr varScale="1">
        <p:scale>
          <a:sx n="90" d="100"/>
          <a:sy n="90" d="100"/>
        </p:scale>
        <p:origin x="46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6BA89-78DC-834D-AC67-846B659B3FE3}" type="datetimeFigureOut">
              <a:rPr lang="en-US" smtClean="0"/>
              <a:t>10/9/17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E1FA5-CBE4-D54F-99B9-88E3C8F0D5DA}" type="slidenum">
              <a:rPr lang="en-US" smtClean="0"/>
              <a:t>‹#›</a:t>
            </a:fld>
            <a:endParaRPr lang="en-US"/>
          </a:p>
        </p:txBody>
      </p:sp>
    </p:spTree>
    <p:extLst>
      <p:ext uri="{BB962C8B-B14F-4D97-AF65-F5344CB8AC3E}">
        <p14:creationId xmlns:p14="http://schemas.microsoft.com/office/powerpoint/2010/main" val="1965102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BFD88D-33A4-FD4B-A6AB-42F5E5BB44AB}" type="datetimeFigureOut">
              <a:rPr lang="en-US" smtClean="0"/>
              <a:t>10/9/17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B579B-6A6B-454C-BDE9-DECA7AAE868C}" type="slidenum">
              <a:rPr lang="en-US" smtClean="0"/>
              <a:t>‹#›</a:t>
            </a:fld>
            <a:endParaRPr lang="en-US"/>
          </a:p>
        </p:txBody>
      </p:sp>
    </p:spTree>
    <p:extLst>
      <p:ext uri="{BB962C8B-B14F-4D97-AF65-F5344CB8AC3E}">
        <p14:creationId xmlns:p14="http://schemas.microsoft.com/office/powerpoint/2010/main" val="3108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FD88D-33A4-FD4B-A6AB-42F5E5BB44AB}" type="datetimeFigureOut">
              <a:rPr lang="en-US" smtClean="0"/>
              <a:t>10/9/17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B579B-6A6B-454C-BDE9-DECA7AAE868C}" type="slidenum">
              <a:rPr lang="en-US" smtClean="0"/>
              <a:t>‹#›</a:t>
            </a:fld>
            <a:endParaRPr lang="en-US"/>
          </a:p>
        </p:txBody>
      </p:sp>
    </p:spTree>
    <p:extLst>
      <p:ext uri="{BB962C8B-B14F-4D97-AF65-F5344CB8AC3E}">
        <p14:creationId xmlns:p14="http://schemas.microsoft.com/office/powerpoint/2010/main" val="335875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FD88D-33A4-FD4B-A6AB-42F5E5BB44AB}" type="datetimeFigureOut">
              <a:rPr lang="en-US" smtClean="0"/>
              <a:t>10/9/17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B579B-6A6B-454C-BDE9-DECA7AAE868C}" type="slidenum">
              <a:rPr lang="en-US" smtClean="0"/>
              <a:t>‹#›</a:t>
            </a:fld>
            <a:endParaRPr lang="en-US"/>
          </a:p>
        </p:txBody>
      </p:sp>
    </p:spTree>
    <p:extLst>
      <p:ext uri="{BB962C8B-B14F-4D97-AF65-F5344CB8AC3E}">
        <p14:creationId xmlns:p14="http://schemas.microsoft.com/office/powerpoint/2010/main" val="109690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FD88D-33A4-FD4B-A6AB-42F5E5BB44AB}" type="datetimeFigureOut">
              <a:rPr lang="en-US" smtClean="0"/>
              <a:t>10/9/17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B579B-6A6B-454C-BDE9-DECA7AAE868C}" type="slidenum">
              <a:rPr lang="en-US" smtClean="0"/>
              <a:t>‹#›</a:t>
            </a:fld>
            <a:endParaRPr lang="en-US"/>
          </a:p>
        </p:txBody>
      </p:sp>
    </p:spTree>
    <p:extLst>
      <p:ext uri="{BB962C8B-B14F-4D97-AF65-F5344CB8AC3E}">
        <p14:creationId xmlns:p14="http://schemas.microsoft.com/office/powerpoint/2010/main" val="305205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FD88D-33A4-FD4B-A6AB-42F5E5BB44AB}" type="datetimeFigureOut">
              <a:rPr lang="en-US" smtClean="0"/>
              <a:t>10/9/17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B579B-6A6B-454C-BDE9-DECA7AAE868C}" type="slidenum">
              <a:rPr lang="en-US" smtClean="0"/>
              <a:t>‹#›</a:t>
            </a:fld>
            <a:endParaRPr lang="en-US"/>
          </a:p>
        </p:txBody>
      </p:sp>
    </p:spTree>
    <p:extLst>
      <p:ext uri="{BB962C8B-B14F-4D97-AF65-F5344CB8AC3E}">
        <p14:creationId xmlns:p14="http://schemas.microsoft.com/office/powerpoint/2010/main" val="312779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BFD88D-33A4-FD4B-A6AB-42F5E5BB44AB}" type="datetimeFigureOut">
              <a:rPr lang="en-US" smtClean="0"/>
              <a:t>10/9/17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B579B-6A6B-454C-BDE9-DECA7AAE868C}" type="slidenum">
              <a:rPr lang="en-US" smtClean="0"/>
              <a:t>‹#›</a:t>
            </a:fld>
            <a:endParaRPr lang="en-US"/>
          </a:p>
        </p:txBody>
      </p:sp>
    </p:spTree>
    <p:extLst>
      <p:ext uri="{BB962C8B-B14F-4D97-AF65-F5344CB8AC3E}">
        <p14:creationId xmlns:p14="http://schemas.microsoft.com/office/powerpoint/2010/main" val="93739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BFD88D-33A4-FD4B-A6AB-42F5E5BB44AB}" type="datetimeFigureOut">
              <a:rPr lang="en-US" smtClean="0"/>
              <a:t>10/9/17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B579B-6A6B-454C-BDE9-DECA7AAE868C}" type="slidenum">
              <a:rPr lang="en-US" smtClean="0"/>
              <a:t>‹#›</a:t>
            </a:fld>
            <a:endParaRPr lang="en-US"/>
          </a:p>
        </p:txBody>
      </p:sp>
    </p:spTree>
    <p:extLst>
      <p:ext uri="{BB962C8B-B14F-4D97-AF65-F5344CB8AC3E}">
        <p14:creationId xmlns:p14="http://schemas.microsoft.com/office/powerpoint/2010/main" val="289133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BFD88D-33A4-FD4B-A6AB-42F5E5BB44AB}" type="datetimeFigureOut">
              <a:rPr lang="en-US" smtClean="0"/>
              <a:t>10/9/17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B579B-6A6B-454C-BDE9-DECA7AAE868C}" type="slidenum">
              <a:rPr lang="en-US" smtClean="0"/>
              <a:t>‹#›</a:t>
            </a:fld>
            <a:endParaRPr lang="en-US"/>
          </a:p>
        </p:txBody>
      </p:sp>
    </p:spTree>
    <p:extLst>
      <p:ext uri="{BB962C8B-B14F-4D97-AF65-F5344CB8AC3E}">
        <p14:creationId xmlns:p14="http://schemas.microsoft.com/office/powerpoint/2010/main" val="322315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FD88D-33A4-FD4B-A6AB-42F5E5BB44AB}" type="datetimeFigureOut">
              <a:rPr lang="en-US" smtClean="0"/>
              <a:t>10/9/17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B579B-6A6B-454C-BDE9-DECA7AAE868C}" type="slidenum">
              <a:rPr lang="en-US" smtClean="0"/>
              <a:t>‹#›</a:t>
            </a:fld>
            <a:endParaRPr lang="en-US"/>
          </a:p>
        </p:txBody>
      </p:sp>
    </p:spTree>
    <p:extLst>
      <p:ext uri="{BB962C8B-B14F-4D97-AF65-F5344CB8AC3E}">
        <p14:creationId xmlns:p14="http://schemas.microsoft.com/office/powerpoint/2010/main" val="194676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FD88D-33A4-FD4B-A6AB-42F5E5BB44AB}" type="datetimeFigureOut">
              <a:rPr lang="en-US" smtClean="0"/>
              <a:t>10/9/17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B579B-6A6B-454C-BDE9-DECA7AAE868C}" type="slidenum">
              <a:rPr lang="en-US" smtClean="0"/>
              <a:t>‹#›</a:t>
            </a:fld>
            <a:endParaRPr lang="en-US"/>
          </a:p>
        </p:txBody>
      </p:sp>
    </p:spTree>
    <p:extLst>
      <p:ext uri="{BB962C8B-B14F-4D97-AF65-F5344CB8AC3E}">
        <p14:creationId xmlns:p14="http://schemas.microsoft.com/office/powerpoint/2010/main" val="141790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FD88D-33A4-FD4B-A6AB-42F5E5BB44AB}" type="datetimeFigureOut">
              <a:rPr lang="en-US" smtClean="0"/>
              <a:t>10/9/17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B579B-6A6B-454C-BDE9-DECA7AAE868C}" type="slidenum">
              <a:rPr lang="en-US" smtClean="0"/>
              <a:t>‹#›</a:t>
            </a:fld>
            <a:endParaRPr lang="en-US"/>
          </a:p>
        </p:txBody>
      </p:sp>
    </p:spTree>
    <p:extLst>
      <p:ext uri="{BB962C8B-B14F-4D97-AF65-F5344CB8AC3E}">
        <p14:creationId xmlns:p14="http://schemas.microsoft.com/office/powerpoint/2010/main" val="33067406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6577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450"/>
            <a:ext cx="8229600" cy="52899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May 19, 2016</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B579B-6A6B-454C-BDE9-DECA7AAE868C}" type="slidenum">
              <a:rPr lang="en-US" smtClean="0"/>
              <a:t>‹#›</a:t>
            </a:fld>
            <a:endParaRPr lang="en-US"/>
          </a:p>
        </p:txBody>
      </p:sp>
    </p:spTree>
    <p:extLst>
      <p:ext uri="{BB962C8B-B14F-4D97-AF65-F5344CB8AC3E}">
        <p14:creationId xmlns:p14="http://schemas.microsoft.com/office/powerpoint/2010/main" val="2058062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2971"/>
            <a:ext cx="7772400" cy="2987849"/>
          </a:xfrm>
        </p:spPr>
        <p:txBody>
          <a:bodyPr>
            <a:normAutofit/>
          </a:bodyPr>
          <a:lstStyle/>
          <a:p>
            <a:r>
              <a:rPr lang="en-US" dirty="0" smtClean="0"/>
              <a:t>PDS Data Review</a:t>
            </a:r>
            <a:br>
              <a:rPr lang="en-US" dirty="0" smtClean="0"/>
            </a:br>
            <a:r>
              <a:rPr lang="en-US" dirty="0" smtClean="0"/>
              <a:t/>
            </a:r>
            <a:br>
              <a:rPr lang="en-US" dirty="0" smtClean="0"/>
            </a:br>
            <a:r>
              <a:rPr lang="en-US" dirty="0" smtClean="0"/>
              <a:t>Rosetta NAVCAM</a:t>
            </a:r>
            <a:endParaRPr lang="en-US" dirty="0"/>
          </a:p>
        </p:txBody>
      </p:sp>
      <p:sp>
        <p:nvSpPr>
          <p:cNvPr id="3" name="Subtitle 2"/>
          <p:cNvSpPr>
            <a:spLocks noGrp="1"/>
          </p:cNvSpPr>
          <p:nvPr>
            <p:ph type="subTitle" idx="1"/>
          </p:nvPr>
        </p:nvSpPr>
        <p:spPr/>
        <p:txBody>
          <a:bodyPr/>
          <a:lstStyle/>
          <a:p>
            <a:endParaRPr lang="en-US" dirty="0" smtClean="0"/>
          </a:p>
          <a:p>
            <a:r>
              <a:rPr lang="en-US" dirty="0" smtClean="0"/>
              <a:t>Tony Farnham</a:t>
            </a:r>
          </a:p>
          <a:p>
            <a:r>
              <a:rPr lang="en-US" dirty="0" smtClean="0"/>
              <a:t>Oct 9</a:t>
            </a:r>
            <a:r>
              <a:rPr lang="en-US" dirty="0" smtClean="0"/>
              <a:t>, </a:t>
            </a:r>
            <a:r>
              <a:rPr lang="en-US" dirty="0" smtClean="0"/>
              <a:t>2017</a:t>
            </a:r>
            <a:endParaRPr lang="en-US" dirty="0"/>
          </a:p>
        </p:txBody>
      </p:sp>
    </p:spTree>
    <p:extLst>
      <p:ext uri="{BB962C8B-B14F-4D97-AF65-F5344CB8AC3E}">
        <p14:creationId xmlns:p14="http://schemas.microsoft.com/office/powerpoint/2010/main" val="106195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Typos</a:t>
            </a:r>
            <a:endParaRPr lang="en-US" dirty="0"/>
          </a:p>
        </p:txBody>
      </p:sp>
      <p:sp>
        <p:nvSpPr>
          <p:cNvPr id="3" name="Content Placeholder 2"/>
          <p:cNvSpPr>
            <a:spLocks noGrp="1"/>
          </p:cNvSpPr>
          <p:nvPr>
            <p:ph idx="1"/>
          </p:nvPr>
        </p:nvSpPr>
        <p:spPr/>
        <p:txBody>
          <a:bodyPr/>
          <a:lstStyle/>
          <a:p>
            <a:r>
              <a:rPr lang="en-US" dirty="0" smtClean="0"/>
              <a:t>Numerous typos and errors in various files</a:t>
            </a:r>
          </a:p>
          <a:p>
            <a:pPr lvl="1"/>
            <a:r>
              <a:rPr lang="en-US" dirty="0" smtClean="0"/>
              <a:t>Submitted separately to the editorial inputs </a:t>
            </a:r>
          </a:p>
        </p:txBody>
      </p:sp>
    </p:spTree>
    <p:extLst>
      <p:ext uri="{BB962C8B-B14F-4D97-AF65-F5344CB8AC3E}">
        <p14:creationId xmlns:p14="http://schemas.microsoft.com/office/powerpoint/2010/main" val="198108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Data sets are in excellent shape</a:t>
            </a:r>
          </a:p>
          <a:p>
            <a:pPr lvl="1"/>
            <a:r>
              <a:rPr lang="en-US" dirty="0" smtClean="0"/>
              <a:t>No major issues of any kind</a:t>
            </a:r>
          </a:p>
          <a:p>
            <a:pPr lvl="1"/>
            <a:r>
              <a:rPr lang="en-US" dirty="0" smtClean="0"/>
              <a:t>A few minor concerns and items that would be useful to add</a:t>
            </a:r>
          </a:p>
          <a:p>
            <a:pPr lvl="1"/>
            <a:r>
              <a:rPr lang="en-US" dirty="0" smtClean="0"/>
              <a:t>Quite a few typos</a:t>
            </a:r>
          </a:p>
          <a:p>
            <a:pPr lvl="1"/>
            <a:endParaRPr lang="en-US" dirty="0"/>
          </a:p>
          <a:p>
            <a:r>
              <a:rPr lang="en-US" dirty="0" smtClean="0"/>
              <a:t>Data are certifiable</a:t>
            </a:r>
          </a:p>
        </p:txBody>
      </p:sp>
    </p:spTree>
    <p:extLst>
      <p:ext uri="{BB962C8B-B14F-4D97-AF65-F5344CB8AC3E}">
        <p14:creationId xmlns:p14="http://schemas.microsoft.com/office/powerpoint/2010/main" val="7615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NAVCAM </a:t>
            </a:r>
            <a:r>
              <a:rPr lang="en-US" dirty="0" smtClean="0"/>
              <a:t>Instrument</a:t>
            </a:r>
            <a:endParaRPr lang="en-US" dirty="0"/>
          </a:p>
        </p:txBody>
      </p:sp>
      <p:sp>
        <p:nvSpPr>
          <p:cNvPr id="3" name="Content Placeholder 2"/>
          <p:cNvSpPr>
            <a:spLocks noGrp="1"/>
          </p:cNvSpPr>
          <p:nvPr>
            <p:ph idx="1"/>
          </p:nvPr>
        </p:nvSpPr>
        <p:spPr/>
        <p:txBody>
          <a:bodyPr>
            <a:normAutofit/>
          </a:bodyPr>
          <a:lstStyle/>
          <a:p>
            <a:r>
              <a:rPr lang="en-US" sz="2000" dirty="0" smtClean="0"/>
              <a:t>Navigation camera </a:t>
            </a:r>
          </a:p>
          <a:p>
            <a:pPr lvl="1"/>
            <a:r>
              <a:rPr lang="en-US" sz="2000" dirty="0" smtClean="0"/>
              <a:t>2 identical, redundant cameras</a:t>
            </a:r>
          </a:p>
          <a:p>
            <a:pPr lvl="1"/>
            <a:r>
              <a:rPr lang="en-US" sz="2000" dirty="0"/>
              <a:t>O</a:t>
            </a:r>
            <a:r>
              <a:rPr lang="en-US" sz="2000" dirty="0" smtClean="0"/>
              <a:t>nly CAM1 (NAVCAM-A) was ever used extensively.   </a:t>
            </a:r>
          </a:p>
          <a:p>
            <a:pPr lvl="1"/>
            <a:r>
              <a:rPr lang="en-US" sz="2000" dirty="0" smtClean="0"/>
              <a:t>CAM2 (NAVCAM-B) took some test data to make sure it was working. </a:t>
            </a:r>
          </a:p>
          <a:p>
            <a:pPr lvl="1"/>
            <a:endParaRPr lang="en-US" sz="2000" dirty="0" smtClean="0"/>
          </a:p>
          <a:p>
            <a:r>
              <a:rPr lang="en-US" sz="2000" dirty="0" smtClean="0"/>
              <a:t>70 mm, f/2.2 camera</a:t>
            </a:r>
            <a:endParaRPr lang="en-US" sz="2000" dirty="0" smtClean="0"/>
          </a:p>
          <a:p>
            <a:pPr lvl="1"/>
            <a:r>
              <a:rPr lang="en-US" sz="2000" dirty="0" smtClean="0"/>
              <a:t>1024 x 1024 pixels</a:t>
            </a:r>
          </a:p>
          <a:p>
            <a:pPr lvl="1"/>
            <a:r>
              <a:rPr lang="en-US" sz="2000" dirty="0" smtClean="0"/>
              <a:t>17.6 </a:t>
            </a:r>
            <a:r>
              <a:rPr lang="en-US" sz="2000" dirty="0" err="1" smtClean="0"/>
              <a:t>arcsec</a:t>
            </a:r>
            <a:r>
              <a:rPr lang="en-US" sz="2000" dirty="0" smtClean="0"/>
              <a:t> pixels  (5</a:t>
            </a:r>
            <a:r>
              <a:rPr lang="en-US" sz="2000" baseline="30000" dirty="0" smtClean="0"/>
              <a:t>∘</a:t>
            </a:r>
            <a:r>
              <a:rPr lang="en-US" sz="2000" dirty="0" smtClean="0"/>
              <a:t> x 5</a:t>
            </a:r>
            <a:r>
              <a:rPr lang="en-US" sz="2000" baseline="30000" dirty="0" smtClean="0"/>
              <a:t>∘</a:t>
            </a:r>
            <a:r>
              <a:rPr lang="en-US" sz="2000" dirty="0" smtClean="0"/>
              <a:t> FOV)</a:t>
            </a:r>
            <a:endParaRPr lang="en-US" sz="2000" dirty="0" smtClean="0"/>
          </a:p>
          <a:p>
            <a:pPr lvl="1"/>
            <a:r>
              <a:rPr lang="en-US" sz="2000" dirty="0" smtClean="0"/>
              <a:t>12 bit data</a:t>
            </a:r>
          </a:p>
          <a:p>
            <a:pPr lvl="2"/>
            <a:endParaRPr lang="en-US" sz="1600" dirty="0" smtClean="0"/>
          </a:p>
          <a:p>
            <a:pPr lvl="1"/>
            <a:endParaRPr lang="en-US" sz="2000" dirty="0" smtClean="0"/>
          </a:p>
        </p:txBody>
      </p:sp>
    </p:spTree>
    <p:extLst>
      <p:ext uri="{BB962C8B-B14F-4D97-AF65-F5344CB8AC3E}">
        <p14:creationId xmlns:p14="http://schemas.microsoft.com/office/powerpoint/2010/main" val="4109382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NAVCAM Datasets</a:t>
            </a:r>
            <a:endParaRPr lang="en-US" dirty="0"/>
          </a:p>
        </p:txBody>
      </p:sp>
      <p:sp>
        <p:nvSpPr>
          <p:cNvPr id="3" name="Content Placeholder 2"/>
          <p:cNvSpPr>
            <a:spLocks noGrp="1"/>
          </p:cNvSpPr>
          <p:nvPr>
            <p:ph idx="1"/>
          </p:nvPr>
        </p:nvSpPr>
        <p:spPr>
          <a:xfrm>
            <a:off x="457200" y="940415"/>
            <a:ext cx="8229600" cy="5698923"/>
          </a:xfrm>
        </p:spPr>
        <p:txBody>
          <a:bodyPr>
            <a:normAutofit/>
          </a:bodyPr>
          <a:lstStyle/>
          <a:p>
            <a:r>
              <a:rPr lang="en-US" sz="2000" dirty="0" smtClean="0"/>
              <a:t>34</a:t>
            </a:r>
            <a:r>
              <a:rPr lang="en-US" sz="2000" dirty="0" smtClean="0"/>
              <a:t> </a:t>
            </a:r>
            <a:r>
              <a:rPr lang="en-US" sz="2000" dirty="0" smtClean="0"/>
              <a:t>Datasets:  </a:t>
            </a:r>
          </a:p>
          <a:p>
            <a:pPr lvl="1"/>
            <a:r>
              <a:rPr lang="en-US" sz="2000" dirty="0" smtClean="0"/>
              <a:t>Includes all NAVCAM data obtained throughout the mission</a:t>
            </a:r>
          </a:p>
          <a:p>
            <a:r>
              <a:rPr lang="en-US" sz="2000" dirty="0" smtClean="0"/>
              <a:t>Raw data only	</a:t>
            </a:r>
          </a:p>
          <a:p>
            <a:pPr lvl="1"/>
            <a:r>
              <a:rPr lang="en-US" sz="2000" dirty="0" smtClean="0"/>
              <a:t>No calibration information to review</a:t>
            </a:r>
          </a:p>
          <a:p>
            <a:pPr lvl="1"/>
            <a:r>
              <a:rPr lang="en-US" sz="2000" dirty="0" smtClean="0"/>
              <a:t>Documents say radiometric calibration will be done in the future</a:t>
            </a:r>
          </a:p>
          <a:p>
            <a:r>
              <a:rPr lang="en-US" sz="2000" dirty="0" smtClean="0"/>
              <a:t>Datasets are very </a:t>
            </a:r>
            <a:r>
              <a:rPr lang="en-US" sz="2000" dirty="0" smtClean="0"/>
              <a:t>similar, with </a:t>
            </a:r>
            <a:r>
              <a:rPr lang="en-US" sz="2000" dirty="0" smtClean="0"/>
              <a:t>most catalog and documents files </a:t>
            </a:r>
            <a:r>
              <a:rPr lang="en-US" sz="2000" dirty="0" smtClean="0"/>
              <a:t>the </a:t>
            </a:r>
            <a:r>
              <a:rPr lang="en-US" sz="2000" dirty="0" smtClean="0"/>
              <a:t>same between sets</a:t>
            </a:r>
          </a:p>
          <a:p>
            <a:pPr lvl="1"/>
            <a:r>
              <a:rPr lang="en-US" sz="2000" dirty="0" smtClean="0"/>
              <a:t>Typos in those files apply to all datasets</a:t>
            </a:r>
            <a:endParaRPr lang="en-US" sz="2000" dirty="0" smtClean="0"/>
          </a:p>
          <a:p>
            <a:r>
              <a:rPr lang="en-US" sz="2000" dirty="0"/>
              <a:t>D</a:t>
            </a:r>
            <a:r>
              <a:rPr lang="en-US" sz="2000" dirty="0" smtClean="0"/>
              <a:t>ata </a:t>
            </a:r>
            <a:r>
              <a:rPr lang="en-US" sz="2000" dirty="0"/>
              <a:t>format</a:t>
            </a:r>
          </a:p>
          <a:p>
            <a:pPr lvl="1"/>
            <a:r>
              <a:rPr lang="en-US" sz="2000" dirty="0"/>
              <a:t>IMG files with detached PDS labels</a:t>
            </a:r>
          </a:p>
          <a:p>
            <a:pPr lvl="1"/>
            <a:r>
              <a:rPr lang="en-US" sz="2000" dirty="0"/>
              <a:t>FITS files with detached PDS </a:t>
            </a:r>
            <a:r>
              <a:rPr lang="en-US" sz="2000" dirty="0" smtClean="0"/>
              <a:t>labels</a:t>
            </a:r>
            <a:endParaRPr lang="en-US" sz="2000" dirty="0"/>
          </a:p>
          <a:p>
            <a:pPr lvl="2"/>
            <a:r>
              <a:rPr lang="en-US" sz="2000" dirty="0"/>
              <a:t>Under Extras directory</a:t>
            </a:r>
          </a:p>
          <a:p>
            <a:pPr lvl="2"/>
            <a:r>
              <a:rPr lang="en-US" sz="2000" dirty="0"/>
              <a:t>Not technically part of the </a:t>
            </a:r>
            <a:r>
              <a:rPr lang="en-US" sz="2000" dirty="0" smtClean="0"/>
              <a:t>archive</a:t>
            </a:r>
            <a:r>
              <a:rPr lang="en-US" sz="2000" dirty="0"/>
              <a:t> </a:t>
            </a:r>
            <a:r>
              <a:rPr lang="en-US" sz="2000" dirty="0" smtClean="0"/>
              <a:t>(It should be)</a:t>
            </a:r>
            <a:endParaRPr lang="en-US" dirty="0" smtClean="0">
              <a:solidFill>
                <a:srgbClr val="FF0000"/>
              </a:solidFill>
            </a:endParaRPr>
          </a:p>
          <a:p>
            <a:pPr lvl="1"/>
            <a:r>
              <a:rPr lang="en-US" sz="2000" dirty="0" smtClean="0"/>
              <a:t>JPG browse files </a:t>
            </a:r>
          </a:p>
          <a:p>
            <a:pPr lvl="2"/>
            <a:r>
              <a:rPr lang="en-US" sz="2000" dirty="0" smtClean="0"/>
              <a:t>Very useful for referencing the images</a:t>
            </a:r>
          </a:p>
        </p:txBody>
      </p:sp>
    </p:spTree>
    <p:extLst>
      <p:ext uri="{BB962C8B-B14F-4D97-AF65-F5344CB8AC3E}">
        <p14:creationId xmlns:p14="http://schemas.microsoft.com/office/powerpoint/2010/main" val="4120131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NAVCAM </a:t>
            </a:r>
            <a:r>
              <a:rPr lang="en-US" dirty="0" smtClean="0"/>
              <a:t>Data </a:t>
            </a:r>
            <a:r>
              <a:rPr lang="en-US" dirty="0" smtClean="0"/>
              <a:t>Files</a:t>
            </a:r>
            <a:endParaRPr lang="en-US" dirty="0"/>
          </a:p>
        </p:txBody>
      </p:sp>
      <p:sp>
        <p:nvSpPr>
          <p:cNvPr id="3" name="Content Placeholder 2"/>
          <p:cNvSpPr>
            <a:spLocks noGrp="1"/>
          </p:cNvSpPr>
          <p:nvPr>
            <p:ph idx="1"/>
          </p:nvPr>
        </p:nvSpPr>
        <p:spPr>
          <a:xfrm>
            <a:off x="214517" y="1135818"/>
            <a:ext cx="3799530" cy="5289900"/>
          </a:xfrm>
        </p:spPr>
        <p:txBody>
          <a:bodyPr>
            <a:normAutofit/>
          </a:bodyPr>
          <a:lstStyle/>
          <a:p>
            <a:r>
              <a:rPr lang="en-US" sz="2000" dirty="0" smtClean="0"/>
              <a:t>Tested both IMG and FIT files</a:t>
            </a:r>
          </a:p>
          <a:p>
            <a:pPr lvl="1"/>
            <a:r>
              <a:rPr lang="en-US" sz="2000" dirty="0" smtClean="0"/>
              <a:t>Used PDSREAD (IMG and FIT)</a:t>
            </a:r>
          </a:p>
          <a:p>
            <a:pPr lvl="1"/>
            <a:r>
              <a:rPr lang="en-US" sz="2000" dirty="0" smtClean="0"/>
              <a:t>Used IDL </a:t>
            </a:r>
            <a:r>
              <a:rPr lang="en-US" sz="2000" dirty="0"/>
              <a:t>FITS </a:t>
            </a:r>
            <a:r>
              <a:rPr lang="en-US" sz="2000" dirty="0" smtClean="0"/>
              <a:t>readers</a:t>
            </a:r>
          </a:p>
          <a:p>
            <a:pPr lvl="1"/>
            <a:r>
              <a:rPr lang="en-US" sz="2000" dirty="0" smtClean="0"/>
              <a:t>Able </a:t>
            </a:r>
            <a:r>
              <a:rPr lang="en-US" sz="2000" dirty="0"/>
              <a:t>to read every image</a:t>
            </a:r>
          </a:p>
          <a:p>
            <a:pPr lvl="1"/>
            <a:r>
              <a:rPr lang="en-US" sz="2000" dirty="0"/>
              <a:t>16772 by my </a:t>
            </a:r>
            <a:r>
              <a:rPr lang="en-US" sz="2000" dirty="0" smtClean="0"/>
              <a:t>count</a:t>
            </a:r>
            <a:endParaRPr lang="en-US" sz="2000" dirty="0"/>
          </a:p>
          <a:p>
            <a:r>
              <a:rPr lang="en-US" sz="2000" dirty="0"/>
              <a:t>Compared IMG and FIT and found them to be identical</a:t>
            </a:r>
          </a:p>
          <a:p>
            <a:r>
              <a:rPr lang="en-US" sz="2000" dirty="0" smtClean="0"/>
              <a:t>Spot-checked </a:t>
            </a:r>
            <a:r>
              <a:rPr lang="en-US" sz="2000" dirty="0"/>
              <a:t>with </a:t>
            </a:r>
            <a:r>
              <a:rPr lang="en-US" sz="2000" dirty="0" err="1"/>
              <a:t>NASAview</a:t>
            </a:r>
            <a:r>
              <a:rPr lang="en-US" sz="2000" dirty="0"/>
              <a:t> </a:t>
            </a:r>
            <a:r>
              <a:rPr lang="en-US" sz="2000" dirty="0" smtClean="0"/>
              <a:t>(read successfully, but crashed often)</a:t>
            </a:r>
            <a:endParaRPr lang="en-US" sz="2000" dirty="0"/>
          </a:p>
          <a:p>
            <a:r>
              <a:rPr lang="en-US" sz="2000" dirty="0" smtClean="0"/>
              <a:t>Spot-checked the browse images to confirm if they correspond to the data files</a:t>
            </a:r>
          </a:p>
          <a:p>
            <a:endParaRPr lang="en-US" sz="2000" dirty="0" smtClean="0"/>
          </a:p>
          <a:p>
            <a:endParaRPr lang="en-US" sz="20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851" y="1193248"/>
            <a:ext cx="4891089" cy="3219726"/>
          </a:xfrm>
          <a:prstGeom prst="rect">
            <a:avLst/>
          </a:prstGeom>
        </p:spPr>
      </p:pic>
      <p:sp>
        <p:nvSpPr>
          <p:cNvPr id="6" name="Content Placeholder 2"/>
          <p:cNvSpPr txBox="1">
            <a:spLocks/>
          </p:cNvSpPr>
          <p:nvPr/>
        </p:nvSpPr>
        <p:spPr>
          <a:xfrm>
            <a:off x="4071199" y="4911245"/>
            <a:ext cx="4901355" cy="11466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Able to display and manipulate the data</a:t>
            </a:r>
          </a:p>
          <a:p>
            <a:r>
              <a:rPr lang="en-US" sz="2000" dirty="0" smtClean="0"/>
              <a:t>Tried making a movie to show the rotation (didn’t look very good</a:t>
            </a:r>
            <a:r>
              <a:rPr lang="is-IS" sz="2000" dirty="0" smtClean="0"/>
              <a:t>…..)</a:t>
            </a:r>
            <a:endParaRPr lang="en-US" sz="2000" dirty="0" smtClean="0"/>
          </a:p>
        </p:txBody>
      </p:sp>
    </p:spTree>
    <p:extLst>
      <p:ext uri="{BB962C8B-B14F-4D97-AF65-F5344CB8AC3E}">
        <p14:creationId xmlns:p14="http://schemas.microsoft.com/office/powerpoint/2010/main" val="874784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Geometry </a:t>
            </a:r>
            <a:r>
              <a:rPr lang="en-US" dirty="0" smtClean="0"/>
              <a:t>Check</a:t>
            </a:r>
            <a:endParaRPr lang="en-US" dirty="0"/>
          </a:p>
        </p:txBody>
      </p:sp>
      <p:sp>
        <p:nvSpPr>
          <p:cNvPr id="3" name="Content Placeholder 2"/>
          <p:cNvSpPr>
            <a:spLocks noGrp="1"/>
          </p:cNvSpPr>
          <p:nvPr>
            <p:ph idx="1"/>
          </p:nvPr>
        </p:nvSpPr>
        <p:spPr>
          <a:xfrm>
            <a:off x="457200" y="1066449"/>
            <a:ext cx="8229600" cy="5546037"/>
          </a:xfrm>
        </p:spPr>
        <p:txBody>
          <a:bodyPr>
            <a:normAutofit/>
          </a:bodyPr>
          <a:lstStyle/>
          <a:p>
            <a:r>
              <a:rPr lang="en-US" sz="2000" dirty="0" smtClean="0"/>
              <a:t>Spot checked the geometry calculations in the labels against my calculations from the Rosett</a:t>
            </a:r>
            <a:r>
              <a:rPr lang="en-US" sz="2000" dirty="0" smtClean="0"/>
              <a:t>a SPICE data.</a:t>
            </a:r>
            <a:endParaRPr lang="en-US" sz="2000" dirty="0" smtClean="0"/>
          </a:p>
          <a:p>
            <a:endParaRPr lang="en-US" sz="2000" dirty="0" smtClean="0"/>
          </a:p>
          <a:p>
            <a:r>
              <a:rPr lang="en-US" sz="2000" dirty="0" smtClean="0"/>
              <a:t>Excellent results – everything agrees well</a:t>
            </a:r>
            <a:endParaRPr lang="en-US" sz="2000" dirty="0"/>
          </a:p>
        </p:txBody>
      </p:sp>
    </p:spTree>
    <p:extLst>
      <p:ext uri="{BB962C8B-B14F-4D97-AF65-F5344CB8AC3E}">
        <p14:creationId xmlns:p14="http://schemas.microsoft.com/office/powerpoint/2010/main" val="3492028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Liens / RIDs</a:t>
            </a:r>
            <a:endParaRPr lang="en-US" dirty="0"/>
          </a:p>
        </p:txBody>
      </p:sp>
      <p:sp>
        <p:nvSpPr>
          <p:cNvPr id="3" name="Content Placeholder 2"/>
          <p:cNvSpPr>
            <a:spLocks noGrp="1"/>
          </p:cNvSpPr>
          <p:nvPr>
            <p:ph idx="1"/>
          </p:nvPr>
        </p:nvSpPr>
        <p:spPr/>
        <p:txBody>
          <a:bodyPr/>
          <a:lstStyle/>
          <a:p>
            <a:r>
              <a:rPr lang="en-US" dirty="0" smtClean="0">
                <a:solidFill>
                  <a:srgbClr val="FF0000"/>
                </a:solidFill>
              </a:rPr>
              <a:t>Note:  Did not submit a RID about this issue</a:t>
            </a:r>
            <a:endParaRPr lang="en-US" dirty="0" smtClean="0"/>
          </a:p>
          <a:p>
            <a:r>
              <a:rPr lang="en-US" dirty="0" smtClean="0"/>
              <a:t>Since the FITS files already exist, they should be moved from the Extras directory to the data directory so that they are officially part of the archive</a:t>
            </a:r>
          </a:p>
          <a:p>
            <a:pPr lvl="1"/>
            <a:endParaRPr lang="en-US" dirty="0" smtClean="0"/>
          </a:p>
          <a:p>
            <a:pPr lvl="1"/>
            <a:endParaRPr lang="en-US" dirty="0" smtClean="0"/>
          </a:p>
          <a:p>
            <a:r>
              <a:rPr lang="en-US" dirty="0" smtClean="0"/>
              <a:t>RID Description:  FIT files are included in the Extras directory, which is not technically part of the archive. They should be included as data, for those users who prefer FITS format.</a:t>
            </a:r>
          </a:p>
          <a:p>
            <a:endParaRPr lang="en-US" dirty="0" smtClean="0"/>
          </a:p>
          <a:p>
            <a:r>
              <a:rPr lang="en-US" dirty="0" smtClean="0"/>
              <a:t>Recommended Solution:  Move the FIT files to subdirectories in the Data Directory. </a:t>
            </a:r>
          </a:p>
          <a:p>
            <a:endParaRPr lang="en-US" dirty="0" smtClean="0"/>
          </a:p>
        </p:txBody>
      </p:sp>
    </p:spTree>
    <p:extLst>
      <p:ext uri="{BB962C8B-B14F-4D97-AF65-F5344CB8AC3E}">
        <p14:creationId xmlns:p14="http://schemas.microsoft.com/office/powerpoint/2010/main" val="110135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  NAVCAM-US-TF-001 </a:t>
            </a:r>
            <a:endParaRPr lang="en-US" dirty="0"/>
          </a:p>
        </p:txBody>
      </p:sp>
      <p:sp>
        <p:nvSpPr>
          <p:cNvPr id="3" name="Content Placeholder 2"/>
          <p:cNvSpPr>
            <a:spLocks noGrp="1"/>
          </p:cNvSpPr>
          <p:nvPr>
            <p:ph idx="1"/>
          </p:nvPr>
        </p:nvSpPr>
        <p:spPr>
          <a:xfrm>
            <a:off x="114300" y="1066450"/>
            <a:ext cx="2557463" cy="5289900"/>
          </a:xfrm>
        </p:spPr>
        <p:txBody>
          <a:bodyPr>
            <a:normAutofit/>
          </a:bodyPr>
          <a:lstStyle/>
          <a:p>
            <a:r>
              <a:rPr lang="en-US" sz="1800" dirty="0" smtClean="0"/>
              <a:t>Various documents and catalog files highlight the context images, but they are never described.  It would be useful to have more information on these images as a cross reference to other data sets. </a:t>
            </a:r>
          </a:p>
          <a:p>
            <a:r>
              <a:rPr lang="en-US" sz="1800" dirty="0" smtClean="0"/>
              <a:t>It would be useful to have more information about the images that are not 1024x1024</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442" y="1066450"/>
            <a:ext cx="6057750" cy="5508767"/>
          </a:xfrm>
          <a:prstGeom prst="rect">
            <a:avLst/>
          </a:prstGeom>
        </p:spPr>
      </p:pic>
    </p:spTree>
    <p:extLst>
      <p:ext uri="{BB962C8B-B14F-4D97-AF65-F5344CB8AC3E}">
        <p14:creationId xmlns:p14="http://schemas.microsoft.com/office/powerpoint/2010/main" val="90310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Comments about RIDs </a:t>
            </a:r>
            <a:r>
              <a:rPr lang="en-US" dirty="0"/>
              <a:t>from </a:t>
            </a:r>
            <a:r>
              <a:rPr lang="en-US" dirty="0" smtClean="0"/>
              <a:t>Thomas </a:t>
            </a:r>
            <a:r>
              <a:rPr lang="en-US" dirty="0" err="1" smtClean="0"/>
              <a:t>Roatsch</a:t>
            </a:r>
            <a:r>
              <a:rPr lang="en-US" dirty="0" smtClean="0"/>
              <a:t> </a:t>
            </a:r>
            <a:endParaRPr lang="en-US" dirty="0"/>
          </a:p>
        </p:txBody>
      </p:sp>
      <p:sp>
        <p:nvSpPr>
          <p:cNvPr id="3" name="Content Placeholder 2"/>
          <p:cNvSpPr>
            <a:spLocks noGrp="1"/>
          </p:cNvSpPr>
          <p:nvPr>
            <p:ph idx="1"/>
          </p:nvPr>
        </p:nvSpPr>
        <p:spPr/>
        <p:txBody>
          <a:bodyPr/>
          <a:lstStyle/>
          <a:p>
            <a:r>
              <a:rPr lang="en-US" dirty="0"/>
              <a:t>NAVCAM-EU-TR-003  -  Boresight values</a:t>
            </a:r>
          </a:p>
          <a:p>
            <a:pPr lvl="1"/>
            <a:r>
              <a:rPr lang="en-US" dirty="0"/>
              <a:t>The values in the EAICD and the SPICE kernels look consistent to me. (Note that the EAICD values are in the FK, not the IK </a:t>
            </a:r>
            <a:r>
              <a:rPr lang="en-US" dirty="0" smtClean="0"/>
              <a:t>files as stated).  Or am I missing which values are being compared?</a:t>
            </a:r>
            <a:endParaRPr lang="en-US" dirty="0"/>
          </a:p>
          <a:p>
            <a:r>
              <a:rPr lang="en-US" dirty="0" smtClean="0"/>
              <a:t>NAVCAM-EU-TR-005  </a:t>
            </a:r>
            <a:r>
              <a:rPr lang="en-US" dirty="0"/>
              <a:t>- LINE DISPLAY </a:t>
            </a:r>
            <a:r>
              <a:rPr lang="en-US" dirty="0" smtClean="0"/>
              <a:t>DIRECTION</a:t>
            </a:r>
          </a:p>
          <a:p>
            <a:pPr lvl="1"/>
            <a:r>
              <a:rPr lang="en-US" dirty="0" smtClean="0"/>
              <a:t>I disagree with this one.  Having the orientation defined is a good thing because it takes out ambiguity.  Many software routines use “DOWN” but others use “UP”.  The user needs to be aware of what is assumed if the software ignores the keyword.</a:t>
            </a:r>
          </a:p>
          <a:p>
            <a:endParaRPr lang="en-US" dirty="0"/>
          </a:p>
        </p:txBody>
      </p:sp>
    </p:spTree>
    <p:extLst>
      <p:ext uri="{BB962C8B-B14F-4D97-AF65-F5344CB8AC3E}">
        <p14:creationId xmlns:p14="http://schemas.microsoft.com/office/powerpoint/2010/main" val="1841725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about RIDs from Thomas </a:t>
            </a:r>
            <a:r>
              <a:rPr lang="en-US" dirty="0" err="1"/>
              <a:t>Roatsch</a:t>
            </a:r>
            <a:r>
              <a:rPr lang="en-US" dirty="0"/>
              <a:t> </a:t>
            </a:r>
          </a:p>
        </p:txBody>
      </p:sp>
      <p:sp>
        <p:nvSpPr>
          <p:cNvPr id="3" name="Content Placeholder 2"/>
          <p:cNvSpPr>
            <a:spLocks noGrp="1"/>
          </p:cNvSpPr>
          <p:nvPr>
            <p:ph idx="1"/>
          </p:nvPr>
        </p:nvSpPr>
        <p:spPr/>
        <p:txBody>
          <a:bodyPr/>
          <a:lstStyle/>
          <a:p>
            <a:r>
              <a:rPr lang="en-US" dirty="0"/>
              <a:t>NAVCAM-EU-TR-006  -  Reference body is not described</a:t>
            </a:r>
          </a:p>
          <a:p>
            <a:pPr lvl="1"/>
            <a:r>
              <a:rPr lang="en-US" dirty="0"/>
              <a:t>Not sure if this is relevant. There are multiple DSK shape models available, and I don’t think anything in the dataset is dependent on which one is used.  Only dependent on the coordinate </a:t>
            </a:r>
            <a:r>
              <a:rPr lang="en-US" dirty="0" smtClean="0"/>
              <a:t>system</a:t>
            </a:r>
            <a:endParaRPr lang="en-US" dirty="0"/>
          </a:p>
          <a:p>
            <a:r>
              <a:rPr lang="en-US" dirty="0" smtClean="0"/>
              <a:t>NAVCAM-EU-TR-008  -  Missing info about lost rows/images</a:t>
            </a:r>
          </a:p>
          <a:p>
            <a:pPr lvl="1"/>
            <a:r>
              <a:rPr lang="en-US" dirty="0" smtClean="0"/>
              <a:t>I agree with this. It would be good to have some sort of introduction of lost rows and what causes them.  Also, noting the lost images is meaningless if there is not a list of the scheduled images.</a:t>
            </a:r>
          </a:p>
          <a:p>
            <a:r>
              <a:rPr lang="en-US" dirty="0" smtClean="0"/>
              <a:t>NAVCAM-EU-TR-009  -  Geometry Index file </a:t>
            </a:r>
            <a:r>
              <a:rPr lang="en-US" dirty="0"/>
              <a:t>m</a:t>
            </a:r>
            <a:r>
              <a:rPr lang="en-US" dirty="0" smtClean="0"/>
              <a:t>issing</a:t>
            </a:r>
          </a:p>
          <a:p>
            <a:pPr lvl="1"/>
            <a:r>
              <a:rPr lang="en-US" dirty="0" smtClean="0"/>
              <a:t>I </a:t>
            </a:r>
            <a:r>
              <a:rPr lang="en-US" dirty="0"/>
              <a:t>agree with this.  </a:t>
            </a:r>
            <a:r>
              <a:rPr lang="en-US" dirty="0" smtClean="0"/>
              <a:t>Would like to see a searchable geometry index file.</a:t>
            </a:r>
            <a:endParaRPr lang="en-US" dirty="0"/>
          </a:p>
        </p:txBody>
      </p:sp>
    </p:spTree>
    <p:extLst>
      <p:ext uri="{BB962C8B-B14F-4D97-AF65-F5344CB8AC3E}">
        <p14:creationId xmlns:p14="http://schemas.microsoft.com/office/powerpoint/2010/main" val="225424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608</Words>
  <Application>Microsoft Macintosh PowerPoint</Application>
  <PresentationFormat>On-screen Show (4:3)</PresentationFormat>
  <Paragraphs>77</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Calibri</vt:lpstr>
      <vt:lpstr>Arial</vt:lpstr>
      <vt:lpstr>Office Theme</vt:lpstr>
      <vt:lpstr>PDS Data Review  Rosetta NAVCAM</vt:lpstr>
      <vt:lpstr>NAVCAM Instrument</vt:lpstr>
      <vt:lpstr>NAVCAM Datasets</vt:lpstr>
      <vt:lpstr>NAVCAM Data Files</vt:lpstr>
      <vt:lpstr>Geometry Check</vt:lpstr>
      <vt:lpstr>Liens / RIDs</vt:lpstr>
      <vt:lpstr>RID  NAVCAM-US-TF-001 </vt:lpstr>
      <vt:lpstr>Comments about RIDs from Thomas Roatsch </vt:lpstr>
      <vt:lpstr>Comments about RIDs from Thomas Roatsch </vt:lpstr>
      <vt:lpstr>Typos</vt:lpstr>
      <vt:lpstr>Summary</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PDS Data Review  New Horizons   LORRI and MVIC </dc:title>
  <dc:creator>Farnham Farnham</dc:creator>
  <cp:lastModifiedBy>Tony Farnham</cp:lastModifiedBy>
  <cp:revision>145</cp:revision>
  <dcterms:created xsi:type="dcterms:W3CDTF">2016-05-18T16:58:20Z</dcterms:created>
  <dcterms:modified xsi:type="dcterms:W3CDTF">2017-10-09T17:02:40Z</dcterms:modified>
</cp:coreProperties>
</file>