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8" r:id="rId3"/>
    <p:sldId id="271" r:id="rId4"/>
    <p:sldId id="269" r:id="rId5"/>
    <p:sldId id="261" r:id="rId6"/>
    <p:sldId id="262" r:id="rId7"/>
    <p:sldId id="263" r:id="rId8"/>
    <p:sldId id="264" r:id="rId9"/>
    <p:sldId id="257" r:id="rId10"/>
    <p:sldId id="258" r:id="rId11"/>
    <p:sldId id="267" r:id="rId12"/>
    <p:sldId id="272" r:id="rId13"/>
    <p:sldId id="26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19"/>
    <p:restoredTop sz="94674"/>
  </p:normalViewPr>
  <p:slideViewPr>
    <p:cSldViewPr snapToGrid="0" snapToObjects="1">
      <p:cViewPr varScale="1">
        <p:scale>
          <a:sx n="109" d="100"/>
          <a:sy n="109"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999F2-ADB8-BD43-952D-00D3BB3BD04B}"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646C6-4625-5D43-9F52-0BEC2E99678C}" type="slidenum">
              <a:rPr lang="en-US" smtClean="0"/>
              <a:t>‹#›</a:t>
            </a:fld>
            <a:endParaRPr lang="en-US"/>
          </a:p>
        </p:txBody>
      </p:sp>
    </p:spTree>
    <p:extLst>
      <p:ext uri="{BB962C8B-B14F-4D97-AF65-F5344CB8AC3E}">
        <p14:creationId xmlns:p14="http://schemas.microsoft.com/office/powerpoint/2010/main" val="3699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D9BE9-B85D-2741-BEA3-C85F132C18D6}"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2060096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D9BE9-B85D-2741-BEA3-C85F132C18D6}"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7828890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D9BE9-B85D-2741-BEA3-C85F132C18D6}"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17621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D9BE9-B85D-2741-BEA3-C85F132C18D6}"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586482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D9BE9-B85D-2741-BEA3-C85F132C18D6}"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374637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9405" y="1084333"/>
            <a:ext cx="5720395" cy="51060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084333"/>
            <a:ext cx="5779736" cy="51060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5CD9BE9-B85D-2741-BEA3-C85F132C18D6}"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907035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405" y="248156"/>
            <a:ext cx="11652531" cy="694931"/>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3" name="Text Placeholder 2"/>
          <p:cNvSpPr>
            <a:spLocks noGrp="1"/>
          </p:cNvSpPr>
          <p:nvPr>
            <p:ph type="body" idx="1"/>
          </p:nvPr>
        </p:nvSpPr>
        <p:spPr>
          <a:xfrm>
            <a:off x="299406" y="1077404"/>
            <a:ext cx="56981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99406" y="1901316"/>
            <a:ext cx="5698170" cy="4288347"/>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077404"/>
            <a:ext cx="57797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1901316"/>
            <a:ext cx="5779736" cy="4288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D9BE9-B85D-2741-BEA3-C85F132C18D6}"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7015623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D9BE9-B85D-2741-BEA3-C85F132C18D6}"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1860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D9BE9-B85D-2741-BEA3-C85F132C18D6}"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5347215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406" y="457200"/>
            <a:ext cx="4472620"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936142" y="457201"/>
            <a:ext cx="7015794"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99406" y="2057400"/>
            <a:ext cx="44726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D9BE9-B85D-2741-BEA3-C85F132C18D6}"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1994284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406" y="457200"/>
            <a:ext cx="44726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936142" y="457201"/>
            <a:ext cx="7015794"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9406" y="2057400"/>
            <a:ext cx="44726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D9BE9-B85D-2741-BEA3-C85F132C18D6}"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32353-561A-134E-8E6F-9892300C437B}" type="slidenum">
              <a:rPr lang="en-US" smtClean="0"/>
              <a:t>‹#›</a:t>
            </a:fld>
            <a:endParaRPr lang="en-US"/>
          </a:p>
        </p:txBody>
      </p:sp>
    </p:spTree>
    <p:extLst>
      <p:ext uri="{BB962C8B-B14F-4D97-AF65-F5344CB8AC3E}">
        <p14:creationId xmlns:p14="http://schemas.microsoft.com/office/powerpoint/2010/main" val="219552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405" y="251836"/>
            <a:ext cx="11652531" cy="69493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99405" y="1084333"/>
            <a:ext cx="11652531" cy="51094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99405"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D9BE9-B85D-2741-BEA3-C85F132C18D6}"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08736" y="63563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32353-561A-134E-8E6F-9892300C437B}" type="slidenum">
              <a:rPr lang="en-US" smtClean="0"/>
              <a:t>‹#›</a:t>
            </a:fld>
            <a:endParaRPr lang="en-US"/>
          </a:p>
        </p:txBody>
      </p:sp>
    </p:spTree>
    <p:extLst>
      <p:ext uri="{BB962C8B-B14F-4D97-AF65-F5344CB8AC3E}">
        <p14:creationId xmlns:p14="http://schemas.microsoft.com/office/powerpoint/2010/main" val="5629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79254"/>
          </a:xfrm>
        </p:spPr>
        <p:txBody>
          <a:bodyPr/>
          <a:lstStyle/>
          <a:p>
            <a:r>
              <a:rPr lang="en-US" dirty="0" smtClean="0"/>
              <a:t>Rosetta/OSIRIS Dataset Review</a:t>
            </a:r>
            <a:endParaRPr lang="en-US" dirty="0"/>
          </a:p>
        </p:txBody>
      </p:sp>
      <p:sp>
        <p:nvSpPr>
          <p:cNvPr id="3" name="Subtitle 2"/>
          <p:cNvSpPr>
            <a:spLocks noGrp="1"/>
          </p:cNvSpPr>
          <p:nvPr>
            <p:ph type="subTitle" idx="1"/>
          </p:nvPr>
        </p:nvSpPr>
        <p:spPr>
          <a:xfrm>
            <a:off x="1524000" y="4084982"/>
            <a:ext cx="9144000" cy="1172817"/>
          </a:xfrm>
        </p:spPr>
        <p:txBody>
          <a:bodyPr>
            <a:normAutofit fontScale="92500" lnSpcReduction="10000"/>
          </a:bodyPr>
          <a:lstStyle/>
          <a:p>
            <a:r>
              <a:rPr lang="en-US" dirty="0" smtClean="0"/>
              <a:t>Jian-Yang Li</a:t>
            </a:r>
          </a:p>
          <a:p>
            <a:r>
              <a:rPr lang="en-US" dirty="0" smtClean="0"/>
              <a:t>Planetary Science Institute</a:t>
            </a:r>
          </a:p>
          <a:p>
            <a:r>
              <a:rPr lang="en-US" smtClean="0"/>
              <a:t>October 3, </a:t>
            </a:r>
            <a:r>
              <a:rPr lang="en-US" dirty="0" smtClean="0"/>
              <a:t>2017</a:t>
            </a:r>
          </a:p>
          <a:p>
            <a:endParaRPr lang="en-US" dirty="0" smtClean="0"/>
          </a:p>
        </p:txBody>
      </p:sp>
    </p:spTree>
    <p:extLst>
      <p:ext uri="{BB962C8B-B14F-4D97-AF65-F5344CB8AC3E}">
        <p14:creationId xmlns:p14="http://schemas.microsoft.com/office/powerpoint/2010/main" val="1042702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 Orientation</a:t>
            </a:r>
            <a:endParaRPr lang="en-US" dirty="0"/>
          </a:p>
        </p:txBody>
      </p:sp>
      <p:sp>
        <p:nvSpPr>
          <p:cNvPr id="3" name="Content Placeholder 2"/>
          <p:cNvSpPr>
            <a:spLocks noGrp="1"/>
          </p:cNvSpPr>
          <p:nvPr>
            <p:ph idx="1"/>
          </p:nvPr>
        </p:nvSpPr>
        <p:spPr>
          <a:xfrm>
            <a:off x="299405" y="1199738"/>
            <a:ext cx="11652531" cy="1191517"/>
          </a:xfrm>
        </p:spPr>
        <p:txBody>
          <a:bodyPr>
            <a:normAutofit fontScale="77500" lnSpcReduction="20000"/>
          </a:bodyPr>
          <a:lstStyle/>
          <a:p>
            <a:r>
              <a:rPr lang="en-US" dirty="0" smtClean="0"/>
              <a:t>This orientation is consistent with the description in the SIS document (osiris_l1_l2_sis_v01.pdf)</a:t>
            </a:r>
          </a:p>
          <a:p>
            <a:pPr lvl="1"/>
            <a:r>
              <a:rPr lang="en-US" dirty="0" smtClean="0"/>
              <a:t>“</a:t>
            </a:r>
            <a:r>
              <a:rPr lang="mr-IN" dirty="0" smtClean="0"/>
              <a:t>…</a:t>
            </a:r>
            <a:r>
              <a:rPr lang="en-US" dirty="0" smtClean="0"/>
              <a:t> To </a:t>
            </a:r>
            <a:r>
              <a:rPr lang="en-US" dirty="0"/>
              <a:t>display the images in the standard Rosetta orientation, an additional 180° rotation has to be applied to both NAC and WAC images</a:t>
            </a:r>
            <a:r>
              <a:rPr lang="en-US" dirty="0" smtClean="0"/>
              <a:t>.  In </a:t>
            </a:r>
            <a:r>
              <a:rPr lang="en-US" dirty="0"/>
              <a:t>this orientation, the spacecraft +X axis is up and the spacecraft +Y axis to the right, meaning that the Sun is up in most images</a:t>
            </a:r>
            <a:r>
              <a:rPr lang="en-US" dirty="0" smtClean="0"/>
              <a:t>.”</a:t>
            </a:r>
          </a:p>
          <a:p>
            <a:pPr lvl="1"/>
            <a:endParaRPr lang="en-US" dirty="0"/>
          </a:p>
        </p:txBody>
      </p:sp>
      <p:grpSp>
        <p:nvGrpSpPr>
          <p:cNvPr id="4" name="Group 3"/>
          <p:cNvGrpSpPr/>
          <p:nvPr/>
        </p:nvGrpSpPr>
        <p:grpSpPr>
          <a:xfrm rot="10800000">
            <a:off x="3976754" y="2257946"/>
            <a:ext cx="3909549" cy="3909549"/>
            <a:chOff x="998974" y="2150347"/>
            <a:chExt cx="4436347" cy="4436347"/>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8974" y="2150347"/>
              <a:ext cx="4436347" cy="44363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974" y="4842467"/>
              <a:ext cx="1744227" cy="1744227"/>
            </a:xfrm>
            <a:prstGeom prst="rect">
              <a:avLst/>
            </a:prstGeom>
            <a:ln>
              <a:solidFill>
                <a:schemeClr val="accent1"/>
              </a:solidFill>
            </a:ln>
          </p:spPr>
        </p:pic>
        <p:sp>
          <p:nvSpPr>
            <p:cNvPr id="7" name="Rectangle 6"/>
            <p:cNvSpPr/>
            <p:nvPr/>
          </p:nvSpPr>
          <p:spPr>
            <a:xfrm>
              <a:off x="2833635" y="3717888"/>
              <a:ext cx="914400" cy="9445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0800000">
            <a:off x="8042388" y="2257946"/>
            <a:ext cx="3909548" cy="3909548"/>
            <a:chOff x="7051281" y="2235854"/>
            <a:chExt cx="4095539" cy="4095539"/>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1281" y="2235854"/>
              <a:ext cx="4095539" cy="409553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1281" y="4721161"/>
              <a:ext cx="1610232" cy="1610232"/>
            </a:xfrm>
            <a:prstGeom prst="rect">
              <a:avLst/>
            </a:prstGeom>
            <a:ln>
              <a:solidFill>
                <a:schemeClr val="accent1"/>
              </a:solidFill>
            </a:ln>
          </p:spPr>
        </p:pic>
        <p:sp>
          <p:nvSpPr>
            <p:cNvPr id="11" name="Rectangle 10"/>
            <p:cNvSpPr/>
            <p:nvPr/>
          </p:nvSpPr>
          <p:spPr>
            <a:xfrm>
              <a:off x="8661513" y="3344404"/>
              <a:ext cx="844154" cy="87198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p:cNvSpPr txBox="1">
            <a:spLocks/>
          </p:cNvSpPr>
          <p:nvPr/>
        </p:nvSpPr>
        <p:spPr>
          <a:xfrm>
            <a:off x="299405" y="2257945"/>
            <a:ext cx="3627169" cy="455190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smtClean="0"/>
              <a:t>After rotating 180º, the Sun does appear to be from up direction</a:t>
            </a:r>
          </a:p>
          <a:p>
            <a:r>
              <a:rPr lang="en-US" sz="2600" dirty="0" smtClean="0"/>
              <a:t>Consistent with Fig. 6 in the SIS document</a:t>
            </a:r>
          </a:p>
          <a:p>
            <a:r>
              <a:rPr lang="en-US" sz="2600" u="sng" dirty="0" smtClean="0"/>
              <a:t>Question</a:t>
            </a:r>
            <a:r>
              <a:rPr lang="en-US" sz="2600" dirty="0" smtClean="0"/>
              <a:t>: Why not account for this additional rotation by the </a:t>
            </a:r>
            <a:r>
              <a:rPr lang="en-US" sz="2600" dirty="0" err="1" smtClean="0"/>
              <a:t>xxx_DISPLAY_DIRECTION</a:t>
            </a:r>
            <a:r>
              <a:rPr lang="en-US" sz="2600" dirty="0" smtClean="0"/>
              <a:t> keywords?  The current setting is extremely confusing</a:t>
            </a:r>
          </a:p>
          <a:p>
            <a:r>
              <a:rPr lang="en-US" sz="2600" u="sng" dirty="0" smtClean="0"/>
              <a:t>Suggested change</a:t>
            </a:r>
            <a:r>
              <a:rPr lang="en-US" sz="2600" dirty="0" smtClean="0"/>
              <a:t>:</a:t>
            </a:r>
          </a:p>
          <a:p>
            <a:pPr lvl="1"/>
            <a:r>
              <a:rPr lang="en-US" sz="2200" dirty="0" smtClean="0"/>
              <a:t>LINE_DISPLAY_DIRECTION = UP</a:t>
            </a:r>
          </a:p>
          <a:p>
            <a:pPr lvl="1"/>
            <a:r>
              <a:rPr lang="en-US" sz="2200" dirty="0" smtClean="0"/>
              <a:t>SAMPLE_DISPLAY_DIRECTION = LEFT for WAC and RIGTH for NAC</a:t>
            </a:r>
            <a:endParaRPr lang="en-US" sz="2200" dirty="0"/>
          </a:p>
        </p:txBody>
      </p:sp>
      <p:sp>
        <p:nvSpPr>
          <p:cNvPr id="13" name="Rectangle 12"/>
          <p:cNvSpPr/>
          <p:nvPr/>
        </p:nvSpPr>
        <p:spPr>
          <a:xfrm>
            <a:off x="9683366" y="251836"/>
            <a:ext cx="2268570" cy="369332"/>
          </a:xfrm>
          <a:prstGeom prst="rect">
            <a:avLst/>
          </a:prstGeom>
        </p:spPr>
        <p:txBody>
          <a:bodyPr wrap="none">
            <a:spAutoFit/>
          </a:bodyPr>
          <a:lstStyle/>
          <a:p>
            <a:pPr lvl="1"/>
            <a:r>
              <a:rPr lang="en-US" b="1" dirty="0" smtClean="0"/>
              <a:t>OSIRIS-US-JL-001</a:t>
            </a:r>
            <a:endParaRPr lang="en-US" b="1" dirty="0"/>
          </a:p>
        </p:txBody>
      </p:sp>
    </p:spTree>
    <p:extLst>
      <p:ext uri="{BB962C8B-B14F-4D97-AF65-F5344CB8AC3E}">
        <p14:creationId xmlns:p14="http://schemas.microsoft.com/office/powerpoint/2010/main" val="584677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with Simulation</a:t>
            </a:r>
            <a:endParaRPr lang="en-US" dirty="0"/>
          </a:p>
        </p:txBody>
      </p:sp>
      <p:sp>
        <p:nvSpPr>
          <p:cNvPr id="3" name="Content Placeholder 2"/>
          <p:cNvSpPr>
            <a:spLocks noGrp="1"/>
          </p:cNvSpPr>
          <p:nvPr>
            <p:ph idx="1"/>
          </p:nvPr>
        </p:nvSpPr>
        <p:spPr>
          <a:xfrm>
            <a:off x="299405" y="1084333"/>
            <a:ext cx="5539726" cy="5109495"/>
          </a:xfrm>
        </p:spPr>
        <p:txBody>
          <a:bodyPr>
            <a:normAutofit lnSpcReduction="10000"/>
          </a:bodyPr>
          <a:lstStyle/>
          <a:p>
            <a:r>
              <a:rPr lang="en-US" dirty="0" smtClean="0"/>
              <a:t>Simulate a few images from PDS shape model and observing geometry from image headers</a:t>
            </a:r>
          </a:p>
          <a:p>
            <a:pPr lvl="1"/>
            <a:r>
              <a:rPr lang="en-US" dirty="0" smtClean="0"/>
              <a:t>Boresight pointing are calculated with SPICE kernels</a:t>
            </a:r>
          </a:p>
          <a:p>
            <a:pPr lvl="1"/>
            <a:r>
              <a:rPr lang="en-US" dirty="0" smtClean="0"/>
              <a:t>Shadows are not included in my simulation</a:t>
            </a:r>
          </a:p>
          <a:p>
            <a:r>
              <a:rPr lang="en-US" dirty="0" smtClean="0"/>
              <a:t>Good agreement, except for some offset in the boresight pointing (not a concern for this review)</a:t>
            </a:r>
          </a:p>
          <a:p>
            <a:r>
              <a:rPr lang="en-US" u="sng" dirty="0" smtClean="0"/>
              <a:t>Result</a:t>
            </a:r>
            <a:r>
              <a:rPr lang="en-US" dirty="0" smtClean="0"/>
              <a:t>: Both orientation and s/c and solar coordinates in the PDS header are correct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5995799" y="674044"/>
            <a:ext cx="2917900" cy="2917900"/>
          </a:xfrm>
          <a:prstGeom prst="rect">
            <a:avLst/>
          </a:prstGeom>
        </p:spPr>
      </p:pic>
      <p:sp>
        <p:nvSpPr>
          <p:cNvPr id="6" name="TextBox 5"/>
          <p:cNvSpPr txBox="1"/>
          <p:nvPr/>
        </p:nvSpPr>
        <p:spPr>
          <a:xfrm>
            <a:off x="5995798" y="674044"/>
            <a:ext cx="2542763" cy="525173"/>
          </a:xfrm>
          <a:prstGeom prst="rect">
            <a:avLst/>
          </a:prstGeom>
          <a:noFill/>
        </p:spPr>
        <p:txBody>
          <a:bodyPr wrap="none" rtlCol="0">
            <a:spAutoFit/>
          </a:bodyPr>
          <a:lstStyle/>
          <a:p>
            <a:r>
              <a:rPr lang="en-US" sz="1400" dirty="0" smtClean="0">
                <a:solidFill>
                  <a:schemeClr val="bg1"/>
                </a:solidFill>
              </a:rPr>
              <a:t>wac-3-m10</a:t>
            </a:r>
          </a:p>
          <a:p>
            <a:r>
              <a:rPr lang="en-US" sz="1400" dirty="0" smtClean="0">
                <a:solidFill>
                  <a:schemeClr val="bg1"/>
                </a:solidFill>
              </a:rPr>
              <a:t>w20141202t103902881id20f18</a:t>
            </a:r>
            <a:endParaRPr lang="en-US" sz="1400" dirty="0">
              <a:solidFill>
                <a:schemeClr val="bg1"/>
              </a:solidFill>
            </a:endParaRPr>
          </a:p>
        </p:txBody>
      </p:sp>
      <p:sp>
        <p:nvSpPr>
          <p:cNvPr id="7" name="TextBox 6"/>
          <p:cNvSpPr txBox="1"/>
          <p:nvPr/>
        </p:nvSpPr>
        <p:spPr>
          <a:xfrm>
            <a:off x="7344525" y="357747"/>
            <a:ext cx="540725" cy="369332"/>
          </a:xfrm>
          <a:prstGeom prst="rect">
            <a:avLst/>
          </a:prstGeom>
          <a:noFill/>
        </p:spPr>
        <p:txBody>
          <a:bodyPr wrap="none" rtlCol="0">
            <a:spAutoFit/>
          </a:bodyPr>
          <a:lstStyle/>
          <a:p>
            <a:r>
              <a:rPr lang="en-US" dirty="0" smtClean="0"/>
              <a:t>real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37127" y="674044"/>
            <a:ext cx="2914809" cy="2914809"/>
          </a:xfrm>
          <a:prstGeom prst="rect">
            <a:avLst/>
          </a:prstGeom>
        </p:spPr>
      </p:pic>
      <p:sp>
        <p:nvSpPr>
          <p:cNvPr id="8" name="TextBox 7"/>
          <p:cNvSpPr txBox="1"/>
          <p:nvPr/>
        </p:nvSpPr>
        <p:spPr>
          <a:xfrm>
            <a:off x="9673921" y="357747"/>
            <a:ext cx="1106841" cy="369332"/>
          </a:xfrm>
          <a:prstGeom prst="rect">
            <a:avLst/>
          </a:prstGeom>
          <a:noFill/>
        </p:spPr>
        <p:txBody>
          <a:bodyPr wrap="none" rtlCol="0">
            <a:spAutoFit/>
          </a:bodyPr>
          <a:lstStyle/>
          <a:p>
            <a:r>
              <a:rPr lang="en-US" dirty="0" smtClean="0"/>
              <a:t>simulated</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5985749" y="3762048"/>
            <a:ext cx="2904760" cy="290476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37127" y="3762048"/>
            <a:ext cx="2904760" cy="2904760"/>
          </a:xfrm>
          <a:prstGeom prst="rect">
            <a:avLst/>
          </a:prstGeom>
        </p:spPr>
      </p:pic>
      <p:sp>
        <p:nvSpPr>
          <p:cNvPr id="14" name="TextBox 13"/>
          <p:cNvSpPr txBox="1"/>
          <p:nvPr/>
        </p:nvSpPr>
        <p:spPr>
          <a:xfrm>
            <a:off x="5985749" y="6114121"/>
            <a:ext cx="2542763" cy="525173"/>
          </a:xfrm>
          <a:prstGeom prst="rect">
            <a:avLst/>
          </a:prstGeom>
          <a:noFill/>
        </p:spPr>
        <p:txBody>
          <a:bodyPr wrap="none" rtlCol="0">
            <a:spAutoFit/>
          </a:bodyPr>
          <a:lstStyle/>
          <a:p>
            <a:r>
              <a:rPr lang="en-US" sz="1400" dirty="0" smtClean="0">
                <a:solidFill>
                  <a:schemeClr val="bg1"/>
                </a:solidFill>
              </a:rPr>
              <a:t>nac-3-m20</a:t>
            </a:r>
          </a:p>
          <a:p>
            <a:r>
              <a:rPr lang="en-US" sz="1400" dirty="0">
                <a:solidFill>
                  <a:schemeClr val="bg1"/>
                </a:solidFill>
              </a:rPr>
              <a:t>n20150830t100856344id30f16</a:t>
            </a:r>
          </a:p>
        </p:txBody>
      </p:sp>
    </p:spTree>
    <p:extLst>
      <p:ext uri="{BB962C8B-B14F-4D97-AF65-F5344CB8AC3E}">
        <p14:creationId xmlns:p14="http://schemas.microsoft.com/office/powerpoint/2010/main" val="524371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Filter Names</a:t>
            </a:r>
            <a:endParaRPr lang="en-US" dirty="0"/>
          </a:p>
        </p:txBody>
      </p:sp>
      <p:sp>
        <p:nvSpPr>
          <p:cNvPr id="3" name="Content Placeholder 2"/>
          <p:cNvSpPr>
            <a:spLocks noGrp="1"/>
          </p:cNvSpPr>
          <p:nvPr>
            <p:ph idx="1"/>
          </p:nvPr>
        </p:nvSpPr>
        <p:spPr>
          <a:xfrm>
            <a:off x="299405" y="946767"/>
            <a:ext cx="11652531" cy="1788025"/>
          </a:xfrm>
        </p:spPr>
        <p:txBody>
          <a:bodyPr>
            <a:normAutofit fontScale="77500" lnSpcReduction="20000"/>
          </a:bodyPr>
          <a:lstStyle/>
          <a:p>
            <a:r>
              <a:rPr lang="en-US" dirty="0" smtClean="0"/>
              <a:t>‘OH-WAC’ filter appears to be ‘OH-WAC’ in m20 and m21 datasets, but as ‘OH’ m08, m10-m19, m23-m25 datasets</a:t>
            </a:r>
          </a:p>
          <a:p>
            <a:r>
              <a:rPr lang="en-US" dirty="0" smtClean="0"/>
              <a:t>‘R’ appears to be ‘Red’ in all images</a:t>
            </a:r>
          </a:p>
          <a:p>
            <a:r>
              <a:rPr lang="en-US" u="sng" dirty="0" smtClean="0"/>
              <a:t>Suggestion</a:t>
            </a:r>
            <a:r>
              <a:rPr lang="en-US" dirty="0" smtClean="0"/>
              <a:t>: Preferably all filter names in image headers should be revised to be consistent with Keller et al. (2007) paper.  The minimum would be to make the filter names consistent in all images (change OH</a:t>
            </a:r>
            <a:r>
              <a:rPr lang="en-US" dirty="0">
                <a:sym typeface="Wingdings"/>
              </a:rPr>
              <a:t> </a:t>
            </a:r>
            <a:r>
              <a:rPr lang="en-US" dirty="0" smtClean="0">
                <a:sym typeface="Wingdings"/>
              </a:rPr>
              <a:t>to OH-WAC)</a:t>
            </a:r>
            <a:endParaRPr lang="en-US" dirty="0" smtClean="0"/>
          </a:p>
        </p:txBody>
      </p:sp>
      <p:grpSp>
        <p:nvGrpSpPr>
          <p:cNvPr id="9" name="Group 8"/>
          <p:cNvGrpSpPr/>
          <p:nvPr/>
        </p:nvGrpSpPr>
        <p:grpSpPr>
          <a:xfrm>
            <a:off x="4076102" y="2507155"/>
            <a:ext cx="6621617" cy="3994637"/>
            <a:chOff x="2669528" y="2494994"/>
            <a:chExt cx="6912284" cy="4169988"/>
          </a:xfrm>
        </p:grpSpPr>
        <p:pic>
          <p:nvPicPr>
            <p:cNvPr id="4" name="Picture 3"/>
            <p:cNvPicPr>
              <a:picLocks noChangeAspect="1"/>
            </p:cNvPicPr>
            <p:nvPr/>
          </p:nvPicPr>
          <p:blipFill>
            <a:blip r:embed="rId2"/>
            <a:stretch>
              <a:fillRect/>
            </a:stretch>
          </p:blipFill>
          <p:spPr>
            <a:xfrm rot="5400000">
              <a:off x="4040676" y="1123846"/>
              <a:ext cx="4169988" cy="6912284"/>
            </a:xfrm>
            <a:prstGeom prst="rect">
              <a:avLst/>
            </a:prstGeom>
          </p:spPr>
        </p:pic>
        <p:sp>
          <p:nvSpPr>
            <p:cNvPr id="7" name="Rectangle 6"/>
            <p:cNvSpPr/>
            <p:nvPr/>
          </p:nvSpPr>
          <p:spPr>
            <a:xfrm>
              <a:off x="2669528" y="4361507"/>
              <a:ext cx="663876" cy="218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2173" y="6205407"/>
              <a:ext cx="663876" cy="218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125669" y="6406009"/>
            <a:ext cx="2951642" cy="369332"/>
          </a:xfrm>
          <a:prstGeom prst="rect">
            <a:avLst/>
          </a:prstGeom>
          <a:noFill/>
        </p:spPr>
        <p:txBody>
          <a:bodyPr wrap="none" rtlCol="0">
            <a:spAutoFit/>
          </a:bodyPr>
          <a:lstStyle/>
          <a:p>
            <a:r>
              <a:rPr lang="en-US" dirty="0" smtClean="0"/>
              <a:t>Table from Keller et al. (2007)</a:t>
            </a:r>
            <a:endParaRPr lang="en-US" dirty="0"/>
          </a:p>
        </p:txBody>
      </p:sp>
    </p:spTree>
    <p:extLst>
      <p:ext uri="{BB962C8B-B14F-4D97-AF65-F5344CB8AC3E}">
        <p14:creationId xmlns:p14="http://schemas.microsoft.com/office/powerpoint/2010/main" val="144851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SIS Document</a:t>
            </a:r>
            <a:endParaRPr lang="en-US" dirty="0"/>
          </a:p>
        </p:txBody>
      </p:sp>
      <p:sp>
        <p:nvSpPr>
          <p:cNvPr id="3" name="Content Placeholder 2"/>
          <p:cNvSpPr>
            <a:spLocks noGrp="1"/>
          </p:cNvSpPr>
          <p:nvPr>
            <p:ph idx="1"/>
          </p:nvPr>
        </p:nvSpPr>
        <p:spPr>
          <a:xfrm>
            <a:off x="299405" y="1084334"/>
            <a:ext cx="11652531" cy="1216740"/>
          </a:xfrm>
        </p:spPr>
        <p:txBody>
          <a:bodyPr>
            <a:normAutofit fontScale="92500"/>
          </a:bodyPr>
          <a:lstStyle/>
          <a:p>
            <a:r>
              <a:rPr lang="en-US" dirty="0" smtClean="0"/>
              <a:t>Definition of NORTH_AZIMUTH is ambiguous</a:t>
            </a:r>
          </a:p>
          <a:p>
            <a:pPr lvl="1"/>
            <a:r>
              <a:rPr lang="en-US" dirty="0" smtClean="0"/>
              <a:t>The direction of measurement between sky north and the reference line should be defined</a:t>
            </a:r>
          </a:p>
          <a:p>
            <a:pPr lvl="1"/>
            <a:r>
              <a:rPr lang="en-US" dirty="0" smtClean="0"/>
              <a:t>Phrase “north pole” is ambiguous: sky north or the north pole of target?</a:t>
            </a:r>
          </a:p>
          <a:p>
            <a:pPr lvl="1"/>
            <a:endParaRPr lang="en-US" dirty="0"/>
          </a:p>
        </p:txBody>
      </p:sp>
      <p:pic>
        <p:nvPicPr>
          <p:cNvPr id="4" name="Picture 3"/>
          <p:cNvPicPr>
            <a:picLocks noChangeAspect="1"/>
          </p:cNvPicPr>
          <p:nvPr/>
        </p:nvPicPr>
        <p:blipFill>
          <a:blip r:embed="rId2"/>
          <a:stretch>
            <a:fillRect/>
          </a:stretch>
        </p:blipFill>
        <p:spPr>
          <a:xfrm>
            <a:off x="453375" y="2301074"/>
            <a:ext cx="11344589" cy="1772592"/>
          </a:xfrm>
          <a:prstGeom prst="rect">
            <a:avLst/>
          </a:prstGeom>
        </p:spPr>
      </p:pic>
      <p:sp>
        <p:nvSpPr>
          <p:cNvPr id="5" name="Content Placeholder 2"/>
          <p:cNvSpPr txBox="1">
            <a:spLocks/>
          </p:cNvSpPr>
          <p:nvPr/>
        </p:nvSpPr>
        <p:spPr>
          <a:xfrm>
            <a:off x="299405" y="4482766"/>
            <a:ext cx="11652531" cy="20297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dirty="0"/>
              <a:t>Description of PA_ and PB_IMAGE is not </a:t>
            </a:r>
            <a:r>
              <a:rPr lang="en-US" dirty="0" smtClean="0"/>
              <a:t>sufficient</a:t>
            </a:r>
            <a:endParaRPr lang="en-US" dirty="0"/>
          </a:p>
          <a:p>
            <a:pPr lvl="1">
              <a:lnSpc>
                <a:spcPct val="110000"/>
              </a:lnSpc>
            </a:pPr>
            <a:r>
              <a:rPr lang="en-US" dirty="0"/>
              <a:t>Figure 5 shows 2+48 pre-pixels in both amplifiers A and B</a:t>
            </a:r>
          </a:p>
          <a:p>
            <a:pPr lvl="1">
              <a:lnSpc>
                <a:spcPct val="110000"/>
              </a:lnSpc>
            </a:pPr>
            <a:r>
              <a:rPr lang="en-US" dirty="0"/>
              <a:t>Section 9.5 states that “</a:t>
            </a:r>
            <a:r>
              <a:rPr lang="mr-IN" dirty="0"/>
              <a:t>…</a:t>
            </a:r>
            <a:r>
              <a:rPr lang="en-US" dirty="0"/>
              <a:t> CCD first clocks out 48 pixels </a:t>
            </a:r>
            <a:r>
              <a:rPr lang="mr-IN" dirty="0"/>
              <a:t>…</a:t>
            </a:r>
            <a:r>
              <a:rPr lang="en-US" dirty="0"/>
              <a:t>”</a:t>
            </a:r>
          </a:p>
          <a:p>
            <a:pPr lvl="1">
              <a:lnSpc>
                <a:spcPct val="110000"/>
              </a:lnSpc>
            </a:pPr>
            <a:r>
              <a:rPr lang="en-US" dirty="0"/>
              <a:t>The size of PA_ and PB_IMAGE is (6, 256) or (3, 128)</a:t>
            </a:r>
          </a:p>
          <a:p>
            <a:pPr lvl="1">
              <a:lnSpc>
                <a:spcPct val="110000"/>
              </a:lnSpc>
            </a:pPr>
            <a:r>
              <a:rPr lang="en-US" dirty="0"/>
              <a:t>How to reconcile these differences?</a:t>
            </a:r>
          </a:p>
        </p:txBody>
      </p:sp>
      <p:sp>
        <p:nvSpPr>
          <p:cNvPr id="6" name="TextBox 5"/>
          <p:cNvSpPr txBox="1"/>
          <p:nvPr/>
        </p:nvSpPr>
        <p:spPr>
          <a:xfrm>
            <a:off x="10021516" y="114270"/>
            <a:ext cx="1806905" cy="369332"/>
          </a:xfrm>
          <a:prstGeom prst="rect">
            <a:avLst/>
          </a:prstGeom>
          <a:noFill/>
        </p:spPr>
        <p:txBody>
          <a:bodyPr wrap="none" rtlCol="0">
            <a:spAutoFit/>
          </a:bodyPr>
          <a:lstStyle/>
          <a:p>
            <a:r>
              <a:rPr lang="en-US" b="1" dirty="0"/>
              <a:t>OSIRIS-US-JL-008</a:t>
            </a:r>
            <a:endParaRPr lang="en-US" b="1" dirty="0"/>
          </a:p>
        </p:txBody>
      </p:sp>
    </p:spTree>
    <p:extLst>
      <p:ext uri="{BB962C8B-B14F-4D97-AF65-F5344CB8AC3E}">
        <p14:creationId xmlns:p14="http://schemas.microsoft.com/office/powerpoint/2010/main" val="1320376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Miscellaneous </a:t>
            </a:r>
            <a:r>
              <a:rPr lang="en-US" dirty="0"/>
              <a:t>P</a:t>
            </a:r>
            <a:r>
              <a:rPr lang="en-US" dirty="0" smtClean="0"/>
              <a:t>roblems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wac-2-m17 has one corrupted file: w20150627t170411566id20f13.img</a:t>
            </a:r>
          </a:p>
          <a:p>
            <a:pPr lvl="1"/>
            <a:r>
              <a:rPr lang="en-US" u="sng" dirty="0" smtClean="0"/>
              <a:t>Suggestion</a:t>
            </a:r>
            <a:r>
              <a:rPr lang="en-US" dirty="0" smtClean="0"/>
              <a:t>: Fix it</a:t>
            </a:r>
          </a:p>
          <a:p>
            <a:r>
              <a:rPr lang="en-US" dirty="0" smtClean="0"/>
              <a:t>Thumbnail images in browse/ directory are great, but they are currently too small (64x64) to be of any practical use</a:t>
            </a:r>
          </a:p>
          <a:p>
            <a:pPr lvl="1"/>
            <a:r>
              <a:rPr lang="en-US" u="sng" dirty="0" smtClean="0"/>
              <a:t>Suggestion</a:t>
            </a:r>
            <a:r>
              <a:rPr lang="en-US" dirty="0" smtClean="0"/>
              <a:t>: Either make them larger (at least twice large), or remove them</a:t>
            </a:r>
          </a:p>
          <a:p>
            <a:r>
              <a:rPr lang="en-US" dirty="0" smtClean="0"/>
              <a:t>Some images in level 2 are missing from level 3 datasets (a list is available if needed</a:t>
            </a:r>
            <a:r>
              <a:rPr lang="en-US" dirty="0" smtClean="0"/>
              <a:t>)</a:t>
            </a:r>
          </a:p>
          <a:p>
            <a:pPr lvl="1"/>
            <a:r>
              <a:rPr lang="en-US" b="1" dirty="0" smtClean="0"/>
              <a:t>OSIRIS-US-JL-012</a:t>
            </a:r>
            <a:endParaRPr lang="en-US" b="1" dirty="0" smtClean="0"/>
          </a:p>
          <a:p>
            <a:pPr lvl="1"/>
            <a:r>
              <a:rPr lang="en-US" dirty="0" smtClean="0"/>
              <a:t>These are not those with IMAGE_OBSERVATION_TYPE==REGULAR or TARGET_TYPE==CALIBRATION.  They all have TARGET_TYPE=COMET or STAR</a:t>
            </a:r>
          </a:p>
          <a:p>
            <a:pPr lvl="1"/>
            <a:r>
              <a:rPr lang="en-US" dirty="0" smtClean="0"/>
              <a:t>NAC datasets have 55 missing images in M03, M06, M07, M11, M15, M17, M18, M20, and M21</a:t>
            </a:r>
          </a:p>
          <a:p>
            <a:pPr lvl="1"/>
            <a:r>
              <a:rPr lang="en-US" dirty="0" smtClean="0"/>
              <a:t>WAC datasets have 73 missing images in M03, M07, M17, M18, M20, and M21</a:t>
            </a:r>
          </a:p>
          <a:p>
            <a:pPr lvl="1"/>
            <a:r>
              <a:rPr lang="en-US" u="sng" dirty="0" smtClean="0"/>
              <a:t>Suggestion</a:t>
            </a:r>
            <a:r>
              <a:rPr lang="en-US" dirty="0" smtClean="0"/>
              <a:t>: Include the missing images, or provide explanations in corresponding </a:t>
            </a:r>
            <a:r>
              <a:rPr lang="en-US" dirty="0" err="1" smtClean="0"/>
              <a:t>dataset.cat</a:t>
            </a:r>
            <a:endParaRPr lang="en-US" dirty="0" smtClean="0"/>
          </a:p>
          <a:p>
            <a:r>
              <a:rPr lang="en-US" dirty="0" smtClean="0"/>
              <a:t>Insufficient information (non-essential)</a:t>
            </a:r>
          </a:p>
          <a:p>
            <a:pPr lvl="1"/>
            <a:r>
              <a:rPr lang="en-US" dirty="0" smtClean="0"/>
              <a:t>How the images are grouped to datasets?</a:t>
            </a:r>
          </a:p>
          <a:p>
            <a:pPr lvl="1"/>
            <a:r>
              <a:rPr lang="en-US" dirty="0" smtClean="0"/>
              <a:t>Imaging sequences and their corresponding science objectives</a:t>
            </a:r>
          </a:p>
          <a:p>
            <a:pPr lvl="1"/>
            <a:r>
              <a:rPr lang="en-US" u="sng" dirty="0" smtClean="0"/>
              <a:t>Suggestion</a:t>
            </a:r>
            <a:r>
              <a:rPr lang="en-US" dirty="0" smtClean="0"/>
              <a:t>: Add such information in </a:t>
            </a:r>
            <a:r>
              <a:rPr lang="en-US" dirty="0" err="1" smtClean="0"/>
              <a:t>dataset.cat</a:t>
            </a:r>
            <a:r>
              <a:rPr lang="en-US" dirty="0" smtClean="0"/>
              <a:t>, or provide references</a:t>
            </a:r>
            <a:endParaRPr lang="en-US" dirty="0"/>
          </a:p>
        </p:txBody>
      </p:sp>
    </p:spTree>
    <p:extLst>
      <p:ext uri="{BB962C8B-B14F-4D97-AF65-F5344CB8AC3E}">
        <p14:creationId xmlns:p14="http://schemas.microsoft.com/office/powerpoint/2010/main" val="1260219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Dataset Overview</a:t>
            </a:r>
            <a:endParaRPr lang="en-US" dirty="0"/>
          </a:p>
        </p:txBody>
      </p:sp>
      <p:sp>
        <p:nvSpPr>
          <p:cNvPr id="3" name="Content Placeholder 2"/>
          <p:cNvSpPr>
            <a:spLocks noGrp="1"/>
          </p:cNvSpPr>
          <p:nvPr>
            <p:ph idx="1"/>
          </p:nvPr>
        </p:nvSpPr>
        <p:spPr>
          <a:xfrm>
            <a:off x="299405" y="946768"/>
            <a:ext cx="11652531" cy="5688256"/>
          </a:xfrm>
        </p:spPr>
        <p:txBody>
          <a:bodyPr numCol="2">
            <a:normAutofit fontScale="85000" lnSpcReduction="10000"/>
          </a:bodyPr>
          <a:lstStyle/>
          <a:p>
            <a:r>
              <a:rPr lang="en-US" dirty="0" smtClean="0"/>
              <a:t>A total of 100 OSIRIS datasets</a:t>
            </a:r>
          </a:p>
          <a:p>
            <a:pPr lvl="1"/>
            <a:r>
              <a:rPr lang="en-US" dirty="0" smtClean="0"/>
              <a:t>Two cameras: NAC and WAC</a:t>
            </a:r>
          </a:p>
          <a:p>
            <a:pPr lvl="1"/>
            <a:r>
              <a:rPr lang="en-US" dirty="0" smtClean="0"/>
              <a:t>Level 2 and level 3</a:t>
            </a:r>
          </a:p>
          <a:p>
            <a:pPr lvl="1"/>
            <a:r>
              <a:rPr lang="en-US" dirty="0" smtClean="0"/>
              <a:t>Groups m01 to m25 for each camera and each calibration level</a:t>
            </a:r>
          </a:p>
          <a:p>
            <a:r>
              <a:rPr lang="en-US" dirty="0" smtClean="0"/>
              <a:t>All images from 2014-01-20 to 2016-02-09</a:t>
            </a:r>
          </a:p>
          <a:p>
            <a:r>
              <a:rPr lang="en-US" dirty="0" smtClean="0"/>
              <a:t>76 datasets (m01-m19) are v2.0 that supersede the previous version</a:t>
            </a:r>
          </a:p>
          <a:p>
            <a:r>
              <a:rPr lang="en-US" dirty="0" smtClean="0"/>
              <a:t>24 datasets (m20-m25) are v1.0, first release</a:t>
            </a:r>
          </a:p>
          <a:p>
            <a:r>
              <a:rPr lang="en-US" dirty="0" smtClean="0"/>
              <a:t>OSIRIS instruments overview</a:t>
            </a:r>
          </a:p>
          <a:p>
            <a:pPr lvl="1"/>
            <a:r>
              <a:rPr lang="en-US" dirty="0" smtClean="0"/>
              <a:t>Contains two cameras: NAC and WAC</a:t>
            </a:r>
          </a:p>
          <a:p>
            <a:pPr lvl="1"/>
            <a:r>
              <a:rPr lang="en-US" dirty="0" smtClean="0"/>
              <a:t>Mounted on the instrument deck looking towards +z axis of S/C</a:t>
            </a:r>
          </a:p>
          <a:p>
            <a:pPr lvl="1"/>
            <a:r>
              <a:rPr lang="en-US" dirty="0" smtClean="0"/>
              <a:t>Both CCDs have 2048x2048 pixel active regions</a:t>
            </a:r>
          </a:p>
          <a:p>
            <a:pPr lvl="1"/>
            <a:r>
              <a:rPr lang="en-US" dirty="0" smtClean="0"/>
              <a:t>Both equipped with double filter wheel of 8 positions in each wheel</a:t>
            </a:r>
          </a:p>
          <a:p>
            <a:r>
              <a:rPr lang="en-US" dirty="0" smtClean="0"/>
              <a:t>Review process</a:t>
            </a:r>
          </a:p>
          <a:p>
            <a:pPr lvl="1"/>
            <a:r>
              <a:rPr lang="en-US" dirty="0" smtClean="0"/>
              <a:t>Compare catalog files in all datasets, and analyze the difference</a:t>
            </a:r>
          </a:p>
          <a:p>
            <a:pPr lvl="1"/>
            <a:r>
              <a:rPr lang="en-US" dirty="0" smtClean="0"/>
              <a:t>Check all catalog files</a:t>
            </a:r>
          </a:p>
          <a:p>
            <a:pPr lvl="1"/>
            <a:r>
              <a:rPr lang="en-US" dirty="0" smtClean="0"/>
              <a:t>Read documents in document/ directory</a:t>
            </a:r>
          </a:p>
          <a:p>
            <a:pPr lvl="1"/>
            <a:r>
              <a:rPr lang="en-US" dirty="0" smtClean="0"/>
              <a:t>Collect aspect data from all image headers, check consistency between level 2 and level 3 datasets</a:t>
            </a:r>
          </a:p>
          <a:p>
            <a:pPr lvl="1"/>
            <a:r>
              <a:rPr lang="en-US" dirty="0" smtClean="0"/>
              <a:t>Calculate geometry parameters using SPICE kernels and target reference frame definition, and compare and analyze</a:t>
            </a:r>
          </a:p>
          <a:p>
            <a:pPr lvl="1"/>
            <a:r>
              <a:rPr lang="en-US" dirty="0" smtClean="0"/>
              <a:t>Check other ancillary information</a:t>
            </a:r>
          </a:p>
          <a:p>
            <a:r>
              <a:rPr lang="en-US" dirty="0" smtClean="0"/>
              <a:t>What I didn’t do</a:t>
            </a:r>
          </a:p>
          <a:p>
            <a:pPr lvl="1"/>
            <a:r>
              <a:rPr lang="en-US" dirty="0" smtClean="0"/>
              <a:t>Check consistency of detached labels</a:t>
            </a:r>
          </a:p>
          <a:p>
            <a:pPr lvl="1"/>
            <a:r>
              <a:rPr lang="en-US" dirty="0" smtClean="0"/>
              <a:t>Run calibration software to check whether calibration is correct or consistent with references</a:t>
            </a:r>
          </a:p>
          <a:p>
            <a:pPr lvl="1"/>
            <a:r>
              <a:rPr lang="en-US" dirty="0" smtClean="0"/>
              <a:t>Test software in extras/ subdirectory</a:t>
            </a:r>
          </a:p>
          <a:p>
            <a:pPr lvl="1"/>
            <a:r>
              <a:rPr lang="en-US" dirty="0" smtClean="0"/>
              <a:t>Check index/ subdirectory</a:t>
            </a:r>
          </a:p>
        </p:txBody>
      </p:sp>
    </p:spTree>
    <p:extLst>
      <p:ext uri="{BB962C8B-B14F-4D97-AF65-F5344CB8AC3E}">
        <p14:creationId xmlns:p14="http://schemas.microsoft.com/office/powerpoint/2010/main" val="1633530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Review </a:t>
            </a:r>
            <a:r>
              <a:rPr lang="en-US" dirty="0"/>
              <a:t>S</a:t>
            </a:r>
            <a:r>
              <a:rPr lang="en-US" dirty="0" smtClean="0"/>
              <a:t>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Overall well organized datasets containing most information that is essential to understand and use the data</a:t>
            </a:r>
          </a:p>
          <a:p>
            <a:r>
              <a:rPr lang="en-US" dirty="0" smtClean="0"/>
              <a:t>All images files, except for one corrupted, can be loaded with IDL </a:t>
            </a:r>
            <a:r>
              <a:rPr lang="en-US" dirty="0" err="1" smtClean="0"/>
              <a:t>readpds.pro</a:t>
            </a:r>
            <a:r>
              <a:rPr lang="en-US" dirty="0" smtClean="0"/>
              <a:t> and my proprietary python code with header information extracted, and can be displayed in correct orientation</a:t>
            </a:r>
          </a:p>
          <a:p>
            <a:r>
              <a:rPr lang="en-US" dirty="0" smtClean="0"/>
              <a:t>The values of geometric parameters are confirmed except for phase angle, which seems to be wrong, probably affecting all images</a:t>
            </a:r>
          </a:p>
          <a:p>
            <a:r>
              <a:rPr lang="en-US" dirty="0" smtClean="0"/>
              <a:t>Some images in level 2 datasets are missing from level 3 datasets without obvious explanations found</a:t>
            </a:r>
          </a:p>
          <a:p>
            <a:r>
              <a:rPr lang="en-US" dirty="0" smtClean="0"/>
              <a:t>The ‘FILTER_NAME’ in PDS headers are inconsistent</a:t>
            </a:r>
          </a:p>
          <a:p>
            <a:r>
              <a:rPr lang="en-US" dirty="0" smtClean="0"/>
              <a:t>The description of image orientation in the SIS document is somehow confusing, although it is correct and users should still be able to make sense of it</a:t>
            </a:r>
          </a:p>
          <a:p>
            <a:r>
              <a:rPr lang="en-US" dirty="0" smtClean="0"/>
              <a:t>The descriptions of NORTH_AZIMUTH and PA_/PB_IMAGES are ambiguous or </a:t>
            </a:r>
            <a:r>
              <a:rPr lang="en-US" dirty="0" smtClean="0"/>
              <a:t>inconsistent </a:t>
            </a:r>
          </a:p>
          <a:p>
            <a:r>
              <a:rPr lang="en-US" dirty="0" smtClean="0"/>
              <a:t>Some non-essential information is insufficient</a:t>
            </a:r>
            <a:endParaRPr lang="en-US" dirty="0"/>
          </a:p>
        </p:txBody>
      </p:sp>
    </p:spTree>
    <p:extLst>
      <p:ext uri="{BB962C8B-B14F-4D97-AF65-F5344CB8AC3E}">
        <p14:creationId xmlns:p14="http://schemas.microsoft.com/office/powerpoint/2010/main" val="184711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Catalog Files</a:t>
            </a:r>
            <a:endParaRPr lang="en-US" dirty="0"/>
          </a:p>
        </p:txBody>
      </p:sp>
      <p:sp>
        <p:nvSpPr>
          <p:cNvPr id="3" name="Content Placeholder 2"/>
          <p:cNvSpPr>
            <a:spLocks noGrp="1"/>
          </p:cNvSpPr>
          <p:nvPr>
            <p:ph idx="1"/>
          </p:nvPr>
        </p:nvSpPr>
        <p:spPr>
          <a:xfrm>
            <a:off x="299405" y="1084333"/>
            <a:ext cx="11652531" cy="4693011"/>
          </a:xfrm>
        </p:spPr>
        <p:txBody>
          <a:bodyPr>
            <a:normAutofit fontScale="77500" lnSpcReduction="20000"/>
          </a:bodyPr>
          <a:lstStyle/>
          <a:p>
            <a:r>
              <a:rPr lang="en-US" dirty="0" smtClean="0"/>
              <a:t>Some catalogs are identical in all datasets</a:t>
            </a:r>
          </a:p>
          <a:p>
            <a:pPr lvl="1"/>
            <a:r>
              <a:rPr lang="en-US" dirty="0" err="1"/>
              <a:t>i</a:t>
            </a:r>
            <a:r>
              <a:rPr lang="en-US" dirty="0" err="1" smtClean="0"/>
              <a:t>nsthost.cat</a:t>
            </a:r>
            <a:r>
              <a:rPr lang="en-US" dirty="0" smtClean="0"/>
              <a:t>, </a:t>
            </a:r>
            <a:r>
              <a:rPr lang="en-US" dirty="0" err="1" smtClean="0"/>
              <a:t>mission.cat</a:t>
            </a:r>
            <a:r>
              <a:rPr lang="en-US" dirty="0" smtClean="0"/>
              <a:t>, </a:t>
            </a:r>
            <a:r>
              <a:rPr lang="en-US" dirty="0" err="1" smtClean="0"/>
              <a:t>osinac_inst.cat</a:t>
            </a:r>
            <a:r>
              <a:rPr lang="en-US" dirty="0" smtClean="0"/>
              <a:t> (all NAC datasets), </a:t>
            </a:r>
            <a:r>
              <a:rPr lang="en-US" dirty="0" err="1" smtClean="0"/>
              <a:t>osiwac_inst.cat</a:t>
            </a:r>
            <a:r>
              <a:rPr lang="en-US" dirty="0" smtClean="0"/>
              <a:t> (all WAC datasets), </a:t>
            </a:r>
            <a:r>
              <a:rPr lang="en-US" dirty="0" err="1" smtClean="0"/>
              <a:t>personnel.cat</a:t>
            </a:r>
            <a:r>
              <a:rPr lang="en-US" dirty="0" smtClean="0"/>
              <a:t>, </a:t>
            </a:r>
            <a:r>
              <a:rPr lang="en-US" dirty="0" err="1" smtClean="0"/>
              <a:t>software.cat</a:t>
            </a:r>
            <a:endParaRPr lang="en-US" dirty="0" smtClean="0"/>
          </a:p>
          <a:p>
            <a:r>
              <a:rPr lang="en-US" dirty="0" smtClean="0"/>
              <a:t>Some catalogs are identical across datasets except for programmatic information</a:t>
            </a:r>
          </a:p>
          <a:p>
            <a:pPr lvl="1"/>
            <a:r>
              <a:rPr lang="en-US" dirty="0" err="1" smtClean="0"/>
              <a:t>catinfo.txt</a:t>
            </a:r>
            <a:r>
              <a:rPr lang="en-US" dirty="0" smtClean="0"/>
              <a:t>: only dates and text about instruments are different</a:t>
            </a:r>
          </a:p>
          <a:p>
            <a:pPr lvl="1"/>
            <a:r>
              <a:rPr lang="en-US" dirty="0" err="1" smtClean="0"/>
              <a:t>reference.cat</a:t>
            </a:r>
            <a:r>
              <a:rPr lang="en-US" dirty="0" smtClean="0"/>
              <a:t>: identical for those in m01-m22; those in m23-m25 are updated on 2017-08-18 to contain additional references about CONCERT.  Should they all be identical and most up to date?</a:t>
            </a:r>
          </a:p>
          <a:p>
            <a:pPr lvl="1"/>
            <a:r>
              <a:rPr lang="en-US" dirty="0" err="1" smtClean="0"/>
              <a:t>target.cat</a:t>
            </a:r>
            <a:r>
              <a:rPr lang="en-US" dirty="0" smtClean="0"/>
              <a:t>: identical for those in m01-m22; those in m23-m25 are updated on 2017-08-07 to contain one additional target ”MAINTENANCE”</a:t>
            </a:r>
            <a:r>
              <a:rPr lang="en-US" dirty="0"/>
              <a:t>.</a:t>
            </a:r>
            <a:r>
              <a:rPr lang="en-US" dirty="0" smtClean="0"/>
              <a:t>  Should they all be identical and most up to date?</a:t>
            </a:r>
          </a:p>
          <a:p>
            <a:r>
              <a:rPr lang="en-US" dirty="0" smtClean="0"/>
              <a:t>In </a:t>
            </a:r>
            <a:r>
              <a:rPr lang="en-US" dirty="0" err="1" smtClean="0"/>
              <a:t>dataset.cat</a:t>
            </a:r>
            <a:r>
              <a:rPr lang="en-US" dirty="0" smtClean="0"/>
              <a:t>, those in m23-m25 datasets have DATA_SET_RELEASE_DATE before START_TIME and/or STOP_TIME</a:t>
            </a:r>
          </a:p>
          <a:p>
            <a:r>
              <a:rPr lang="en-US" dirty="0" err="1" smtClean="0"/>
              <a:t>mission.cat</a:t>
            </a:r>
            <a:r>
              <a:rPr lang="en-US" dirty="0" smtClean="0"/>
              <a:t> needs to be updated to contain complete information for all datasets to be released.  The current one is dated 2015-08-18</a:t>
            </a:r>
          </a:p>
          <a:p>
            <a:r>
              <a:rPr lang="en-US" dirty="0" err="1" smtClean="0"/>
              <a:t>reference.cat</a:t>
            </a:r>
            <a:r>
              <a:rPr lang="en-US" dirty="0" smtClean="0"/>
              <a:t>: the NOTE (lines 40-44) defines the section separator, and states that the second part is specific for each instrument.  However, the actual section separator (line 460) is different, and the second part is nearly identical in all datasets (see 2</a:t>
            </a:r>
            <a:r>
              <a:rPr lang="en-US" baseline="30000" dirty="0" smtClean="0"/>
              <a:t>nd</a:t>
            </a:r>
            <a:r>
              <a:rPr lang="en-US" dirty="0" smtClean="0"/>
              <a:t> bullet above) containing references for all instruments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97250" y="5565593"/>
            <a:ext cx="5492262" cy="1059910"/>
          </a:xfrm>
          <a:prstGeom prst="rect">
            <a:avLst/>
          </a:prstGeom>
        </p:spPr>
      </p:pic>
      <p:sp>
        <p:nvSpPr>
          <p:cNvPr id="5" name="TextBox 4"/>
          <p:cNvSpPr txBox="1"/>
          <p:nvPr/>
        </p:nvSpPr>
        <p:spPr>
          <a:xfrm>
            <a:off x="1970322" y="5962061"/>
            <a:ext cx="2826928" cy="369332"/>
          </a:xfrm>
          <a:prstGeom prst="rect">
            <a:avLst/>
          </a:prstGeom>
          <a:noFill/>
        </p:spPr>
        <p:txBody>
          <a:bodyPr wrap="none" rtlCol="0">
            <a:spAutoFit/>
          </a:bodyPr>
          <a:lstStyle/>
          <a:p>
            <a:r>
              <a:rPr lang="en-US" dirty="0" smtClean="0"/>
              <a:t>Screenshot of </a:t>
            </a:r>
            <a:r>
              <a:rPr lang="en-US" dirty="0" err="1" smtClean="0"/>
              <a:t>reference.cat</a:t>
            </a:r>
            <a:r>
              <a:rPr lang="en-US" dirty="0" smtClean="0"/>
              <a:t>:</a:t>
            </a:r>
            <a:endParaRPr lang="en-US" dirty="0"/>
          </a:p>
        </p:txBody>
      </p:sp>
    </p:spTree>
    <p:extLst>
      <p:ext uri="{BB962C8B-B14F-4D97-AF65-F5344CB8AC3E}">
        <p14:creationId xmlns:p14="http://schemas.microsoft.com/office/powerpoint/2010/main" val="373068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Geometry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Check the calculation of geometric keywords in PDS headers</a:t>
            </a:r>
          </a:p>
          <a:p>
            <a:pPr lvl="1"/>
            <a:r>
              <a:rPr lang="en-US" dirty="0" smtClean="0"/>
              <a:t>s/c-Sun vector, s/c-target position and velocity vector, s/c altitude (RA, Dec, solar elongation, north azimuthal parameters), phase angle, and sub-s/c and sub-solar coordinates</a:t>
            </a:r>
          </a:p>
          <a:p>
            <a:r>
              <a:rPr lang="en-US" dirty="0" smtClean="0"/>
              <a:t>Calculated twice</a:t>
            </a:r>
          </a:p>
          <a:p>
            <a:pPr lvl="1"/>
            <a:r>
              <a:rPr lang="en-US" dirty="0" smtClean="0"/>
              <a:t>With the most recently released kernels, and use the body-fixed frame parameters of 67P as defined in the cheops_ref_frame_v1.pdf document in the shape model dataset (RO-C-MULTI-5-67P-SHAPE-V2.0), which includes rotation and nutation, but not change in period (</a:t>
            </a:r>
            <a:r>
              <a:rPr lang="en-US" dirty="0" err="1" smtClean="0"/>
              <a:t>Jorda</a:t>
            </a:r>
            <a:r>
              <a:rPr lang="en-US" dirty="0" smtClean="0"/>
              <a:t> et al. 2016)</a:t>
            </a:r>
          </a:p>
          <a:p>
            <a:pPr lvl="1"/>
            <a:r>
              <a:rPr lang="en-US" dirty="0" smtClean="0"/>
              <a:t>With only the kernels listed in PDS header keyword SPICE_FILE_NAME, where the body-fixed frame is defined through a CK frame in ROS_CHURYUMOV_V01.TF and its associated CK files (CATT_*.BC kernels)</a:t>
            </a:r>
          </a:p>
          <a:p>
            <a:r>
              <a:rPr lang="en-US" dirty="0" smtClean="0"/>
              <a:t>Compared the results from two sets of calculations, and with the parameters collected from PDS headers in all level-3 images</a:t>
            </a:r>
            <a:endParaRPr lang="en-US" dirty="0"/>
          </a:p>
        </p:txBody>
      </p:sp>
    </p:spTree>
    <p:extLst>
      <p:ext uri="{BB962C8B-B14F-4D97-AF65-F5344CB8AC3E}">
        <p14:creationId xmlns:p14="http://schemas.microsoft.com/office/powerpoint/2010/main" val="132189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Sets of Geometry Calculations</a:t>
            </a:r>
            <a:endParaRPr lang="en-US" dirty="0"/>
          </a:p>
        </p:txBody>
      </p:sp>
      <p:sp>
        <p:nvSpPr>
          <p:cNvPr id="3" name="Content Placeholder 2"/>
          <p:cNvSpPr>
            <a:spLocks noGrp="1"/>
          </p:cNvSpPr>
          <p:nvPr>
            <p:ph idx="1"/>
          </p:nvPr>
        </p:nvSpPr>
        <p:spPr/>
        <p:txBody>
          <a:bodyPr>
            <a:normAutofit/>
          </a:bodyPr>
          <a:lstStyle/>
          <a:p>
            <a:r>
              <a:rPr lang="en-US" dirty="0" smtClean="0"/>
              <a:t>Two sets of calculation agree with each other except for the sub-s/c and sub-solar longitude</a:t>
            </a:r>
          </a:p>
          <a:p>
            <a:pPr lvl="1"/>
            <a:r>
              <a:rPr lang="en-US" dirty="0" smtClean="0"/>
              <a:t>1e-8 relative difference in position</a:t>
            </a:r>
          </a:p>
          <a:p>
            <a:pPr lvl="1"/>
            <a:r>
              <a:rPr lang="en-US" dirty="0" smtClean="0"/>
              <a:t>1e-7 </a:t>
            </a:r>
            <a:r>
              <a:rPr lang="en-US" dirty="0" err="1" smtClean="0"/>
              <a:t>deg</a:t>
            </a:r>
            <a:r>
              <a:rPr lang="en-US" dirty="0" smtClean="0"/>
              <a:t> in angles</a:t>
            </a:r>
          </a:p>
          <a:p>
            <a:pPr lvl="1"/>
            <a:r>
              <a:rPr lang="en-US" dirty="0" smtClean="0"/>
              <a:t>Praise the NAV team for the accuracy of their trajectory and s/c attitude kernels</a:t>
            </a:r>
          </a:p>
          <a:p>
            <a:pPr lvl="1"/>
            <a:r>
              <a:rPr lang="en-US" dirty="0" smtClean="0"/>
              <a:t>S/C and solar latitude calculation agree within -0.2 to +0.4 </a:t>
            </a:r>
            <a:r>
              <a:rPr lang="en-US" dirty="0" err="1" smtClean="0"/>
              <a:t>deg</a:t>
            </a:r>
            <a:r>
              <a:rPr lang="en-US" dirty="0" smtClean="0"/>
              <a:t>, consistent with the precession of pole (cone angle 0.28 </a:t>
            </a:r>
            <a:r>
              <a:rPr lang="en-US" dirty="0" err="1" smtClean="0"/>
              <a:t>deg</a:t>
            </a:r>
            <a:r>
              <a:rPr lang="en-US" dirty="0" smtClean="0"/>
              <a:t>)</a:t>
            </a:r>
          </a:p>
          <a:p>
            <a:pPr lvl="1"/>
            <a:r>
              <a:rPr lang="en-US" dirty="0" smtClean="0"/>
              <a:t>S/C and solar longitude agree within ±1 </a:t>
            </a:r>
            <a:r>
              <a:rPr lang="en-US" dirty="0" err="1" smtClean="0"/>
              <a:t>deg</a:t>
            </a:r>
            <a:r>
              <a:rPr lang="en-US" dirty="0" smtClean="0"/>
              <a:t> through 2014-Nov, then deviate from each other significantly, ranging from 0 to 360 </a:t>
            </a:r>
            <a:r>
              <a:rPr lang="en-US" dirty="0" err="1" smtClean="0"/>
              <a:t>deg</a:t>
            </a:r>
            <a:endParaRPr lang="en-US" dirty="0" smtClean="0"/>
          </a:p>
          <a:p>
            <a:pPr lvl="1"/>
            <a:r>
              <a:rPr lang="en-US" dirty="0" smtClean="0"/>
              <a:t>The difference could be caused by the change in the rotational rate (</a:t>
            </a:r>
            <a:r>
              <a:rPr lang="en-US" dirty="0" err="1" smtClean="0"/>
              <a:t>Jorda</a:t>
            </a:r>
            <a:r>
              <a:rPr lang="en-US" dirty="0" smtClean="0"/>
              <a:t> et al. 2016), which appears to have been accounted for in the 67P CK frame (see slide 11)</a:t>
            </a:r>
          </a:p>
          <a:p>
            <a:r>
              <a:rPr lang="en-US" dirty="0" smtClean="0"/>
              <a:t>Chose </a:t>
            </a:r>
            <a:r>
              <a:rPr lang="en-US" dirty="0" smtClean="0"/>
              <a:t>to </a:t>
            </a:r>
            <a:r>
              <a:rPr lang="en-US" dirty="0" smtClean="0"/>
              <a:t>compare </a:t>
            </a:r>
            <a:r>
              <a:rPr lang="en-US" dirty="0" smtClean="0"/>
              <a:t>the second set (derived with the kernel files listed in the PDS header for each image</a:t>
            </a:r>
            <a:r>
              <a:rPr lang="en-US" dirty="0" smtClean="0"/>
              <a:t>) to the data labels</a:t>
            </a:r>
            <a:endParaRPr lang="en-US" dirty="0" smtClean="0"/>
          </a:p>
        </p:txBody>
      </p:sp>
    </p:spTree>
    <p:extLst>
      <p:ext uri="{BB962C8B-B14F-4D97-AF65-F5344CB8AC3E}">
        <p14:creationId xmlns:p14="http://schemas.microsoft.com/office/powerpoint/2010/main" val="157454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Geometry Information</a:t>
            </a:r>
            <a:endParaRPr lang="en-US" dirty="0"/>
          </a:p>
        </p:txBody>
      </p:sp>
      <p:sp>
        <p:nvSpPr>
          <p:cNvPr id="3" name="Content Placeholder 2"/>
          <p:cNvSpPr>
            <a:spLocks noGrp="1"/>
          </p:cNvSpPr>
          <p:nvPr>
            <p:ph idx="1"/>
          </p:nvPr>
        </p:nvSpPr>
        <p:spPr>
          <a:xfrm>
            <a:off x="299404" y="1084333"/>
            <a:ext cx="7196665" cy="3831434"/>
          </a:xfrm>
        </p:spPr>
        <p:txBody>
          <a:bodyPr>
            <a:normAutofit fontScale="92500" lnSpcReduction="20000"/>
          </a:bodyPr>
          <a:lstStyle/>
          <a:p>
            <a:r>
              <a:rPr lang="en-US" dirty="0" smtClean="0"/>
              <a:t>Generally good agreement, except for </a:t>
            </a:r>
            <a:r>
              <a:rPr lang="en-US" u="sng" dirty="0" smtClean="0"/>
              <a:t>phase angle</a:t>
            </a:r>
          </a:p>
          <a:p>
            <a:pPr lvl="1"/>
            <a:r>
              <a:rPr lang="en-US" dirty="0" smtClean="0"/>
              <a:t>Position information agree to 1e-7 relative accuracy</a:t>
            </a:r>
          </a:p>
          <a:p>
            <a:pPr lvl="1"/>
            <a:r>
              <a:rPr lang="en-US" dirty="0" smtClean="0"/>
              <a:t>Solar longitude within 0.1 </a:t>
            </a:r>
            <a:r>
              <a:rPr lang="en-US" dirty="0" err="1" smtClean="0"/>
              <a:t>deg</a:t>
            </a:r>
            <a:r>
              <a:rPr lang="en-US" dirty="0" smtClean="0"/>
              <a:t>, solar latitude and s/c </a:t>
            </a:r>
            <a:r>
              <a:rPr lang="en-US" dirty="0" err="1" smtClean="0"/>
              <a:t>lat</a:t>
            </a:r>
            <a:r>
              <a:rPr lang="en-US" dirty="0" smtClean="0"/>
              <a:t>/</a:t>
            </a:r>
            <a:r>
              <a:rPr lang="en-US" dirty="0" err="1" smtClean="0"/>
              <a:t>lon</a:t>
            </a:r>
            <a:r>
              <a:rPr lang="en-US" dirty="0" smtClean="0"/>
              <a:t> agree to ±2e-5 </a:t>
            </a:r>
            <a:r>
              <a:rPr lang="en-US" dirty="0" err="1" smtClean="0"/>
              <a:t>deg</a:t>
            </a:r>
            <a:endParaRPr lang="en-US" dirty="0" smtClean="0"/>
          </a:p>
          <a:p>
            <a:pPr lvl="1"/>
            <a:r>
              <a:rPr lang="en-US" dirty="0" smtClean="0"/>
              <a:t>S/C attitude parameters agree to better than 0.3 </a:t>
            </a:r>
            <a:r>
              <a:rPr lang="en-US" dirty="0" err="1" smtClean="0"/>
              <a:t>deg</a:t>
            </a:r>
            <a:r>
              <a:rPr lang="en-US" dirty="0" smtClean="0"/>
              <a:t> for RA, Dec, and solar elongation, and to better than ±2e-5 </a:t>
            </a:r>
            <a:r>
              <a:rPr lang="en-US" dirty="0" err="1" smtClean="0"/>
              <a:t>deg</a:t>
            </a:r>
            <a:r>
              <a:rPr lang="en-US" dirty="0" smtClean="0"/>
              <a:t> for north azimuthal</a:t>
            </a:r>
          </a:p>
          <a:p>
            <a:pPr lvl="1"/>
            <a:r>
              <a:rPr lang="en-US" u="sng" dirty="0" smtClean="0"/>
              <a:t>Phase angle</a:t>
            </a:r>
            <a:r>
              <a:rPr lang="en-US" dirty="0" smtClean="0"/>
              <a:t> agree within ±0.5 </a:t>
            </a:r>
            <a:r>
              <a:rPr lang="en-US" dirty="0" err="1" smtClean="0"/>
              <a:t>deg</a:t>
            </a:r>
            <a:r>
              <a:rPr lang="en-US" dirty="0" smtClean="0"/>
              <a:t> except for a few peculiar points until end of 2014-July, when the difference is in general 5-10 </a:t>
            </a:r>
            <a:r>
              <a:rPr lang="en-US" dirty="0" err="1" smtClean="0"/>
              <a:t>deg</a:t>
            </a:r>
            <a:r>
              <a:rPr lang="en-US" dirty="0" smtClean="0"/>
              <a:t>, with many points having difference as high as 125 </a:t>
            </a:r>
            <a:r>
              <a:rPr lang="en-US" dirty="0" err="1" smtClean="0"/>
              <a:t>deg</a:t>
            </a:r>
            <a:endParaRPr lang="en-US" dirty="0" smtClean="0"/>
          </a:p>
          <a:p>
            <a:pPr lvl="1"/>
            <a:r>
              <a:rPr lang="en-US" dirty="0" smtClean="0"/>
              <a:t>Difference in phase angle plotted below, histogram to the right (y-axis in log scale)</a:t>
            </a:r>
            <a:endParaRPr lang="en-US" dirty="0"/>
          </a:p>
        </p:txBody>
      </p:sp>
      <p:pic>
        <p:nvPicPr>
          <p:cNvPr id="4" name="Picture 3"/>
          <p:cNvPicPr>
            <a:picLocks noChangeAspect="1"/>
          </p:cNvPicPr>
          <p:nvPr/>
        </p:nvPicPr>
        <p:blipFill>
          <a:blip r:embed="rId2"/>
          <a:stretch>
            <a:fillRect/>
          </a:stretch>
        </p:blipFill>
        <p:spPr>
          <a:xfrm>
            <a:off x="299404" y="4915767"/>
            <a:ext cx="11585749" cy="17149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04893" y="1319952"/>
            <a:ext cx="4480261" cy="3360196"/>
          </a:xfrm>
          <a:prstGeom prst="rect">
            <a:avLst/>
          </a:prstGeom>
        </p:spPr>
      </p:pic>
      <p:sp>
        <p:nvSpPr>
          <p:cNvPr id="6" name="TextBox 5"/>
          <p:cNvSpPr txBox="1"/>
          <p:nvPr/>
        </p:nvSpPr>
        <p:spPr>
          <a:xfrm>
            <a:off x="941439" y="5982971"/>
            <a:ext cx="1087990" cy="369332"/>
          </a:xfrm>
          <a:prstGeom prst="rect">
            <a:avLst/>
          </a:prstGeom>
          <a:noFill/>
        </p:spPr>
        <p:txBody>
          <a:bodyPr wrap="none" rtlCol="0">
            <a:spAutoFit/>
          </a:bodyPr>
          <a:lstStyle/>
          <a:p>
            <a:r>
              <a:rPr lang="en-US" smtClean="0"/>
              <a:t>WAC only</a:t>
            </a:r>
            <a:endParaRPr lang="en-US"/>
          </a:p>
        </p:txBody>
      </p:sp>
    </p:spTree>
    <p:extLst>
      <p:ext uri="{BB962C8B-B14F-4D97-AF65-F5344CB8AC3E}">
        <p14:creationId xmlns:p14="http://schemas.microsoft.com/office/powerpoint/2010/main" val="1483904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Angle</a:t>
            </a:r>
            <a:endParaRPr lang="en-US" dirty="0"/>
          </a:p>
        </p:txBody>
      </p:sp>
      <p:sp>
        <p:nvSpPr>
          <p:cNvPr id="3" name="Content Placeholder 2"/>
          <p:cNvSpPr>
            <a:spLocks noGrp="1"/>
          </p:cNvSpPr>
          <p:nvPr>
            <p:ph idx="1"/>
          </p:nvPr>
        </p:nvSpPr>
        <p:spPr>
          <a:xfrm>
            <a:off x="299405" y="1084334"/>
            <a:ext cx="7950292" cy="3055588"/>
          </a:xfrm>
        </p:spPr>
        <p:txBody>
          <a:bodyPr>
            <a:normAutofit fontScale="62500" lnSpcReduction="20000"/>
          </a:bodyPr>
          <a:lstStyle/>
          <a:p>
            <a:r>
              <a:rPr lang="en-US" dirty="0" smtClean="0"/>
              <a:t>To confirm the problem, I looked at one dataset WAC-3-M10 for more details</a:t>
            </a:r>
          </a:p>
          <a:p>
            <a:r>
              <a:rPr lang="en-US" dirty="0" smtClean="0"/>
              <a:t>On the right are two views of the comet-centric orbit of s/c</a:t>
            </a:r>
          </a:p>
          <a:p>
            <a:pPr lvl="1"/>
            <a:r>
              <a:rPr lang="en-US" dirty="0"/>
              <a:t>O</a:t>
            </a:r>
            <a:r>
              <a:rPr lang="en-US" dirty="0" smtClean="0"/>
              <a:t>range symbols are images with peculiar phase angles</a:t>
            </a:r>
          </a:p>
          <a:p>
            <a:r>
              <a:rPr lang="en-US" dirty="0" smtClean="0"/>
              <a:t>Plot below shows the phase angles in this dataset</a:t>
            </a:r>
          </a:p>
          <a:p>
            <a:pPr lvl="1"/>
            <a:r>
              <a:rPr lang="en-US" dirty="0" smtClean="0"/>
              <a:t>Calculated values are much more stable than header values</a:t>
            </a:r>
          </a:p>
          <a:p>
            <a:pPr lvl="1"/>
            <a:r>
              <a:rPr lang="en-US" dirty="0" smtClean="0"/>
              <a:t>Mostly around 90 </a:t>
            </a:r>
            <a:r>
              <a:rPr lang="en-US" dirty="0" err="1" smtClean="0"/>
              <a:t>deg</a:t>
            </a:r>
            <a:r>
              <a:rPr lang="en-US" dirty="0" smtClean="0"/>
              <a:t>, consistent with s/c being on a terminator orbit around the comet</a:t>
            </a:r>
          </a:p>
          <a:p>
            <a:r>
              <a:rPr lang="en-US" dirty="0" smtClean="0"/>
              <a:t>The peculiar phase angles don’t seem to make sense, given the position of s/c in the trajectory</a:t>
            </a:r>
          </a:p>
          <a:p>
            <a:r>
              <a:rPr lang="en-US" dirty="0" smtClean="0"/>
              <a:t>The ~10 </a:t>
            </a:r>
            <a:r>
              <a:rPr lang="en-US" dirty="0" err="1" smtClean="0"/>
              <a:t>deg</a:t>
            </a:r>
            <a:r>
              <a:rPr lang="en-US" dirty="0" smtClean="0"/>
              <a:t> jumps of phase angles from one image to the next don’t make sense either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63110" y="3973872"/>
            <a:ext cx="4805716" cy="23575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5728" y="3446928"/>
            <a:ext cx="3576208" cy="31208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75728" y="251836"/>
            <a:ext cx="3576208" cy="2976436"/>
          </a:xfrm>
          <a:prstGeom prst="rect">
            <a:avLst/>
          </a:prstGeom>
        </p:spPr>
      </p:pic>
      <p:sp>
        <p:nvSpPr>
          <p:cNvPr id="8" name="TextBox 7"/>
          <p:cNvSpPr txBox="1"/>
          <p:nvPr/>
        </p:nvSpPr>
        <p:spPr>
          <a:xfrm>
            <a:off x="3570012" y="5575417"/>
            <a:ext cx="1854867" cy="523220"/>
          </a:xfrm>
          <a:prstGeom prst="rect">
            <a:avLst/>
          </a:prstGeom>
          <a:noFill/>
        </p:spPr>
        <p:txBody>
          <a:bodyPr wrap="none" rtlCol="0">
            <a:spAutoFit/>
          </a:bodyPr>
          <a:lstStyle/>
          <a:p>
            <a:r>
              <a:rPr lang="en-US" sz="1400" dirty="0" smtClean="0"/>
              <a:t>Symbols: from headers</a:t>
            </a:r>
          </a:p>
          <a:p>
            <a:r>
              <a:rPr lang="en-US" sz="1400" dirty="0" smtClean="0"/>
              <a:t>Line: calculated</a:t>
            </a:r>
          </a:p>
        </p:txBody>
      </p:sp>
      <p:sp>
        <p:nvSpPr>
          <p:cNvPr id="10" name="Content Placeholder 2"/>
          <p:cNvSpPr txBox="1">
            <a:spLocks/>
          </p:cNvSpPr>
          <p:nvPr/>
        </p:nvSpPr>
        <p:spPr>
          <a:xfrm>
            <a:off x="299405" y="3734572"/>
            <a:ext cx="2963705" cy="28332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t>The ~10 </a:t>
            </a:r>
            <a:r>
              <a:rPr lang="en-US" sz="1800" dirty="0" err="1" smtClean="0"/>
              <a:t>deg</a:t>
            </a:r>
            <a:r>
              <a:rPr lang="en-US" sz="1800" dirty="0" smtClean="0"/>
              <a:t> jumps of phase angle from one image to the next don’t seem to make sense either</a:t>
            </a:r>
          </a:p>
          <a:p>
            <a:pPr lvl="1"/>
            <a:r>
              <a:rPr lang="en-US" sz="1500" dirty="0" smtClean="0"/>
              <a:t>Similar case is suspected for all other big jumps in phase angle in other datasets</a:t>
            </a:r>
          </a:p>
          <a:p>
            <a:r>
              <a:rPr lang="en-US" sz="1800" u="sng" dirty="0" smtClean="0"/>
              <a:t>Results</a:t>
            </a:r>
            <a:r>
              <a:rPr lang="en-US" sz="1800" dirty="0" smtClean="0"/>
              <a:t>: There are problems in the phase angle calculation in the data</a:t>
            </a:r>
          </a:p>
          <a:p>
            <a:endParaRPr lang="en-US" sz="1800" dirty="0"/>
          </a:p>
        </p:txBody>
      </p:sp>
      <p:cxnSp>
        <p:nvCxnSpPr>
          <p:cNvPr id="13" name="Straight Arrow Connector 12"/>
          <p:cNvCxnSpPr/>
          <p:nvPr/>
        </p:nvCxnSpPr>
        <p:spPr>
          <a:xfrm flipH="1">
            <a:off x="4351283" y="4488417"/>
            <a:ext cx="490827" cy="24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42110" y="4488417"/>
            <a:ext cx="55711" cy="293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42110" y="4488417"/>
            <a:ext cx="518166" cy="346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45269" y="4477407"/>
            <a:ext cx="1072055" cy="325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8539" y="4190928"/>
            <a:ext cx="1181734" cy="307777"/>
          </a:xfrm>
          <a:prstGeom prst="rect">
            <a:avLst/>
          </a:prstGeom>
          <a:noFill/>
        </p:spPr>
        <p:txBody>
          <a:bodyPr wrap="none" rtlCol="0">
            <a:spAutoFit/>
          </a:bodyPr>
          <a:lstStyle/>
          <a:p>
            <a:r>
              <a:rPr lang="en-US" sz="1400" dirty="0" smtClean="0"/>
              <a:t>~10 </a:t>
            </a:r>
            <a:r>
              <a:rPr lang="en-US" sz="1400" dirty="0" err="1" smtClean="0"/>
              <a:t>deg</a:t>
            </a:r>
            <a:r>
              <a:rPr lang="en-US" sz="1400" dirty="0" smtClean="0"/>
              <a:t> jump</a:t>
            </a:r>
            <a:endParaRPr lang="en-US" sz="1400" dirty="0"/>
          </a:p>
        </p:txBody>
      </p:sp>
      <p:sp>
        <p:nvSpPr>
          <p:cNvPr id="7" name="Rectangle 6"/>
          <p:cNvSpPr/>
          <p:nvPr/>
        </p:nvSpPr>
        <p:spPr>
          <a:xfrm>
            <a:off x="6078338" y="193405"/>
            <a:ext cx="2268570" cy="369332"/>
          </a:xfrm>
          <a:prstGeom prst="rect">
            <a:avLst/>
          </a:prstGeom>
        </p:spPr>
        <p:txBody>
          <a:bodyPr wrap="none">
            <a:spAutoFit/>
          </a:bodyPr>
          <a:lstStyle/>
          <a:p>
            <a:pPr lvl="1"/>
            <a:r>
              <a:rPr lang="en-US" b="1" dirty="0" smtClean="0"/>
              <a:t>OSIRIS-US-JL-007</a:t>
            </a:r>
            <a:endParaRPr lang="en-US" b="1" dirty="0"/>
          </a:p>
        </p:txBody>
      </p:sp>
    </p:spTree>
    <p:extLst>
      <p:ext uri="{BB962C8B-B14F-4D97-AF65-F5344CB8AC3E}">
        <p14:creationId xmlns:p14="http://schemas.microsoft.com/office/powerpoint/2010/main" val="1534583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 Orientation</a:t>
            </a:r>
            <a:endParaRPr lang="en-US" dirty="0"/>
          </a:p>
        </p:txBody>
      </p:sp>
      <p:sp>
        <p:nvSpPr>
          <p:cNvPr id="3" name="Content Placeholder 2"/>
          <p:cNvSpPr>
            <a:spLocks noGrp="1"/>
          </p:cNvSpPr>
          <p:nvPr>
            <p:ph idx="1"/>
          </p:nvPr>
        </p:nvSpPr>
        <p:spPr>
          <a:xfrm>
            <a:off x="299405" y="1084334"/>
            <a:ext cx="11652531" cy="858302"/>
          </a:xfrm>
        </p:spPr>
        <p:txBody>
          <a:bodyPr>
            <a:normAutofit lnSpcReduction="10000"/>
          </a:bodyPr>
          <a:lstStyle/>
          <a:p>
            <a:r>
              <a:rPr lang="en-US" dirty="0" smtClean="0"/>
              <a:t>The orientations of NAC and WAC images are consistent, when displayed based on LINE_DISPLAY_DIRECTION and SAMPLE_DISPLAY_DIRECTION.</a:t>
            </a:r>
          </a:p>
        </p:txBody>
      </p:sp>
      <p:grpSp>
        <p:nvGrpSpPr>
          <p:cNvPr id="9" name="Group 8"/>
          <p:cNvGrpSpPr/>
          <p:nvPr/>
        </p:nvGrpSpPr>
        <p:grpSpPr>
          <a:xfrm>
            <a:off x="3869903" y="2117270"/>
            <a:ext cx="3909549" cy="3909549"/>
            <a:chOff x="998974" y="2150347"/>
            <a:chExt cx="4436347" cy="4436347"/>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8974" y="2150347"/>
              <a:ext cx="4436347" cy="44363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974" y="4842467"/>
              <a:ext cx="1744227" cy="1744227"/>
            </a:xfrm>
            <a:prstGeom prst="rect">
              <a:avLst/>
            </a:prstGeom>
            <a:ln>
              <a:solidFill>
                <a:schemeClr val="accent1"/>
              </a:solidFill>
            </a:ln>
          </p:spPr>
        </p:pic>
        <p:sp>
          <p:nvSpPr>
            <p:cNvPr id="8" name="Rectangle 7"/>
            <p:cNvSpPr/>
            <p:nvPr/>
          </p:nvSpPr>
          <p:spPr>
            <a:xfrm>
              <a:off x="2833635" y="3717888"/>
              <a:ext cx="914400" cy="9445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318002" y="6005678"/>
            <a:ext cx="3129383" cy="646331"/>
          </a:xfrm>
          <a:prstGeom prst="rect">
            <a:avLst/>
          </a:prstGeom>
          <a:noFill/>
        </p:spPr>
        <p:txBody>
          <a:bodyPr wrap="none" rtlCol="0">
            <a:spAutoFit/>
          </a:bodyPr>
          <a:lstStyle/>
          <a:p>
            <a:r>
              <a:rPr lang="en-US" smtClean="0"/>
              <a:t>w20141202t103902881id30f18</a:t>
            </a:r>
          </a:p>
          <a:p>
            <a:r>
              <a:rPr lang="en-US" dirty="0" smtClean="0"/>
              <a:t>n</a:t>
            </a:r>
            <a:r>
              <a:rPr lang="is-IS" dirty="0" smtClean="0"/>
              <a:t>20141202t103905488id30f22</a:t>
            </a:r>
            <a:endParaRPr lang="en-US" dirty="0"/>
          </a:p>
        </p:txBody>
      </p:sp>
      <p:grpSp>
        <p:nvGrpSpPr>
          <p:cNvPr id="15" name="Group 14"/>
          <p:cNvGrpSpPr/>
          <p:nvPr/>
        </p:nvGrpSpPr>
        <p:grpSpPr>
          <a:xfrm>
            <a:off x="7935537" y="2117270"/>
            <a:ext cx="3909548" cy="3909548"/>
            <a:chOff x="7051281" y="2235854"/>
            <a:chExt cx="4095539" cy="4095539"/>
          </a:xfrm>
        </p:grpSpPr>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1281" y="2235854"/>
              <a:ext cx="4095539" cy="40955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1281" y="4721161"/>
              <a:ext cx="1610232" cy="1610232"/>
            </a:xfrm>
            <a:prstGeom prst="rect">
              <a:avLst/>
            </a:prstGeom>
            <a:ln>
              <a:solidFill>
                <a:schemeClr val="accent1"/>
              </a:solidFill>
            </a:ln>
          </p:spPr>
        </p:pic>
        <p:sp>
          <p:nvSpPr>
            <p:cNvPr id="13" name="Rectangle 12"/>
            <p:cNvSpPr/>
            <p:nvPr/>
          </p:nvSpPr>
          <p:spPr>
            <a:xfrm>
              <a:off x="8661513" y="3344404"/>
              <a:ext cx="844154" cy="87198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519543" y="6005678"/>
            <a:ext cx="3169457" cy="646331"/>
          </a:xfrm>
          <a:prstGeom prst="rect">
            <a:avLst/>
          </a:prstGeom>
          <a:noFill/>
        </p:spPr>
        <p:txBody>
          <a:bodyPr wrap="none" rtlCol="0">
            <a:spAutoFit/>
          </a:bodyPr>
          <a:lstStyle/>
          <a:p>
            <a:r>
              <a:rPr lang="en-US" dirty="0"/>
              <a:t>w</a:t>
            </a:r>
            <a:r>
              <a:rPr lang="en-US" dirty="0" smtClean="0"/>
              <a:t>20160116t220739294id30f12</a:t>
            </a:r>
          </a:p>
          <a:p>
            <a:r>
              <a:rPr lang="cs-CZ" dirty="0" smtClean="0"/>
              <a:t>n20160116t222231503id30f22</a:t>
            </a:r>
            <a:endParaRPr lang="en-US" dirty="0"/>
          </a:p>
        </p:txBody>
      </p:sp>
      <p:sp>
        <p:nvSpPr>
          <p:cNvPr id="17" name="Content Placeholder 2"/>
          <p:cNvSpPr txBox="1">
            <a:spLocks/>
          </p:cNvSpPr>
          <p:nvPr/>
        </p:nvSpPr>
        <p:spPr>
          <a:xfrm>
            <a:off x="299405" y="1953909"/>
            <a:ext cx="3530445" cy="4698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Both IDL </a:t>
            </a:r>
            <a:r>
              <a:rPr lang="en-US" dirty="0" err="1"/>
              <a:t>readpds.pro</a:t>
            </a:r>
            <a:r>
              <a:rPr lang="en-US" dirty="0"/>
              <a:t> and my </a:t>
            </a:r>
            <a:r>
              <a:rPr lang="en-US" dirty="0" smtClean="0"/>
              <a:t>own python </a:t>
            </a:r>
            <a:r>
              <a:rPr lang="en-US" dirty="0"/>
              <a:t>routine based on PDS standards </a:t>
            </a:r>
            <a:r>
              <a:rPr lang="en-US" dirty="0" smtClean="0"/>
              <a:t>display images in </a:t>
            </a:r>
            <a:r>
              <a:rPr lang="en-US" dirty="0"/>
              <a:t>the same </a:t>
            </a:r>
            <a:r>
              <a:rPr lang="en-US" dirty="0" smtClean="0"/>
              <a:t>orientation.</a:t>
            </a:r>
          </a:p>
          <a:p>
            <a:r>
              <a:rPr lang="en-US" u="sng" dirty="0" smtClean="0"/>
              <a:t>Result</a:t>
            </a:r>
            <a:r>
              <a:rPr lang="en-US" dirty="0" smtClean="0"/>
              <a:t>: The left-right mirror between NAC and WAC are properly accounted for</a:t>
            </a:r>
            <a:endParaRPr lang="en-US" dirty="0"/>
          </a:p>
        </p:txBody>
      </p:sp>
    </p:spTree>
    <p:extLst>
      <p:ext uri="{BB962C8B-B14F-4D97-AF65-F5344CB8AC3E}">
        <p14:creationId xmlns:p14="http://schemas.microsoft.com/office/powerpoint/2010/main" val="187242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1776</Words>
  <Application>Microsoft Office PowerPoint</Application>
  <PresentationFormat>Widescreen</PresentationFormat>
  <Paragraphs>149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Mangal</vt:lpstr>
      <vt:lpstr>Wingdings</vt:lpstr>
      <vt:lpstr>Office Theme</vt:lpstr>
      <vt:lpstr>Rosetta/OSIRIS Dataset Review</vt:lpstr>
      <vt:lpstr>Dataset Overview</vt:lpstr>
      <vt:lpstr>Quick Review Summary</vt:lpstr>
      <vt:lpstr>Catalog Files</vt:lpstr>
      <vt:lpstr>Geometry Information</vt:lpstr>
      <vt:lpstr>Two Sets of Geometry Calculations</vt:lpstr>
      <vt:lpstr>Geometry Information</vt:lpstr>
      <vt:lpstr>Phase Angle</vt:lpstr>
      <vt:lpstr>Image Orientation</vt:lpstr>
      <vt:lpstr>Image Orientation</vt:lpstr>
      <vt:lpstr>Compare with Simulation</vt:lpstr>
      <vt:lpstr>Filter Names</vt:lpstr>
      <vt:lpstr>SIS Document</vt:lpstr>
      <vt:lpstr>Other Miscellaneous Problems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Jian-Yang Li</dc:creator>
  <cp:lastModifiedBy>Michael Kelley</cp:lastModifiedBy>
  <cp:revision>246</cp:revision>
  <dcterms:created xsi:type="dcterms:W3CDTF">2017-09-20T19:13:16Z</dcterms:created>
  <dcterms:modified xsi:type="dcterms:W3CDTF">2017-10-09T21:37:40Z</dcterms:modified>
</cp:coreProperties>
</file>