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4" r:id="rId3"/>
    <p:sldId id="275" r:id="rId4"/>
    <p:sldId id="258" r:id="rId5"/>
    <p:sldId id="259" r:id="rId6"/>
    <p:sldId id="260" r:id="rId7"/>
    <p:sldId id="261" r:id="rId8"/>
    <p:sldId id="276" r:id="rId9"/>
    <p:sldId id="262" r:id="rId10"/>
    <p:sldId id="263" r:id="rId11"/>
    <p:sldId id="264" r:id="rId12"/>
    <p:sldId id="271" r:id="rId13"/>
    <p:sldId id="268" r:id="rId14"/>
    <p:sldId id="272" r:id="rId15"/>
    <p:sldId id="273" r:id="rId16"/>
    <p:sldId id="269" r:id="rId17"/>
  </p:sldIdLst>
  <p:sldSz cx="1219835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6"/>
    <p:restoredTop sz="94574"/>
  </p:normalViewPr>
  <p:slideViewPr>
    <p:cSldViewPr snapToGrid="0" snapToObjects="1">
      <p:cViewPr varScale="1">
        <p:scale>
          <a:sx n="104" d="100"/>
          <a:sy n="104" d="100"/>
        </p:scale>
        <p:origin x="232" y="440"/>
      </p:cViewPr>
      <p:guideLst>
        <p:guide orient="horz" pos="2160"/>
        <p:guide pos="38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18F64-6490-E742-865B-61D4829B4057}" type="datetimeFigureOut">
              <a:rPr lang="en-US" smtClean="0"/>
              <a:t>10/9/17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9A637-26C9-C44E-8B88-C58F1A160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174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124F2-B62E-F644-AD8E-E6DA1D9C43D2}" type="datetimeFigureOut">
              <a:rPr lang="en-US" smtClean="0"/>
              <a:t>10/9/17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9413" y="685800"/>
            <a:ext cx="6099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32B4D-D82F-FF48-A4D6-1A37DA128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564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876" y="1541847"/>
            <a:ext cx="10368598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752" y="3768630"/>
            <a:ext cx="853884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6113-9A7E-754A-9307-5B9CCBA9E194}" type="datetime1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PDS review of ROSINA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3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374" y="1109472"/>
            <a:ext cx="11118060" cy="52468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0BB0-9FB3-3244-8156-6F89B60B7EF8}" type="datetime1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PDS review of ROSINA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6304" y="833965"/>
            <a:ext cx="11896823" cy="0"/>
          </a:xfrm>
          <a:prstGeom prst="line">
            <a:avLst/>
          </a:prstGeom>
          <a:ln w="57150" cmpd="thinThick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89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585" y="4406901"/>
            <a:ext cx="103685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585" y="2906713"/>
            <a:ext cx="103685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3BAF-3C4B-3948-BA36-1B41BA841B91}" type="datetime1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PDS review of ROSINA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7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918" y="1535113"/>
            <a:ext cx="538972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918" y="2174875"/>
            <a:ext cx="538972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593" y="1535113"/>
            <a:ext cx="53918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593" y="2174875"/>
            <a:ext cx="539184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A49D-4A64-BC43-8A4F-8723BE40B6CD}" type="datetime1">
              <a:rPr lang="en-US" smtClean="0"/>
              <a:t>10/9/17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PDS review of ROSINA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0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F1AC-9DFA-2246-9B2C-C4BED3367138}" type="datetime1">
              <a:rPr lang="en-US" smtClean="0"/>
              <a:t>10/9/17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PDS review of ROSINA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9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6B5D-D196-A045-BDA4-FAA21AC707A1}" type="datetime1">
              <a:rPr lang="en-US" smtClean="0"/>
              <a:t>10/9/17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PDS review of ROSINA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7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3050"/>
            <a:ext cx="401317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216" y="273051"/>
            <a:ext cx="681921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918" y="1435101"/>
            <a:ext cx="401317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258E-F256-A64D-B806-CE79E9696556}" type="datetime1">
              <a:rPr lang="en-US" smtClean="0"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PDS review of ROSINA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5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62" y="4800600"/>
            <a:ext cx="731901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962" y="612775"/>
            <a:ext cx="73190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962" y="5367338"/>
            <a:ext cx="73190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72E2-806C-CD49-AF72-B8883AD64D86}" type="datetime1">
              <a:rPr lang="en-US" smtClean="0"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PDS review of ROSINA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6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374" y="96588"/>
            <a:ext cx="11118059" cy="6661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374" y="1270073"/>
            <a:ext cx="11118060" cy="5086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3618" y="6398186"/>
            <a:ext cx="2846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24EC9DE1-C8A1-4E4B-A25B-CFBF9E4E5A71}" type="datetime1">
              <a:rPr lang="en-US" smtClean="0"/>
              <a:t>10/9/17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7770" y="6434751"/>
            <a:ext cx="38628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PDS review of ROSINA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96845" y="6398186"/>
            <a:ext cx="2846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358C15A8-3A3B-CB4D-A955-197338F02C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420428"/>
            <a:ext cx="10502900" cy="1891533"/>
          </a:xfrm>
        </p:spPr>
        <p:txBody>
          <a:bodyPr/>
          <a:lstStyle/>
          <a:p>
            <a:r>
              <a:rPr lang="en-US" sz="4000" b="1" dirty="0" smtClean="0"/>
              <a:t>PDS review of ROSINA, Rosetta </a:t>
            </a:r>
            <a:r>
              <a:rPr lang="en-US" sz="4000" b="1" dirty="0"/>
              <a:t>Orbiter Spectrometer for Ion and Neutral </a:t>
            </a:r>
            <a:r>
              <a:rPr lang="en-US" sz="4000" b="1" dirty="0" smtClean="0"/>
              <a:t>Analysis </a:t>
            </a:r>
            <a:r>
              <a:rPr lang="en-US" sz="4000" b="1" smtClean="0"/>
              <a:t>(revised) 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7072" y="4645586"/>
            <a:ext cx="7276055" cy="17526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Mark Perry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Johns Hopkins Applied Physics Lab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9 October2017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PDS review of ROSINA</a:t>
            </a:r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17042" y="2677086"/>
            <a:ext cx="9630258" cy="218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smtClean="0">
                <a:solidFill>
                  <a:schemeClr val="tx1"/>
                </a:solidFill>
              </a:rPr>
              <a:t>Three instruments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RTOF: Reflectance time of flight mass spectrometer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DFMS: Double focusing mass spectrometer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COPS: Pressure sensors</a:t>
            </a:r>
          </a:p>
        </p:txBody>
      </p:sp>
    </p:spTree>
    <p:extLst>
      <p:ext uri="{BB962C8B-B14F-4D97-AF65-F5344CB8AC3E}">
        <p14:creationId xmlns:p14="http://schemas.microsoft.com/office/powerpoint/2010/main" val="35825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Need a data analysis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373" y="1109472"/>
            <a:ext cx="11572753" cy="524687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These </a:t>
            </a:r>
            <a:r>
              <a:rPr lang="en-US" dirty="0"/>
              <a:t>are complicated data, and a user guide is arguably necessary to facilitate analysis and generate a greater interest and use in these extraordinary data. </a:t>
            </a:r>
          </a:p>
          <a:p>
            <a:pPr lvl="1"/>
            <a:r>
              <a:rPr lang="en-US" dirty="0" smtClean="0"/>
              <a:t>Examples of user-guide contents:</a:t>
            </a:r>
          </a:p>
          <a:p>
            <a:pPr lvl="2"/>
            <a:r>
              <a:rPr lang="en-US" dirty="0" smtClean="0"/>
              <a:t>Provide basic </a:t>
            </a:r>
            <a:r>
              <a:rPr lang="en-US" dirty="0"/>
              <a:t>descriptions of each data </a:t>
            </a:r>
            <a:r>
              <a:rPr lang="en-US" dirty="0" smtClean="0"/>
              <a:t>set</a:t>
            </a:r>
          </a:p>
          <a:p>
            <a:pPr lvl="2"/>
            <a:r>
              <a:rPr lang="en-US" dirty="0" smtClean="0"/>
              <a:t>Define </a:t>
            </a:r>
            <a:r>
              <a:rPr lang="en-US" dirty="0"/>
              <a:t>each parameter in the data </a:t>
            </a:r>
            <a:r>
              <a:rPr lang="en-US" dirty="0" smtClean="0"/>
              <a:t>files, and have </a:t>
            </a:r>
            <a:r>
              <a:rPr lang="en-US" dirty="0"/>
              <a:t>an example on how to use them. </a:t>
            </a:r>
            <a:endParaRPr lang="en-US" dirty="0" smtClean="0"/>
          </a:p>
          <a:p>
            <a:pPr lvl="2"/>
            <a:r>
              <a:rPr lang="en-US" dirty="0" smtClean="0"/>
              <a:t>Include examples such as reproducing </a:t>
            </a:r>
            <a:r>
              <a:rPr lang="en-US" dirty="0"/>
              <a:t>a published plot from PDS data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user manual included in the documentation folder is for operating ROSINA, and has little utility for data analysts. </a:t>
            </a:r>
          </a:p>
          <a:p>
            <a:r>
              <a:rPr lang="en-US" dirty="0" smtClean="0"/>
              <a:t>The user guide does not have to be extensive, but it makes the data available to a much broader community and reduces the effort required to begin using the data.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PDS review of ROSINA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1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r>
              <a:rPr lang="en-US" smtClean="0"/>
              <a:t>of findings for DFMS and RTOF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ROSINA team has made great progress in archiving the data. </a:t>
            </a:r>
          </a:p>
          <a:p>
            <a:r>
              <a:rPr lang="en-US" dirty="0" smtClean="0"/>
              <a:t>Primary needs are to guide users.</a:t>
            </a:r>
            <a:endParaRPr lang="en-US" dirty="0" smtClean="0"/>
          </a:p>
          <a:p>
            <a:pPr lvl="1"/>
            <a:r>
              <a:rPr lang="en-US" dirty="0" smtClean="0"/>
              <a:t>Data set is extensive and complex.</a:t>
            </a:r>
          </a:p>
          <a:p>
            <a:pPr lvl="1"/>
            <a:r>
              <a:rPr lang="en-US" dirty="0" smtClean="0"/>
              <a:t>Need additional guidance to users for navigating the documentation and data files.</a:t>
            </a:r>
          </a:p>
          <a:p>
            <a:pPr lvl="1"/>
            <a:r>
              <a:rPr lang="en-US" dirty="0" smtClean="0"/>
              <a:t>A users guide would fill most of the gaps; does not have to be extensive.</a:t>
            </a:r>
          </a:p>
          <a:p>
            <a:r>
              <a:rPr lang="en-US" dirty="0" smtClean="0"/>
              <a:t>These are great instruments and great data, and a little more top-level documentation and file organization will make their data available and usable.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PDS review of ROSINA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1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274" y="2674688"/>
            <a:ext cx="11118059" cy="666157"/>
          </a:xfrm>
        </p:spPr>
        <p:txBody>
          <a:bodyPr/>
          <a:lstStyle/>
          <a:p>
            <a:r>
              <a:rPr lang="en-US" dirty="0" smtClean="0"/>
              <a:t>Additional detail follows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PDS review of ROSINA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3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Calibration equations (red=typo, green=particularly useful)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2.5.3.2 Mass scale calculation for DFMS CE </a:t>
            </a:r>
            <a:endParaRPr lang="en-US" dirty="0" smtClean="0"/>
          </a:p>
          <a:p>
            <a:pPr lvl="1"/>
            <a:r>
              <a:rPr lang="en-US" dirty="0" smtClean="0"/>
              <a:t>m(</a:t>
            </a:r>
            <a:r>
              <a:rPr lang="en-US" dirty="0" err="1" smtClean="0"/>
              <a:t>stp</a:t>
            </a:r>
            <a:r>
              <a:rPr lang="en-US" dirty="0"/>
              <a:t>)= </a:t>
            </a:r>
            <a:r>
              <a:rPr lang="en-US" dirty="0" smtClean="0"/>
              <a:t>m0-</a:t>
            </a:r>
            <a:r>
              <a:rPr lang="en-US" dirty="0"/>
              <a:t>(wdth0*</a:t>
            </a:r>
            <a:r>
              <a:rPr lang="en-US" dirty="0" err="1"/>
              <a:t>sqrt</a:t>
            </a:r>
            <a:r>
              <a:rPr lang="en-US" dirty="0"/>
              <a:t>(m0)/</a:t>
            </a:r>
            <a:r>
              <a:rPr lang="en-US" dirty="0" err="1"/>
              <a:t>stw</a:t>
            </a:r>
            <a:r>
              <a:rPr lang="en-US" dirty="0"/>
              <a:t>) +(stp-1)*m0/</a:t>
            </a:r>
            <a:r>
              <a:rPr lang="en-US" dirty="0" err="1"/>
              <a:t>stw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with m0: central mass, corresponds to commanded mass(</a:t>
            </a:r>
            <a:r>
              <a:rPr lang="en-US" dirty="0">
                <a:solidFill>
                  <a:srgbClr val="00B050"/>
                </a:solidFill>
              </a:rPr>
              <a:t>ROSINA_DFMS_SCI_MASS</a:t>
            </a:r>
            <a:r>
              <a:rPr lang="en-US" dirty="0"/>
              <a:t>), but may be </a:t>
            </a:r>
            <a:r>
              <a:rPr lang="en-US" dirty="0" err="1" smtClean="0">
                <a:solidFill>
                  <a:srgbClr val="FF0000"/>
                </a:solidFill>
              </a:rPr>
              <a:t>sligthly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shifted due to temperature effects, shift can be deduced from known masses, especially inflight gas calibration modes </a:t>
            </a:r>
          </a:p>
          <a:p>
            <a:pPr lvl="1"/>
            <a:r>
              <a:rPr lang="en-US" dirty="0"/>
              <a:t>wdth0: total scan width/2; </a:t>
            </a:r>
            <a:r>
              <a:rPr lang="en-US" dirty="0">
                <a:solidFill>
                  <a:srgbClr val="00B050"/>
                </a:solidFill>
              </a:rPr>
              <a:t>=140 for LR; = 280 for HR 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dirty="0" err="1" smtClean="0"/>
              <a:t>stw</a:t>
            </a:r>
            <a:r>
              <a:rPr lang="en-US" dirty="0"/>
              <a:t>: =</a:t>
            </a:r>
            <a:r>
              <a:rPr lang="en-US" dirty="0" err="1"/>
              <a:t>stepwidth</a:t>
            </a:r>
            <a:r>
              <a:rPr lang="en-US" dirty="0"/>
              <a:t>; </a:t>
            </a:r>
            <a:r>
              <a:rPr lang="en-US" dirty="0">
                <a:solidFill>
                  <a:srgbClr val="00B050"/>
                </a:solidFill>
              </a:rPr>
              <a:t>=4000 for LR and 40000 for HR 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dirty="0" err="1" smtClean="0"/>
              <a:t>stp</a:t>
            </a:r>
            <a:r>
              <a:rPr lang="en-US" dirty="0"/>
              <a:t>: step number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2.5.3.4 Mass scale calculation for RTOF </a:t>
            </a:r>
          </a:p>
          <a:p>
            <a:pPr lvl="1"/>
            <a:r>
              <a:rPr lang="en-US" dirty="0"/>
              <a:t>m(</a:t>
            </a:r>
            <a:r>
              <a:rPr lang="en-US" dirty="0" err="1"/>
              <a:t>chn</a:t>
            </a:r>
            <a:r>
              <a:rPr lang="en-US" dirty="0"/>
              <a:t>)=</a:t>
            </a:r>
            <a:r>
              <a:rPr lang="en-US" dirty="0" err="1"/>
              <a:t>const</a:t>
            </a:r>
            <a:r>
              <a:rPr lang="en-US" dirty="0"/>
              <a:t>*(</a:t>
            </a:r>
            <a:r>
              <a:rPr lang="en-US" dirty="0" err="1"/>
              <a:t>chn</a:t>
            </a:r>
            <a:r>
              <a:rPr lang="en-US" dirty="0"/>
              <a:t>*1.5-t0)^2 </a:t>
            </a:r>
          </a:p>
          <a:p>
            <a:pPr lvl="1"/>
            <a:r>
              <a:rPr lang="en-US" dirty="0"/>
              <a:t>with </a:t>
            </a:r>
            <a:r>
              <a:rPr lang="en-US" dirty="0" err="1"/>
              <a:t>chn</a:t>
            </a:r>
            <a:r>
              <a:rPr lang="en-US" dirty="0"/>
              <a:t>: channel number</a:t>
            </a:r>
            <a:br>
              <a:rPr lang="en-US" dirty="0"/>
            </a:br>
            <a:r>
              <a:rPr lang="en-US" dirty="0" err="1"/>
              <a:t>const</a:t>
            </a:r>
            <a:r>
              <a:rPr lang="en-US" dirty="0"/>
              <a:t> and t0 derived from (at least) two known mass peaks (m1 and m2 at channel chn1 and chn2) of the spectrum, </a:t>
            </a:r>
            <a:r>
              <a:rPr lang="en-US" dirty="0" err="1">
                <a:solidFill>
                  <a:srgbClr val="FF0000"/>
                </a:solidFill>
              </a:rPr>
              <a:t>temperatur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dependent: </a:t>
            </a:r>
          </a:p>
          <a:p>
            <a:pPr lvl="1"/>
            <a:r>
              <a:rPr lang="en-US" dirty="0"/>
              <a:t>t0=(</a:t>
            </a:r>
            <a:r>
              <a:rPr lang="en-US" dirty="0" err="1"/>
              <a:t>sqrt</a:t>
            </a:r>
            <a:r>
              <a:rPr lang="en-US" dirty="0"/>
              <a:t>(m1/m2)*chn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-chn</a:t>
            </a: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)*1.5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r>
              <a:rPr lang="en-US" dirty="0"/>
              <a:t>/(</a:t>
            </a:r>
            <a:r>
              <a:rPr lang="en-US" dirty="0" err="1"/>
              <a:t>sqrt</a:t>
            </a:r>
            <a:r>
              <a:rPr lang="en-US" dirty="0"/>
              <a:t>(m1/m2)-1) </a:t>
            </a:r>
            <a:endParaRPr lang="en-US" dirty="0" smtClean="0"/>
          </a:p>
          <a:p>
            <a:pPr lvl="1"/>
            <a:r>
              <a:rPr lang="en-US" dirty="0" err="1" smtClean="0"/>
              <a:t>const</a:t>
            </a:r>
            <a:r>
              <a:rPr lang="en-US" dirty="0" smtClean="0"/>
              <a:t>=m1</a:t>
            </a:r>
            <a:r>
              <a:rPr lang="en-US" dirty="0"/>
              <a:t>/(chn1*1.5-t0)^2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PDS review of ROSINA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13</a:t>
            </a:fld>
            <a:endParaRPr lang="en-US"/>
          </a:p>
        </p:txBody>
      </p:sp>
      <p:pic>
        <p:nvPicPr>
          <p:cNvPr id="1030" name="Picture 6" descr="age25image36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4337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365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DATASET.CAT could contain much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109472"/>
            <a:ext cx="11620500" cy="5246879"/>
          </a:xfrm>
        </p:spPr>
        <p:txBody>
          <a:bodyPr>
            <a:normAutofit/>
          </a:bodyPr>
          <a:lstStyle/>
          <a:p>
            <a:r>
              <a:rPr lang="en-US" dirty="0" smtClean="0"/>
              <a:t>Descriptions of the data coverage</a:t>
            </a:r>
          </a:p>
          <a:p>
            <a:pPr lvl="1"/>
            <a:r>
              <a:rPr lang="en-US" dirty="0" smtClean="0"/>
              <a:t>Were data obtained continuously for all instruments, or only at certain times or in certain conditions? What were those times or conditions?</a:t>
            </a:r>
          </a:p>
          <a:p>
            <a:pPr lvl="1"/>
            <a:r>
              <a:rPr lang="en-US" dirty="0" smtClean="0"/>
              <a:t>Are there gaps in coverage due to lost data or because not yet processed?</a:t>
            </a:r>
          </a:p>
          <a:p>
            <a:r>
              <a:rPr lang="en-US" dirty="0" smtClean="0"/>
              <a:t>Descriptions of the data files and how they are organized. </a:t>
            </a:r>
          </a:p>
          <a:p>
            <a:pPr lvl="1"/>
            <a:r>
              <a:rPr lang="en-US" dirty="0" smtClean="0"/>
              <a:t>For example, COPS files each cover 5 minutes and there are pressure readings every 2 seconds; why are there zeros in RTOF data changes 30 to 29000?; DFMC noise floor is 52,000; why is there a difference between LEDA rows A and B?; what mass ranges were commanded for the RTOF measurements?; 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PDS review of ROSINA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80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missing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RTOF FAR data.</a:t>
            </a:r>
          </a:p>
          <a:p>
            <a:r>
              <a:rPr lang="en-US" dirty="0" smtClean="0"/>
              <a:t>No ERRATA.TXT file</a:t>
            </a:r>
          </a:p>
          <a:p>
            <a:r>
              <a:rPr lang="en-US" dirty="0" smtClean="0"/>
              <a:t>RTOF_MASS_CAL.FMT	file referenced but not provided.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PDS review of ROSINA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69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374" y="1109472"/>
            <a:ext cx="11429526" cy="524687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Most problems are systemic and not adequately addressed by adding a few notes or by fixing only the specific examples provided. </a:t>
            </a:r>
          </a:p>
          <a:p>
            <a:r>
              <a:rPr lang="en-US" dirty="0" smtClean="0"/>
              <a:t>COPS data (pressure) are calibrated and may be ready to use.</a:t>
            </a:r>
          </a:p>
          <a:p>
            <a:pPr lvl="1"/>
            <a:r>
              <a:rPr lang="en-US" dirty="0" smtClean="0"/>
              <a:t>Missing some descriptions of the dataset such as time periods, parameters.</a:t>
            </a:r>
          </a:p>
          <a:p>
            <a:pPr lvl="1"/>
            <a:r>
              <a:rPr lang="en-US" dirty="0" smtClean="0"/>
              <a:t>Did not do thorough review of the COPS documentation.</a:t>
            </a:r>
          </a:p>
          <a:p>
            <a:r>
              <a:rPr lang="en-US" dirty="0" smtClean="0"/>
              <a:t>Could remove some repetition.</a:t>
            </a:r>
          </a:p>
          <a:p>
            <a:pPr lvl="1"/>
            <a:r>
              <a:rPr lang="en-US" dirty="0" smtClean="0"/>
              <a:t>Example: instrument requirements and design are in three places: </a:t>
            </a:r>
            <a:r>
              <a:rPr lang="en-US" dirty="0" err="1" smtClean="0"/>
              <a:t>instrument.cat</a:t>
            </a:r>
            <a:r>
              <a:rPr lang="en-US" dirty="0" smtClean="0"/>
              <a:t>, ICD, operations manual. And also in the referenced SSR paper. </a:t>
            </a:r>
          </a:p>
          <a:p>
            <a:r>
              <a:rPr lang="en-US" dirty="0" smtClean="0"/>
              <a:t>It is </a:t>
            </a:r>
            <a:r>
              <a:rPr lang="en-US" dirty="0" smtClean="0"/>
              <a:t>worth repeating: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dataset is unique, valuable, and a great resource to the </a:t>
            </a:r>
            <a:r>
              <a:rPr lang="en-US" dirty="0" smtClean="0"/>
              <a:t>planetary-science community</a:t>
            </a:r>
            <a:r>
              <a:rPr lang="en-US" dirty="0"/>
              <a:t>. It would be a shame if </a:t>
            </a:r>
            <a:r>
              <a:rPr lang="en-US" dirty="0" smtClean="0"/>
              <a:t>the dataset </a:t>
            </a:r>
            <a:r>
              <a:rPr lang="en-US" dirty="0"/>
              <a:t>were not fully </a:t>
            </a:r>
            <a:r>
              <a:rPr lang="en-US" dirty="0" smtClean="0"/>
              <a:t>utilized.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PDS review of ROSINA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20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Both spectrometers measured neutrals or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375" y="1109472"/>
            <a:ext cx="6184426" cy="5246879"/>
          </a:xfrm>
        </p:spPr>
        <p:txBody>
          <a:bodyPr/>
          <a:lstStyle/>
          <a:p>
            <a:r>
              <a:rPr lang="en-US" dirty="0" smtClean="0"/>
              <a:t>The two spectrometers use different technologies, and they have different sensitivity, mass resolution, and mass range. </a:t>
            </a:r>
          </a:p>
          <a:p>
            <a:r>
              <a:rPr lang="en-US" dirty="0" smtClean="0"/>
              <a:t>In general, mass-spec data do not have established standards such as those provided for images and spectra archived for use by or with ISIS.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PDS review of ROSINA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8699" y="982462"/>
            <a:ext cx="3997325" cy="27259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2907" y="3789975"/>
            <a:ext cx="4645526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21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ROSINA </a:t>
            </a:r>
            <a:r>
              <a:rPr lang="en-US" dirty="0" smtClean="0"/>
              <a:t>raw PDS </a:t>
            </a:r>
            <a:r>
              <a:rPr lang="en-US" dirty="0" smtClean="0"/>
              <a:t>data; each 2 to 4 GB of small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972531"/>
            <a:ext cx="5778500" cy="5687761"/>
          </a:xfrm>
        </p:spPr>
        <p:txBody>
          <a:bodyPr>
            <a:noAutofit/>
          </a:bodyPr>
          <a:lstStyle/>
          <a:p>
            <a:r>
              <a:rPr lang="en-US" sz="2400" dirty="0" smtClean="0"/>
              <a:t>RO-C-ROSINA-3-PRL-V1.0</a:t>
            </a:r>
            <a:r>
              <a:rPr lang="en-US" sz="2400" dirty="0"/>
              <a:t>	Rosetta-Orbiter ROSINA </a:t>
            </a:r>
            <a:r>
              <a:rPr lang="en-US" sz="2400" dirty="0" err="1"/>
              <a:t>Prelanding</a:t>
            </a:r>
            <a:r>
              <a:rPr lang="en-US" sz="2400" dirty="0"/>
              <a:t> 67P Calibrated </a:t>
            </a:r>
            <a:r>
              <a:rPr lang="en-US" sz="2400" dirty="0" smtClean="0"/>
              <a:t>Data</a:t>
            </a:r>
          </a:p>
          <a:p>
            <a:pPr lvl="1"/>
            <a:r>
              <a:rPr lang="en-US" sz="2000" dirty="0" smtClean="0"/>
              <a:t>11 GB compressed, 89 GB uncompressed.</a:t>
            </a:r>
          </a:p>
          <a:p>
            <a:pPr lvl="1"/>
            <a:r>
              <a:rPr lang="en-US" sz="2000" dirty="0" smtClean="0"/>
              <a:t>Only calibrated files, only RTOF.</a:t>
            </a:r>
            <a:endParaRPr lang="en-US" sz="2000" dirty="0" smtClean="0"/>
          </a:p>
          <a:p>
            <a:r>
              <a:rPr lang="en-US" sz="2400" dirty="0" smtClean="0"/>
              <a:t>RO-C-ROSINA-2-ESC3-V1.0</a:t>
            </a:r>
            <a:r>
              <a:rPr lang="en-US" sz="2400" dirty="0"/>
              <a:t>	Rosetta-Orbiter ROSINA Escort 3 67P Raw </a:t>
            </a:r>
            <a:r>
              <a:rPr lang="en-US" sz="2400" dirty="0" smtClean="0"/>
              <a:t>Data</a:t>
            </a:r>
          </a:p>
          <a:p>
            <a:r>
              <a:rPr lang="en-US" sz="2400" dirty="0" smtClean="0"/>
              <a:t>RO-C-ROSINA-2-ESC4-V1.0</a:t>
            </a:r>
            <a:r>
              <a:rPr lang="en-US" sz="2400" dirty="0"/>
              <a:t>	Rosetta-Orbiter ROSINA Escort 4 67P Raw </a:t>
            </a:r>
            <a:r>
              <a:rPr lang="en-US" sz="2400" dirty="0" smtClean="0"/>
              <a:t>Data</a:t>
            </a:r>
          </a:p>
          <a:p>
            <a:r>
              <a:rPr lang="en-US" sz="2400" dirty="0" smtClean="0"/>
              <a:t>RO-C-ROSINA-2-EXT1-V1.0</a:t>
            </a:r>
            <a:r>
              <a:rPr lang="en-US" sz="2400" dirty="0"/>
              <a:t>	Rosetta-Orbiter ROSINA Extension 1 67P Raw </a:t>
            </a:r>
            <a:r>
              <a:rPr lang="en-US" sz="2400" dirty="0" smtClean="0"/>
              <a:t>Data</a:t>
            </a:r>
          </a:p>
          <a:p>
            <a:r>
              <a:rPr lang="en-US" sz="2400" dirty="0" smtClean="0"/>
              <a:t>RO-C-ROSINA-2-EXT2-V1.0</a:t>
            </a:r>
            <a:r>
              <a:rPr lang="en-US" sz="2400" dirty="0"/>
              <a:t>	Rosetta-Orbiter ROSINA Extension 2 67P Raw </a:t>
            </a:r>
            <a:r>
              <a:rPr lang="en-US" sz="2400" dirty="0" smtClean="0"/>
              <a:t>Data</a:t>
            </a:r>
          </a:p>
          <a:p>
            <a:r>
              <a:rPr lang="en-US" sz="2400" dirty="0" smtClean="0"/>
              <a:t>RO-C-ROSINA-2-EXT3-V1.0</a:t>
            </a:r>
            <a:r>
              <a:rPr lang="en-US" sz="2400" dirty="0"/>
              <a:t>	Rosetta-Orbiter ROSINA Extension 3 67P Raw Data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PDS review of ROSINA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3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6022" y="972531"/>
            <a:ext cx="5877104" cy="5421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29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Improvements in documentation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raw datasets do </a:t>
            </a:r>
            <a:r>
              <a:rPr lang="en-US" dirty="0"/>
              <a:t>not contain all documentation needed to use and understand its data without prior knowledge. </a:t>
            </a:r>
            <a:endParaRPr lang="en-US" dirty="0" smtClean="0"/>
          </a:p>
          <a:p>
            <a:pPr lvl="1"/>
            <a:r>
              <a:rPr lang="en-US" dirty="0" smtClean="0"/>
              <a:t>The calibrated pre-landing dataset contained many more files, </a:t>
            </a:r>
            <a:r>
              <a:rPr lang="en-US" dirty="0" smtClean="0"/>
              <a:t>particularly calibration information, which </a:t>
            </a:r>
            <a:r>
              <a:rPr lang="en-US" dirty="0" smtClean="0"/>
              <a:t>should be included in the raw datasets. </a:t>
            </a:r>
            <a:endParaRPr lang="en-US" dirty="0"/>
          </a:p>
          <a:p>
            <a:r>
              <a:rPr lang="en-US" dirty="0" smtClean="0"/>
              <a:t>Annexes of the user manual are referenced (e.g., D1 for calibration), but they are not provided. </a:t>
            </a:r>
          </a:p>
          <a:p>
            <a:r>
              <a:rPr lang="en-US" dirty="0" smtClean="0"/>
              <a:t>The team could take more advantage of </a:t>
            </a:r>
            <a:r>
              <a:rPr lang="en-US" dirty="0" err="1" smtClean="0"/>
              <a:t>aareadme.txt</a:t>
            </a:r>
            <a:r>
              <a:rPr lang="en-US" dirty="0" smtClean="0"/>
              <a:t>, </a:t>
            </a:r>
            <a:r>
              <a:rPr lang="en-US" dirty="0" err="1" smtClean="0"/>
              <a:t>dataset.cat</a:t>
            </a:r>
            <a:r>
              <a:rPr lang="en-US" dirty="0" smtClean="0"/>
              <a:t>, and </a:t>
            </a:r>
            <a:r>
              <a:rPr lang="en-US" dirty="0" err="1" smtClean="0"/>
              <a:t>errata.txt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PDS review of ROSINA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7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Label </a:t>
            </a:r>
            <a:r>
              <a:rPr lang="en-US" b="1" dirty="0" smtClean="0"/>
              <a:t>parameters not fully described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parameters in the data-file </a:t>
            </a:r>
            <a:r>
              <a:rPr lang="en-US" dirty="0" smtClean="0"/>
              <a:t>attached labels </a:t>
            </a:r>
            <a:r>
              <a:rPr lang="en-US" dirty="0"/>
              <a:t>are </a:t>
            </a:r>
            <a:r>
              <a:rPr lang="en-US" dirty="0" smtClean="0"/>
              <a:t>identified in </a:t>
            </a:r>
            <a:r>
              <a:rPr lang="en-US" dirty="0"/>
              <a:t>the </a:t>
            </a:r>
            <a:r>
              <a:rPr lang="en-US" dirty="0" smtClean="0"/>
              <a:t>ad4_rn_hk_monitoring.pdf file. </a:t>
            </a:r>
          </a:p>
          <a:p>
            <a:pPr lvl="1"/>
            <a:r>
              <a:rPr lang="en-US" dirty="0" smtClean="0"/>
              <a:t>This is the only place that the hundreds of parameters in the label </a:t>
            </a:r>
            <a:r>
              <a:rPr lang="en-US" dirty="0" smtClean="0"/>
              <a:t>attached labels are </a:t>
            </a:r>
            <a:r>
              <a:rPr lang="en-US" dirty="0" smtClean="0"/>
              <a:t>defined. </a:t>
            </a:r>
          </a:p>
          <a:p>
            <a:pPr lvl="1"/>
            <a:r>
              <a:rPr lang="en-US" dirty="0" smtClean="0"/>
              <a:t>This </a:t>
            </a:r>
            <a:r>
              <a:rPr lang="en-US" dirty="0" smtClean="0"/>
              <a:t>parameter-</a:t>
            </a:r>
            <a:r>
              <a:rPr lang="en-US" dirty="0" smtClean="0"/>
              <a:t>identification </a:t>
            </a:r>
            <a:r>
              <a:rPr lang="en-US" dirty="0" smtClean="0"/>
              <a:t>file </a:t>
            </a:r>
            <a:r>
              <a:rPr lang="en-US" dirty="0" smtClean="0"/>
              <a:t>should be </a:t>
            </a:r>
            <a:r>
              <a:rPr lang="en-US" dirty="0" smtClean="0"/>
              <a:t>specified </a:t>
            </a:r>
            <a:r>
              <a:rPr lang="en-US" dirty="0" smtClean="0"/>
              <a:t>in </a:t>
            </a:r>
            <a:r>
              <a:rPr lang="en-US" dirty="0" smtClean="0"/>
              <a:t>the .</a:t>
            </a:r>
            <a:r>
              <a:rPr lang="en-US" dirty="0" err="1" smtClean="0"/>
              <a:t>lbl</a:t>
            </a:r>
            <a:r>
              <a:rPr lang="en-US" dirty="0" smtClean="0"/>
              <a:t> or .</a:t>
            </a:r>
            <a:r>
              <a:rPr lang="en-US" dirty="0" err="1" smtClean="0"/>
              <a:t>fmt</a:t>
            </a:r>
            <a:r>
              <a:rPr lang="en-US" dirty="0" smtClean="0"/>
              <a:t> file, or the information should be included in </a:t>
            </a:r>
            <a:r>
              <a:rPr lang="en-US" dirty="0" smtClean="0"/>
              <a:t>an </a:t>
            </a:r>
            <a:r>
              <a:rPr lang="en-US" dirty="0" smtClean="0"/>
              <a:t>appendix of the ICD.</a:t>
            </a:r>
          </a:p>
          <a:p>
            <a:pPr lvl="1"/>
            <a:r>
              <a:rPr lang="en-US" dirty="0" smtClean="0"/>
              <a:t>Some of t</a:t>
            </a:r>
            <a:r>
              <a:rPr lang="en-US" dirty="0" smtClean="0"/>
              <a:t>he </a:t>
            </a:r>
            <a:r>
              <a:rPr lang="en-US" dirty="0" smtClean="0"/>
              <a:t>descriptions of the parameters are </a:t>
            </a:r>
            <a:r>
              <a:rPr lang="en-US" dirty="0" smtClean="0"/>
              <a:t>inadequate </a:t>
            </a:r>
            <a:r>
              <a:rPr lang="en-US" dirty="0" smtClean="0"/>
              <a:t>and should be enhanced.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PDS review of ROSINA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5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Difficult to determine essential information about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Essential information concerning the files is contained in the “mode” parameter.</a:t>
            </a:r>
          </a:p>
          <a:p>
            <a:pPr lvl="1"/>
            <a:r>
              <a:rPr lang="en-US" dirty="0" smtClean="0"/>
              <a:t>This includes whether ions or gas (neutrals) were measured and whether the mass range was high or low resolution. </a:t>
            </a:r>
          </a:p>
          <a:p>
            <a:pPr lvl="1"/>
            <a:r>
              <a:rPr lang="en-US" dirty="0" smtClean="0"/>
              <a:t>The readme file or the label should inform users of this and direct them to the </a:t>
            </a:r>
            <a:r>
              <a:rPr lang="en-US" dirty="0" smtClean="0"/>
              <a:t>file containing the mode definitions. </a:t>
            </a:r>
            <a:endParaRPr lang="en-US" dirty="0" smtClean="0"/>
          </a:p>
          <a:p>
            <a:r>
              <a:rPr lang="en-US" dirty="0" smtClean="0"/>
              <a:t>Alternatives</a:t>
            </a:r>
          </a:p>
          <a:p>
            <a:pPr lvl="1"/>
            <a:r>
              <a:rPr lang="en-US" dirty="0" smtClean="0"/>
              <a:t>The file name, which is currently uninformative (contains only time), could contain this information.</a:t>
            </a:r>
          </a:p>
          <a:p>
            <a:pPr lvl="1"/>
            <a:r>
              <a:rPr lang="en-US" dirty="0" smtClean="0"/>
              <a:t>The files could be organized by ions or gas, and by high or low resolution. This would also alleviate problems with large datasets.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PDS review of ROSINA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File </a:t>
            </a:r>
            <a:r>
              <a:rPr lang="en-US" b="1" dirty="0"/>
              <a:t>organization and </a:t>
            </a:r>
            <a:r>
              <a:rPr lang="en-US" b="1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493" y="1109472"/>
            <a:ext cx="11783634" cy="546432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Finding a file with the desired information requires exploration and time-consuming examination of the data files.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each DFMS files are organized by </a:t>
            </a:r>
            <a:r>
              <a:rPr lang="en-US" dirty="0" err="1" smtClean="0"/>
              <a:t>amu</a:t>
            </a:r>
            <a:r>
              <a:rPr lang="en-US" dirty="0" smtClean="0"/>
              <a:t>. 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his method of organizing the data is </a:t>
            </a:r>
            <a:r>
              <a:rPr lang="en-US" dirty="0"/>
              <a:t>not described in any of the </a:t>
            </a:r>
            <a:r>
              <a:rPr lang="en-US" dirty="0" smtClean="0"/>
              <a:t>documentation. 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here </a:t>
            </a:r>
            <a:r>
              <a:rPr lang="en-US" dirty="0"/>
              <a:t>is no way to easily identify which files cover a specific mass. </a:t>
            </a:r>
            <a:endParaRPr lang="en-US" dirty="0" smtClean="0"/>
          </a:p>
          <a:p>
            <a:pPr lvl="1"/>
            <a:r>
              <a:rPr lang="en-US" dirty="0" smtClean="0"/>
              <a:t>Another example: </a:t>
            </a:r>
            <a:r>
              <a:rPr lang="en-US" dirty="0"/>
              <a:t>the COPS files cover 5 minutes, and that is not </a:t>
            </a:r>
            <a:r>
              <a:rPr lang="en-US" dirty="0" smtClean="0"/>
              <a:t>described.</a:t>
            </a:r>
          </a:p>
          <a:p>
            <a:pPr lvl="1"/>
            <a:r>
              <a:rPr lang="en-US" dirty="0" smtClean="0"/>
              <a:t>Another example: the </a:t>
            </a:r>
            <a:r>
              <a:rPr lang="en-US" dirty="0"/>
              <a:t>files are not organized by high or low resolution, and there is no easy way to find data with a specific resolution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Files in </a:t>
            </a:r>
            <a:r>
              <a:rPr lang="en-US" dirty="0" smtClean="0"/>
              <a:t>/ro-c-rosina-3-prl-v1.0/data/ folder are incorrectly described in </a:t>
            </a:r>
            <a:r>
              <a:rPr lang="en-US" dirty="0" err="1" smtClean="0"/>
              <a:t>aareadme.txt</a:t>
            </a:r>
            <a:r>
              <a:rPr lang="en-US" dirty="0" smtClean="0"/>
              <a:t> (‘</a:t>
            </a:r>
            <a:r>
              <a:rPr lang="en-US" dirty="0" err="1" smtClean="0"/>
              <a:t>mpt</a:t>
            </a:r>
            <a:r>
              <a:rPr lang="en-US" i="1" dirty="0" err="1" smtClean="0"/>
              <a:t>n</a:t>
            </a:r>
            <a:r>
              <a:rPr lang="en-US" dirty="0" smtClean="0"/>
              <a:t>’ folders, not ‘</a:t>
            </a:r>
            <a:r>
              <a:rPr lang="en-US" dirty="0" err="1" smtClean="0"/>
              <a:t>rtof</a:t>
            </a:r>
            <a:r>
              <a:rPr lang="en-US" dirty="0" smtClean="0"/>
              <a:t>’, ‘</a:t>
            </a:r>
            <a:r>
              <a:rPr lang="en-US" dirty="0" err="1" smtClean="0"/>
              <a:t>dfms</a:t>
            </a:r>
            <a:r>
              <a:rPr lang="en-US" dirty="0" smtClean="0"/>
              <a:t>’, ‘cops’).</a:t>
            </a:r>
            <a:endParaRPr lang="en-US" dirty="0" smtClean="0"/>
          </a:p>
          <a:p>
            <a:r>
              <a:rPr lang="en-US" dirty="0" smtClean="0"/>
              <a:t>The data files are too large, making download and searching difficult.</a:t>
            </a:r>
          </a:p>
          <a:p>
            <a:pPr lvl="1"/>
            <a:r>
              <a:rPr lang="en-US" dirty="0" smtClean="0"/>
              <a:t>11 GB compressed, 89 GB uncompressed.</a:t>
            </a:r>
          </a:p>
          <a:p>
            <a:r>
              <a:rPr lang="en-US" dirty="0" smtClean="0"/>
              <a:t>There </a:t>
            </a:r>
            <a:r>
              <a:rPr lang="en-US" dirty="0"/>
              <a:t>are many ways to correct these deficiencies. </a:t>
            </a:r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Information </a:t>
            </a:r>
            <a:r>
              <a:rPr lang="en-US" dirty="0"/>
              <a:t>on file organization could be included in DATASET.CAT.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DFMS, the central mass could be in the file name. </a:t>
            </a:r>
            <a:endParaRPr lang="en-US" dirty="0" smtClean="0"/>
          </a:p>
          <a:p>
            <a:pPr lvl="1"/>
            <a:r>
              <a:rPr lang="en-US" b="1" dirty="0" smtClean="0"/>
              <a:t>Files </a:t>
            </a:r>
            <a:r>
              <a:rPr lang="en-US" b="1" dirty="0"/>
              <a:t>could be organized in separate folders for high and low resolution.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PDS review of ROSINA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5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374" y="96588"/>
            <a:ext cx="6140491" cy="66615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dirty="0" smtClean="0"/>
              <a:t>Need more significant figures in mass </a:t>
            </a:r>
            <a:r>
              <a:rPr lang="en-US" sz="3200" smtClean="0"/>
              <a:t>(calibrated data)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24" y="951471"/>
            <a:ext cx="6660292" cy="118624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Mass resolution stated as a smaller fraction of </a:t>
            </a:r>
            <a:r>
              <a:rPr lang="en-US" dirty="0" err="1" smtClean="0"/>
              <a:t>amu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lower masses, insufficient significant figures. </a:t>
            </a:r>
          </a:p>
          <a:p>
            <a:r>
              <a:rPr lang="en-US" dirty="0" smtClean="0"/>
              <a:t>Applies to both </a:t>
            </a:r>
            <a:r>
              <a:rPr lang="en-US" dirty="0" err="1" smtClean="0"/>
              <a:t>ss</a:t>
            </a:r>
            <a:r>
              <a:rPr lang="en-US" dirty="0" smtClean="0"/>
              <a:t> and </a:t>
            </a:r>
            <a:r>
              <a:rPr lang="en-US" dirty="0" err="1" smtClean="0"/>
              <a:t>os</a:t>
            </a:r>
            <a:r>
              <a:rPr lang="en-US" dirty="0" smtClean="0"/>
              <a:t> RTOF data files.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PDS review of ROSINA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1182" y="96587"/>
            <a:ext cx="5247740" cy="66872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924" y="2137719"/>
            <a:ext cx="6578432" cy="46621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37008" y="2351159"/>
            <a:ext cx="328850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/>
              <a:t>ss_20140424_083225_3_m0521</a:t>
            </a:r>
          </a:p>
        </p:txBody>
      </p:sp>
    </p:spTree>
    <p:extLst>
      <p:ext uri="{BB962C8B-B14F-4D97-AF65-F5344CB8AC3E}">
        <p14:creationId xmlns:p14="http://schemas.microsoft.com/office/powerpoint/2010/main" val="203345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Missing </a:t>
            </a:r>
            <a:r>
              <a:rPr lang="en-US" b="1" dirty="0"/>
              <a:t>calibration </a:t>
            </a:r>
            <a:r>
              <a:rPr lang="en-US" b="1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689" y="950976"/>
            <a:ext cx="11872438" cy="559612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raw files can use the information in the calibrated directory</a:t>
            </a:r>
            <a:endParaRPr lang="en-US" dirty="0" smtClean="0"/>
          </a:p>
          <a:p>
            <a:pPr lvl="1"/>
            <a:r>
              <a:rPr lang="en-US" dirty="0" smtClean="0"/>
              <a:t>The raw data can be useful with a rough calibration even without team calibration</a:t>
            </a:r>
            <a:endParaRPr lang="en-US" dirty="0" smtClean="0"/>
          </a:p>
          <a:p>
            <a:pPr lvl="2"/>
            <a:r>
              <a:rPr lang="en-US" dirty="0" smtClean="0"/>
              <a:t>As </a:t>
            </a:r>
            <a:r>
              <a:rPr lang="en-US" dirty="0" smtClean="0"/>
              <a:t>a initial point for deriving a higher-fidelity calibration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Many scientists will want to repeat the calibration for themselves, too. </a:t>
            </a:r>
            <a:endParaRPr lang="en-US" dirty="0" smtClean="0"/>
          </a:p>
          <a:p>
            <a:pPr lvl="2"/>
            <a:r>
              <a:rPr lang="en-US" dirty="0"/>
              <a:t>E</a:t>
            </a:r>
            <a:r>
              <a:rPr lang="en-US" dirty="0" smtClean="0"/>
              <a:t>ven a rough calibration provides science; for example, it can permit identification of major species and relative abundances.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equations for mass calibration are provided in the ICD, but the calibration parameters are only provided for DFMS CE. </a:t>
            </a:r>
          </a:p>
          <a:p>
            <a:pPr lvl="1"/>
            <a:r>
              <a:rPr lang="en-US" dirty="0" smtClean="0"/>
              <a:t>Also, the equation for the RTOF has two typos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Probably unnecessary with the RTOF </a:t>
            </a:r>
            <a:r>
              <a:rPr lang="en-US" dirty="0" err="1" smtClean="0"/>
              <a:t>mps</a:t>
            </a:r>
            <a:r>
              <a:rPr lang="en-US" dirty="0" smtClean="0"/>
              <a:t> files. </a:t>
            </a:r>
            <a:endParaRPr lang="en-US" dirty="0" smtClean="0"/>
          </a:p>
          <a:p>
            <a:r>
              <a:rPr lang="en-US" dirty="0" smtClean="0"/>
              <a:t>There are no data for converting counts (or events) to physical units.</a:t>
            </a:r>
          </a:p>
          <a:p>
            <a:pPr lvl="1"/>
            <a:r>
              <a:rPr lang="en-US" dirty="0" smtClean="0"/>
              <a:t>Could find no information, no discussion.</a:t>
            </a:r>
            <a:endParaRPr lang="en-US" dirty="0" smtClean="0"/>
          </a:p>
          <a:p>
            <a:pPr lvl="1"/>
            <a:r>
              <a:rPr lang="en-US" dirty="0" smtClean="0"/>
              <a:t>Provide ranges if exact values are unavailable or inappropriate. Provide caveats, if appropriate.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PDS review of ROSINA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5A8-3A3B-CB4D-A955-197338F02C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0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ltWG products-draft" id="{94477CD0-3D03-034B-B83C-250FDBD3B173}" vid="{CED1C0CD-6146-F54D-8CF3-B467CF97DF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WideTemplate</Template>
  <TotalTime>3356</TotalTime>
  <Words>1438</Words>
  <Application>Microsoft Macintosh PowerPoint</Application>
  <PresentationFormat>Custom</PresentationFormat>
  <Paragraphs>147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Arial</vt:lpstr>
      <vt:lpstr>Default Theme</vt:lpstr>
      <vt:lpstr>PDS review of ROSINA, Rosetta Orbiter Spectrometer for Ion and Neutral Analysis (revised) </vt:lpstr>
      <vt:lpstr>Both spectrometers measured neutrals or ions</vt:lpstr>
      <vt:lpstr>ROSINA raw PDS data; each 2 to 4 GB of small files</vt:lpstr>
      <vt:lpstr>Improvements in documentation</vt:lpstr>
      <vt:lpstr>Label parameters not fully described</vt:lpstr>
      <vt:lpstr>Difficult to determine essential information about data</vt:lpstr>
      <vt:lpstr>File organization and description</vt:lpstr>
      <vt:lpstr>Need more significant figures in mass (calibrated data)</vt:lpstr>
      <vt:lpstr>Missing calibration information</vt:lpstr>
      <vt:lpstr>Need a data analysis guide</vt:lpstr>
      <vt:lpstr>Summary of findings for DFMS and RTOF</vt:lpstr>
      <vt:lpstr>Additional detail follows</vt:lpstr>
      <vt:lpstr>Calibration equations (red=typo, green=particularly useful)</vt:lpstr>
      <vt:lpstr>DATASET.CAT could contain much more information</vt:lpstr>
      <vt:lpstr>Other missing information</vt:lpstr>
      <vt:lpstr>Other thoughts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PDS review of ROSINA</dc:title>
  <dc:creator>Mark Perry</dc:creator>
  <cp:lastModifiedBy>Mark Perry</cp:lastModifiedBy>
  <cp:revision>74</cp:revision>
  <dcterms:created xsi:type="dcterms:W3CDTF">2017-10-05T12:20:07Z</dcterms:created>
  <dcterms:modified xsi:type="dcterms:W3CDTF">2017-10-10T15:25:10Z</dcterms:modified>
</cp:coreProperties>
</file>