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4" r:id="rId6"/>
    <p:sldId id="266" r:id="rId7"/>
    <p:sldId id="275" r:id="rId8"/>
    <p:sldId id="276" r:id="rId9"/>
    <p:sldId id="277" r:id="rId10"/>
    <p:sldId id="259" r:id="rId11"/>
    <p:sldId id="265" r:id="rId12"/>
    <p:sldId id="267" r:id="rId13"/>
    <p:sldId id="268" r:id="rId14"/>
    <p:sldId id="279" r:id="rId15"/>
    <p:sldId id="278"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0" autoAdjust="0"/>
    <p:restoredTop sz="94660"/>
  </p:normalViewPr>
  <p:slideViewPr>
    <p:cSldViewPr snapToGrid="0">
      <p:cViewPr varScale="1">
        <p:scale>
          <a:sx n="160" d="100"/>
          <a:sy n="160" d="100"/>
        </p:scale>
        <p:origin x="2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05848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89731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41221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17154"/>
            <a:ext cx="7886700" cy="479532"/>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28650" y="728420"/>
            <a:ext cx="7886700" cy="5448543"/>
          </a:xfrm>
        </p:spPr>
        <p:txBody>
          <a:bodyPr/>
          <a:lstStyle>
            <a:lvl1pPr>
              <a:defRPr sz="20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8B37DA-30AB-4B14-8DF4-331F792F658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3008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B37DA-30AB-4B14-8DF4-331F792F658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25224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8B37DA-30AB-4B14-8DF4-331F792F658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450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8B37DA-30AB-4B14-8DF4-331F792F6580}"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88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8B37DA-30AB-4B14-8DF4-331F792F6580}"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240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B37DA-30AB-4B14-8DF4-331F792F6580}"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67634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164941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B37DA-30AB-4B14-8DF4-331F792F658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1DE21-7E3B-4D41-B12B-914BC417C60E}" type="slidenum">
              <a:rPr lang="en-US" smtClean="0"/>
              <a:t>‹#›</a:t>
            </a:fld>
            <a:endParaRPr lang="en-US"/>
          </a:p>
        </p:txBody>
      </p:sp>
    </p:spTree>
    <p:extLst>
      <p:ext uri="{BB962C8B-B14F-4D97-AF65-F5344CB8AC3E}">
        <p14:creationId xmlns:p14="http://schemas.microsoft.com/office/powerpoint/2010/main" val="325081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B37DA-30AB-4B14-8DF4-331F792F6580}" type="datetimeFigureOut">
              <a:rPr lang="en-US" smtClean="0"/>
              <a:t>10/3/2017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DE21-7E3B-4D41-B12B-914BC417C60E}" type="slidenum">
              <a:rPr lang="en-US" smtClean="0"/>
              <a:t>‹#›</a:t>
            </a:fld>
            <a:endParaRPr lang="en-US"/>
          </a:p>
        </p:txBody>
      </p:sp>
    </p:spTree>
    <p:extLst>
      <p:ext uri="{BB962C8B-B14F-4D97-AF65-F5344CB8AC3E}">
        <p14:creationId xmlns:p14="http://schemas.microsoft.com/office/powerpoint/2010/main" val="2009246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092" y="851065"/>
            <a:ext cx="7772400" cy="4179414"/>
          </a:xfrm>
        </p:spPr>
        <p:txBody>
          <a:bodyPr>
            <a:normAutofit fontScale="90000"/>
          </a:bodyPr>
          <a:lstStyle/>
          <a:p>
            <a:r>
              <a:rPr lang="en-US" dirty="0" smtClean="0"/>
              <a:t>Rosetta Orbiter RPCLAP  Archive Comments</a:t>
            </a:r>
            <a:br>
              <a:rPr lang="en-US" dirty="0" smtClean="0"/>
            </a:br>
            <a:r>
              <a:rPr lang="en-US" sz="1600" dirty="0" smtClean="0"/>
              <a:t>ro-c-rpclap-2-prl-com-v2.0		ro-c-rpclap-2-prl-mtp003-v2.0 </a:t>
            </a:r>
            <a:r>
              <a:rPr lang="en-US" sz="1600" dirty="0"/>
              <a:t/>
            </a:r>
            <a:br>
              <a:rPr lang="en-US" sz="1600" dirty="0"/>
            </a:br>
            <a:r>
              <a:rPr lang="en-US" sz="1600" dirty="0"/>
              <a:t>ro-c-rpclap-2-prl-mtp004-v2.0 </a:t>
            </a:r>
            <a:r>
              <a:rPr lang="en-US" sz="1600" dirty="0" smtClean="0"/>
              <a:t>		ro-c-rpclap-2-prl-mtp005-v2.0 </a:t>
            </a:r>
            <a:r>
              <a:rPr lang="en-US" sz="1600" dirty="0"/>
              <a:t/>
            </a:r>
            <a:br>
              <a:rPr lang="en-US" sz="1600" dirty="0"/>
            </a:br>
            <a:r>
              <a:rPr lang="en-US" sz="1600" dirty="0"/>
              <a:t>ro-c-rpclap-2-prl-mtp006-v2.0 </a:t>
            </a:r>
            <a:r>
              <a:rPr lang="en-US" sz="1600" dirty="0" smtClean="0"/>
              <a:t>		ro-c-rpclap-2-prl-mtp007-v2.0 </a:t>
            </a:r>
            <a:r>
              <a:rPr lang="en-US" sz="1600" dirty="0"/>
              <a:t/>
            </a:r>
            <a:br>
              <a:rPr lang="en-US" sz="1600" dirty="0"/>
            </a:br>
            <a:r>
              <a:rPr lang="en-US" sz="1600" dirty="0"/>
              <a:t>ro-c-rpclap-2-prl-mtp008-v2.0 </a:t>
            </a:r>
            <a:r>
              <a:rPr lang="en-US" sz="1600" dirty="0" smtClean="0"/>
              <a:t>		ro-c-rpclap-2-prl-mtp009-v2.0 </a:t>
            </a:r>
            <a:r>
              <a:rPr lang="en-US" sz="1600" dirty="0"/>
              <a:t/>
            </a:r>
            <a:br>
              <a:rPr lang="en-US" sz="1600" dirty="0"/>
            </a:br>
            <a:r>
              <a:rPr lang="en-US" sz="1600" dirty="0" smtClean="0"/>
              <a:t>ro-c-rpclap-2-esc1-mtp010-v2.0		ro-c-rpclap-2-esc1-mtp011-v2.0</a:t>
            </a:r>
            <a:r>
              <a:rPr lang="en-US" sz="1600" dirty="0"/>
              <a:t/>
            </a:r>
            <a:br>
              <a:rPr lang="en-US" sz="1600" dirty="0"/>
            </a:br>
            <a:r>
              <a:rPr lang="en-US" sz="1600" dirty="0" smtClean="0"/>
              <a:t>ro-c-rpclap-2-esc1-mtp012-v2.0		ro-c-rpclap-2-esc1-mtp013-v2.0</a:t>
            </a:r>
            <a:r>
              <a:rPr lang="en-US" sz="1600" dirty="0"/>
              <a:t/>
            </a:r>
            <a:br>
              <a:rPr lang="en-US" sz="1600" dirty="0"/>
            </a:br>
            <a:r>
              <a:rPr lang="en-US" sz="1600" dirty="0"/>
              <a:t>ro-c-rpclap-2-esc2-mtp014-v2.0 </a:t>
            </a:r>
            <a:r>
              <a:rPr lang="en-US" sz="1600" dirty="0" smtClean="0"/>
              <a:t>		ro-c-rpclap-2-esc2-mtp015-v2.0</a:t>
            </a:r>
            <a:r>
              <a:rPr lang="en-US" sz="1600" dirty="0"/>
              <a:t/>
            </a:r>
            <a:br>
              <a:rPr lang="en-US" sz="1600" dirty="0"/>
            </a:br>
            <a:r>
              <a:rPr lang="en-US" sz="1600" dirty="0" smtClean="0"/>
              <a:t>ro-c-rpclap-2-esc2-mtp016-v2.0		ro-c-rpclap-2-esc2-mtp017-v2.0</a:t>
            </a:r>
            <a:r>
              <a:rPr lang="en-US" sz="1600" dirty="0"/>
              <a:t/>
            </a:r>
            <a:br>
              <a:rPr lang="en-US" sz="1600" dirty="0"/>
            </a:br>
            <a:r>
              <a:rPr lang="en-US" sz="1600" dirty="0"/>
              <a:t>ro-c-rpclap-2-esc3-mtp018-v2.0 </a:t>
            </a:r>
            <a:r>
              <a:rPr lang="en-US" sz="1600" dirty="0" smtClean="0"/>
              <a:t>		ro-c-rpclap-2-esc3-mtp019-v2.0</a:t>
            </a:r>
            <a:r>
              <a:rPr lang="en-US" sz="1600" dirty="0"/>
              <a:t/>
            </a:r>
            <a:br>
              <a:rPr lang="en-US" sz="1600" dirty="0"/>
            </a:br>
            <a:r>
              <a:rPr lang="en-US" sz="1600" dirty="0" smtClean="0"/>
              <a:t>ro-c-rpclap-2-esc3-mtp020-v2.0		 </a:t>
            </a:r>
            <a:r>
              <a:rPr lang="en-US" sz="1600" dirty="0"/>
              <a:t>ro-c-rpclap-2-esc3-mtp021-v2.0</a:t>
            </a:r>
            <a:br>
              <a:rPr lang="en-US" sz="1600" dirty="0"/>
            </a:br>
            <a:r>
              <a:rPr lang="en-US" sz="1600" dirty="0"/>
              <a:t>ro-c-rpclap-2-esc4-mtp022-v2.0 </a:t>
            </a:r>
            <a:r>
              <a:rPr lang="en-US" sz="1600" dirty="0" smtClean="0"/>
              <a:t>		ro-c-rpclap-2-esc4-mtp023-v2.0</a:t>
            </a:r>
            <a:r>
              <a:rPr lang="en-US" sz="1600" dirty="0"/>
              <a:t/>
            </a:r>
            <a:br>
              <a:rPr lang="en-US" sz="1600" dirty="0"/>
            </a:br>
            <a:r>
              <a:rPr lang="en-US" sz="1600" dirty="0" smtClean="0"/>
              <a:t>ro-c-rpclap-2-esc4-mtp024-v2.0		ro-c-rpclap-2-ext1-mtp025-v2.0</a:t>
            </a:r>
            <a:r>
              <a:rPr lang="en-US" sz="1600" dirty="0"/>
              <a:t/>
            </a:r>
            <a:br>
              <a:rPr lang="en-US" sz="1600" dirty="0"/>
            </a:br>
            <a:r>
              <a:rPr lang="en-US" sz="1600" dirty="0" smtClean="0"/>
              <a:t>ro-c-rpclap-2-ext1-mtp026-v2.0		ro-c-rpclap-2-ext1-mtp027-v2.0</a:t>
            </a:r>
            <a:r>
              <a:rPr lang="en-US" sz="1600" dirty="0"/>
              <a:t/>
            </a:r>
            <a:br>
              <a:rPr lang="en-US" sz="1600" dirty="0"/>
            </a:br>
            <a:r>
              <a:rPr lang="en-US" sz="1600" dirty="0" smtClean="0"/>
              <a:t>ro-c-rpclap-2-ext2-mtp028-v2.0		ro-c-rpclap-2-ext2-mtp029-v2.0</a:t>
            </a:r>
            <a:r>
              <a:rPr lang="en-US" sz="1600" dirty="0"/>
              <a:t/>
            </a:r>
            <a:br>
              <a:rPr lang="en-US" sz="1600" dirty="0"/>
            </a:br>
            <a:r>
              <a:rPr lang="en-US" sz="1600" dirty="0" smtClean="0"/>
              <a:t>ro-c-rpclap-2-ext2-mtp030-v2.0		ro-c-rpclap-2-ext3-mtp031-v2.0</a:t>
            </a:r>
            <a:r>
              <a:rPr lang="en-US" sz="1600" dirty="0"/>
              <a:t/>
            </a:r>
            <a:br>
              <a:rPr lang="en-US" sz="1600" dirty="0"/>
            </a:br>
            <a:r>
              <a:rPr lang="en-US" sz="1600" dirty="0" smtClean="0"/>
              <a:t>ro-c-rpclap-2-ext3-mtp032-v2.0		ro-c-rpclap-2-ext3-mtp033-v2.0</a:t>
            </a:r>
            <a:r>
              <a:rPr lang="en-US" sz="1600" dirty="0"/>
              <a:t/>
            </a:r>
            <a:br>
              <a:rPr lang="en-US" sz="1600" dirty="0"/>
            </a:br>
            <a:r>
              <a:rPr lang="en-US" sz="1600" dirty="0"/>
              <a:t>ro-c-rpclap-2-ext3-mtp034-v2.0 </a:t>
            </a:r>
            <a:r>
              <a:rPr lang="en-US" sz="1600" dirty="0" smtClean="0"/>
              <a:t>		ro-c-rpclap-2-ext3-mtp035-v2.0</a:t>
            </a:r>
            <a:r>
              <a:rPr lang="en-US" dirty="0"/>
              <a:t/>
            </a:r>
            <a:br>
              <a:rPr lang="en-US" dirty="0"/>
            </a:br>
            <a:r>
              <a:rPr lang="en-US" sz="1400" dirty="0"/>
              <a:t>	 </a:t>
            </a:r>
            <a:r>
              <a:rPr lang="en-US" sz="1400" dirty="0" smtClean="0"/>
              <a:t>   </a:t>
            </a:r>
            <a:br>
              <a:rPr lang="en-US" sz="1400" dirty="0" smtClean="0"/>
            </a:br>
            <a:r>
              <a:rPr lang="en-US" sz="1400" dirty="0" smtClean="0"/>
              <a:t>ro-c-rpclap-3-ext1-calib2-v1.0</a:t>
            </a:r>
            <a:r>
              <a:rPr lang="en-US" sz="1400" dirty="0"/>
              <a:t/>
            </a:r>
            <a:br>
              <a:rPr lang="en-US" sz="1400" dirty="0"/>
            </a:br>
            <a:endParaRPr lang="en-US" sz="1400" dirty="0"/>
          </a:p>
        </p:txBody>
      </p:sp>
      <p:sp>
        <p:nvSpPr>
          <p:cNvPr id="3" name="Subtitle 2"/>
          <p:cNvSpPr>
            <a:spLocks noGrp="1"/>
          </p:cNvSpPr>
          <p:nvPr>
            <p:ph type="subTitle" idx="1"/>
          </p:nvPr>
        </p:nvSpPr>
        <p:spPr>
          <a:xfrm>
            <a:off x="1143000" y="5030479"/>
            <a:ext cx="6858000" cy="1655762"/>
          </a:xfrm>
        </p:spPr>
        <p:txBody>
          <a:bodyPr/>
          <a:lstStyle/>
          <a:p>
            <a:r>
              <a:rPr lang="en-US" dirty="0" smtClean="0"/>
              <a:t>S. Joy</a:t>
            </a:r>
            <a:endParaRPr lang="en-US" dirty="0"/>
          </a:p>
        </p:txBody>
      </p:sp>
    </p:spTree>
    <p:extLst>
      <p:ext uri="{BB962C8B-B14F-4D97-AF65-F5344CB8AC3E}">
        <p14:creationId xmlns:p14="http://schemas.microsoft.com/office/powerpoint/2010/main" val="346938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a:t>
            </a:r>
            <a:endParaRPr lang="en-US" dirty="0"/>
          </a:p>
        </p:txBody>
      </p:sp>
      <p:sp>
        <p:nvSpPr>
          <p:cNvPr id="3" name="Content Placeholder 2"/>
          <p:cNvSpPr>
            <a:spLocks noGrp="1"/>
          </p:cNvSpPr>
          <p:nvPr>
            <p:ph idx="1"/>
          </p:nvPr>
        </p:nvSpPr>
        <p:spPr>
          <a:xfrm>
            <a:off x="628650" y="728420"/>
            <a:ext cx="7886700" cy="6016846"/>
          </a:xfrm>
        </p:spPr>
        <p:txBody>
          <a:bodyPr>
            <a:normAutofit/>
          </a:bodyPr>
          <a:lstStyle/>
          <a:p>
            <a:pPr>
              <a:buClr>
                <a:srgbClr val="00B050"/>
              </a:buClr>
              <a:buFont typeface="Wingdings" panose="05000000000000000000" pitchFamily="2" charset="2"/>
              <a:buChar char="ü"/>
            </a:pPr>
            <a:r>
              <a:rPr lang="en-US" dirty="0" smtClean="0"/>
              <a:t>docinfo.txt (all volumes)</a:t>
            </a:r>
          </a:p>
          <a:p>
            <a:pPr>
              <a:buClr>
                <a:srgbClr val="00B050"/>
              </a:buClr>
              <a:buFont typeface="Wingdings" panose="05000000000000000000" pitchFamily="2" charset="2"/>
              <a:buChar char="ü"/>
            </a:pPr>
            <a:r>
              <a:rPr lang="en-US" dirty="0" smtClean="0"/>
              <a:t>eriksson2007a.pdf (.</a:t>
            </a:r>
            <a:r>
              <a:rPr lang="en-US" dirty="0" err="1" smtClean="0"/>
              <a:t>lbl</a:t>
            </a:r>
            <a:r>
              <a:rPr lang="en-US" dirty="0" smtClean="0"/>
              <a:t>) - ok</a:t>
            </a:r>
            <a:r>
              <a:rPr lang="en-US" dirty="0"/>
              <a:t>, no changes </a:t>
            </a:r>
            <a:r>
              <a:rPr lang="en-US" dirty="0" smtClean="0"/>
              <a:t>requested</a:t>
            </a:r>
          </a:p>
          <a:p>
            <a:pPr>
              <a:buClr>
                <a:srgbClr val="00B050"/>
              </a:buClr>
              <a:buFont typeface="Wingdings" panose="05000000000000000000" pitchFamily="2" charset="2"/>
              <a:buChar char="ü"/>
            </a:pPr>
            <a:r>
              <a:rPr lang="en-US" dirty="0" smtClean="0"/>
              <a:t>eriksson2008a.pdf </a:t>
            </a:r>
            <a:r>
              <a:rPr lang="en-US" dirty="0"/>
              <a:t>(.</a:t>
            </a:r>
            <a:r>
              <a:rPr lang="en-US" dirty="0" err="1"/>
              <a:t>lbl</a:t>
            </a:r>
            <a:r>
              <a:rPr lang="en-US" dirty="0"/>
              <a:t>) - ok, no changes </a:t>
            </a:r>
            <a:r>
              <a:rPr lang="en-US" dirty="0" smtClean="0"/>
              <a:t>requested</a:t>
            </a:r>
          </a:p>
          <a:p>
            <a:pPr>
              <a:buClr>
                <a:srgbClr val="00B050"/>
              </a:buClr>
              <a:buFont typeface="Wingdings" panose="05000000000000000000" pitchFamily="2" charset="2"/>
              <a:buChar char="ü"/>
            </a:pPr>
            <a:r>
              <a:rPr lang="en-US" dirty="0"/>
              <a:t>ro-irfu-lap-eaicd-1_11.pdf (.</a:t>
            </a:r>
            <a:r>
              <a:rPr lang="en-US" dirty="0" err="1"/>
              <a:t>lbl</a:t>
            </a:r>
            <a:r>
              <a:rPr lang="en-US" dirty="0"/>
              <a:t>) - ok, no changes </a:t>
            </a:r>
            <a:r>
              <a:rPr lang="en-US" dirty="0" smtClean="0"/>
              <a:t>requested</a:t>
            </a:r>
          </a:p>
          <a:p>
            <a:pPr>
              <a:buClr>
                <a:srgbClr val="00B050"/>
              </a:buClr>
              <a:buFont typeface="Wingdings" panose="05000000000000000000" pitchFamily="2" charset="2"/>
              <a:buChar char="ü"/>
            </a:pPr>
            <a:r>
              <a:rPr lang="en-US" dirty="0" smtClean="0"/>
              <a:t>ro-irfu-lapmac-150703.pdf (.</a:t>
            </a:r>
            <a:r>
              <a:rPr lang="en-US" dirty="0" err="1"/>
              <a:t>lbl</a:t>
            </a:r>
            <a:r>
              <a:rPr lang="en-US" dirty="0"/>
              <a:t>)…</a:t>
            </a:r>
            <a:br>
              <a:rPr lang="en-US" dirty="0"/>
            </a:br>
            <a:r>
              <a:rPr lang="en-US" dirty="0" smtClean="0"/>
              <a:t>ro-irfu-lapmac-160804.pdf (</a:t>
            </a:r>
            <a:r>
              <a:rPr lang="en-US" dirty="0" err="1" smtClean="0"/>
              <a:t>lbl</a:t>
            </a:r>
            <a:r>
              <a:rPr lang="en-US" dirty="0" smtClean="0"/>
              <a:t>) </a:t>
            </a:r>
            <a:r>
              <a:rPr lang="en-US" dirty="0"/>
              <a:t>- ok, no changes requested</a:t>
            </a:r>
          </a:p>
          <a:p>
            <a:pPr marL="0" indent="0">
              <a:buClr>
                <a:srgbClr val="00B050"/>
              </a:buClr>
              <a:buNone/>
            </a:pPr>
            <a:endParaRPr lang="en-US" dirty="0" smtClean="0"/>
          </a:p>
          <a:p>
            <a:pPr>
              <a:buClr>
                <a:srgbClr val="00B050"/>
              </a:buClr>
              <a:buFont typeface="Wingdings" panose="05000000000000000000" pitchFamily="2" charset="2"/>
              <a:buChar char="ü"/>
            </a:pPr>
            <a:r>
              <a:rPr lang="en-US" dirty="0" smtClean="0"/>
              <a:t>Flight Reports </a:t>
            </a:r>
            <a:r>
              <a:rPr lang="en-US" dirty="0"/>
              <a:t>Subdirectory</a:t>
            </a:r>
          </a:p>
          <a:p>
            <a:pPr marL="457200" lvl="1" indent="0">
              <a:buClr>
                <a:srgbClr val="00B050"/>
              </a:buClr>
              <a:buNone/>
            </a:pPr>
            <a:r>
              <a:rPr lang="en-US" dirty="0" smtClean="0"/>
              <a:t>irfu-ros-opr-prl_v10.pdf (</a:t>
            </a:r>
            <a:r>
              <a:rPr lang="en-US" dirty="0" err="1" smtClean="0"/>
              <a:t>lbl</a:t>
            </a:r>
            <a:r>
              <a:rPr lang="en-US" dirty="0" smtClean="0"/>
              <a:t>) ..</a:t>
            </a:r>
          </a:p>
          <a:p>
            <a:pPr marL="457200" lvl="1" indent="0">
              <a:buClr>
                <a:srgbClr val="00B050"/>
              </a:buClr>
              <a:buNone/>
            </a:pPr>
            <a:r>
              <a:rPr lang="en-US" dirty="0" smtClean="0"/>
              <a:t>irfu-ros-opr-ext3_v10.pdf (</a:t>
            </a:r>
            <a:r>
              <a:rPr lang="en-US" dirty="0" err="1" smtClean="0"/>
              <a:t>lbl</a:t>
            </a:r>
            <a:r>
              <a:rPr lang="en-US" dirty="0" smtClean="0"/>
              <a:t>) – all ok</a:t>
            </a:r>
            <a:r>
              <a:rPr lang="en-US" dirty="0"/>
              <a:t>, no changes </a:t>
            </a:r>
            <a:r>
              <a:rPr lang="en-US" dirty="0" smtClean="0"/>
              <a:t>requested</a:t>
            </a:r>
            <a:endParaRPr lang="en-US" dirty="0"/>
          </a:p>
          <a:p>
            <a:pPr marL="457200" lvl="1" indent="0">
              <a:buClr>
                <a:srgbClr val="00B050"/>
              </a:buClr>
              <a:buNone/>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smtClean="0"/>
          </a:p>
          <a:p>
            <a:pPr>
              <a:buClr>
                <a:srgbClr val="00B050"/>
              </a:buClr>
              <a:buFont typeface="Wingdings" panose="05000000000000000000" pitchFamily="2" charset="2"/>
              <a:buChar char="ü"/>
            </a:pPr>
            <a:endParaRPr lang="en-US" dirty="0"/>
          </a:p>
        </p:txBody>
      </p:sp>
    </p:spTree>
    <p:extLst>
      <p:ext uri="{BB962C8B-B14F-4D97-AF65-F5344CB8AC3E}">
        <p14:creationId xmlns:p14="http://schemas.microsoft.com/office/powerpoint/2010/main" val="872041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Files</a:t>
            </a:r>
            <a:endParaRPr lang="en-US" dirty="0"/>
          </a:p>
        </p:txBody>
      </p:sp>
      <p:sp>
        <p:nvSpPr>
          <p:cNvPr id="3" name="Content Placeholder 2"/>
          <p:cNvSpPr>
            <a:spLocks noGrp="1"/>
          </p:cNvSpPr>
          <p:nvPr>
            <p:ph idx="1"/>
          </p:nvPr>
        </p:nvSpPr>
        <p:spPr/>
        <p:txBody>
          <a:bodyPr>
            <a:normAutofit/>
          </a:bodyPr>
          <a:lstStyle/>
          <a:p>
            <a:pPr>
              <a:buClr>
                <a:srgbClr val="FF0000"/>
              </a:buClr>
              <a:buFont typeface="Wingdings" panose="05000000000000000000" pitchFamily="2" charset="2"/>
              <a:buChar char="ü"/>
            </a:pPr>
            <a:r>
              <a:rPr lang="en-US" dirty="0" smtClean="0"/>
              <a:t>indxinfo.txt</a:t>
            </a:r>
          </a:p>
          <a:p>
            <a:pPr marL="457200" lvl="1" indent="0">
              <a:buClr>
                <a:srgbClr val="92D050"/>
              </a:buClr>
              <a:buNone/>
            </a:pPr>
            <a:r>
              <a:rPr lang="en-US" dirty="0" smtClean="0">
                <a:solidFill>
                  <a:srgbClr val="00B0F0"/>
                </a:solidFill>
              </a:rPr>
              <a:t>RID (minor): This files does not mention the checksum file or its usage. In addition, this file describes </a:t>
            </a:r>
            <a:r>
              <a:rPr lang="en-US" dirty="0">
                <a:solidFill>
                  <a:srgbClr val="00B0F0"/>
                </a:solidFill>
              </a:rPr>
              <a:t>BROWSE_INDEX and </a:t>
            </a:r>
            <a:r>
              <a:rPr lang="en-US" dirty="0" smtClean="0">
                <a:solidFill>
                  <a:srgbClr val="00B0F0"/>
                </a:solidFill>
              </a:rPr>
              <a:t>GEO_XXXX, neither or which are present on volumes. Please fix both issues so that the file describes the contents of the directory on these volumes.</a:t>
            </a:r>
          </a:p>
          <a:p>
            <a:pPr>
              <a:buClr>
                <a:srgbClr val="92D050"/>
              </a:buClr>
              <a:buFont typeface="Wingdings" panose="05000000000000000000" pitchFamily="2" charset="2"/>
              <a:buChar char="ü"/>
            </a:pPr>
            <a:r>
              <a:rPr lang="en-US" dirty="0" err="1" smtClean="0"/>
              <a:t>index.tab</a:t>
            </a:r>
            <a:r>
              <a:rPr lang="en-US" dirty="0" smtClean="0"/>
              <a:t> (.</a:t>
            </a:r>
            <a:r>
              <a:rPr lang="en-US" dirty="0" err="1" smtClean="0"/>
              <a:t>lbl</a:t>
            </a:r>
            <a:r>
              <a:rPr lang="en-US" dirty="0" smtClean="0"/>
              <a:t>)</a:t>
            </a:r>
          </a:p>
          <a:p>
            <a:pPr>
              <a:buClr>
                <a:srgbClr val="92D050"/>
              </a:buClr>
              <a:buFont typeface="Wingdings" panose="05000000000000000000" pitchFamily="2" charset="2"/>
              <a:buChar char="ü"/>
            </a:pPr>
            <a:r>
              <a:rPr lang="en-US" dirty="0" err="1" smtClean="0"/>
              <a:t>checksum.tab</a:t>
            </a:r>
            <a:r>
              <a:rPr lang="en-US" dirty="0" smtClean="0"/>
              <a:t> (.</a:t>
            </a:r>
            <a:r>
              <a:rPr lang="en-US" dirty="0" err="1" smtClean="0"/>
              <a:t>lbl</a:t>
            </a:r>
            <a:r>
              <a:rPr lang="en-US" dirty="0" smtClean="0"/>
              <a:t>)</a:t>
            </a:r>
            <a:endParaRPr lang="en-US" dirty="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24662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Directories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961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ro-c-rpclap-2-*-*-v2.0</a:t>
            </a:r>
            <a:endParaRPr lang="en-US" dirty="0"/>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3"/>
            <a:ext cx="7886700" cy="5429540"/>
          </a:xfrm>
        </p:spPr>
        <p:txBody>
          <a:bodyPr/>
          <a:lstStyle/>
          <a:p>
            <a:r>
              <a:rPr lang="en-US" dirty="0" smtClean="0"/>
              <a:t>The data are still dispersed over thousands of files per day making them very difficult to work with or validate. This statement has been made in all previous reviews so there is no expectation that there will be changes to the data set structure now or in the future.</a:t>
            </a:r>
          </a:p>
          <a:p>
            <a:r>
              <a:rPr lang="en-US" dirty="0" smtClean="0"/>
              <a:t>This issue is mostly addressed by the dataset.cat file</a:t>
            </a:r>
            <a:endParaRPr lang="en-US" dirty="0"/>
          </a:p>
        </p:txBody>
      </p:sp>
    </p:spTree>
    <p:extLst>
      <p:ext uri="{BB962C8B-B14F-4D97-AF65-F5344CB8AC3E}">
        <p14:creationId xmlns:p14="http://schemas.microsoft.com/office/powerpoint/2010/main" val="162825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75963" t="8984" r="13419" b="9883"/>
          <a:stretch/>
        </p:blipFill>
        <p:spPr>
          <a:xfrm>
            <a:off x="6692152" y="1374637"/>
            <a:ext cx="968189" cy="4890246"/>
          </a:xfrm>
          <a:prstGeom prst="rect">
            <a:avLst/>
          </a:prstGeom>
        </p:spPr>
      </p:pic>
      <p:pic>
        <p:nvPicPr>
          <p:cNvPr id="12" name="Picture 11"/>
          <p:cNvPicPr>
            <a:picLocks noChangeAspect="1"/>
          </p:cNvPicPr>
          <p:nvPr/>
        </p:nvPicPr>
        <p:blipFill rotWithShape="1">
          <a:blip r:embed="rId2"/>
          <a:srcRect l="12199" t="9725" r="23732" b="10300"/>
          <a:stretch/>
        </p:blipFill>
        <p:spPr>
          <a:xfrm rot="10800000">
            <a:off x="731183" y="1398493"/>
            <a:ext cx="5858436" cy="4833633"/>
          </a:xfrm>
          <a:prstGeom prst="rect">
            <a:avLst/>
          </a:prstGeom>
        </p:spPr>
      </p:pic>
      <p:sp>
        <p:nvSpPr>
          <p:cNvPr id="2" name="Title 1"/>
          <p:cNvSpPr>
            <a:spLocks noGrp="1"/>
          </p:cNvSpPr>
          <p:nvPr>
            <p:ph type="title"/>
          </p:nvPr>
        </p:nvSpPr>
        <p:spPr/>
        <p:txBody>
          <a:bodyPr/>
          <a:lstStyle/>
          <a:p>
            <a:r>
              <a:rPr lang="en-US" dirty="0"/>
              <a:t>ro-c-rpclap-3-ext1-calib2-v1.0_2105</a:t>
            </a:r>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3"/>
            <a:ext cx="7886700" cy="5429540"/>
          </a:xfrm>
        </p:spPr>
        <p:txBody>
          <a:bodyPr/>
          <a:lstStyle/>
          <a:p>
            <a:r>
              <a:rPr lang="en-US" dirty="0" smtClean="0"/>
              <a:t>lap_20160120_000000_914_i1s.tab  shows the currents from  </a:t>
            </a:r>
            <a:br>
              <a:rPr lang="en-US" dirty="0" smtClean="0"/>
            </a:br>
            <a:r>
              <a:rPr lang="en-US" dirty="0" smtClean="0"/>
              <a:t>a 240 voltage step sweep early on Jan 20, 2016</a:t>
            </a:r>
          </a:p>
        </p:txBody>
      </p:sp>
      <p:sp>
        <p:nvSpPr>
          <p:cNvPr id="6" name="TextBox 5"/>
          <p:cNvSpPr txBox="1"/>
          <p:nvPr/>
        </p:nvSpPr>
        <p:spPr>
          <a:xfrm>
            <a:off x="7401020" y="3322320"/>
            <a:ext cx="461665" cy="839525"/>
          </a:xfrm>
          <a:prstGeom prst="rect">
            <a:avLst/>
          </a:prstGeom>
          <a:noFill/>
        </p:spPr>
        <p:txBody>
          <a:bodyPr vert="vert270" wrap="none" rtlCol="0">
            <a:spAutoFit/>
          </a:bodyPr>
          <a:lstStyle/>
          <a:p>
            <a:r>
              <a:rPr lang="en-US" dirty="0" smtClean="0"/>
              <a:t>Ampere</a:t>
            </a:r>
            <a:endParaRPr lang="en-US" dirty="0"/>
          </a:p>
        </p:txBody>
      </p:sp>
      <p:sp>
        <p:nvSpPr>
          <p:cNvPr id="7" name="TextBox 6"/>
          <p:cNvSpPr txBox="1"/>
          <p:nvPr/>
        </p:nvSpPr>
        <p:spPr>
          <a:xfrm>
            <a:off x="533400" y="6076056"/>
            <a:ext cx="715260" cy="369332"/>
          </a:xfrm>
          <a:prstGeom prst="rect">
            <a:avLst/>
          </a:prstGeom>
          <a:noFill/>
        </p:spPr>
        <p:txBody>
          <a:bodyPr wrap="none" rtlCol="0">
            <a:spAutoFit/>
          </a:bodyPr>
          <a:lstStyle/>
          <a:p>
            <a:r>
              <a:rPr lang="en-US" dirty="0" smtClean="0"/>
              <a:t>00:00</a:t>
            </a:r>
            <a:endParaRPr lang="en-US" dirty="0"/>
          </a:p>
        </p:txBody>
      </p:sp>
      <p:sp>
        <p:nvSpPr>
          <p:cNvPr id="8" name="TextBox 7"/>
          <p:cNvSpPr txBox="1"/>
          <p:nvPr/>
        </p:nvSpPr>
        <p:spPr>
          <a:xfrm>
            <a:off x="3177988" y="6025649"/>
            <a:ext cx="715260" cy="369332"/>
          </a:xfrm>
          <a:prstGeom prst="rect">
            <a:avLst/>
          </a:prstGeom>
          <a:noFill/>
        </p:spPr>
        <p:txBody>
          <a:bodyPr wrap="none" rtlCol="0">
            <a:spAutoFit/>
          </a:bodyPr>
          <a:lstStyle/>
          <a:p>
            <a:r>
              <a:rPr lang="en-US" dirty="0" smtClean="0"/>
              <a:t>03:00</a:t>
            </a:r>
            <a:endParaRPr lang="en-US" dirty="0"/>
          </a:p>
        </p:txBody>
      </p:sp>
      <p:sp>
        <p:nvSpPr>
          <p:cNvPr id="9" name="TextBox 8"/>
          <p:cNvSpPr txBox="1"/>
          <p:nvPr/>
        </p:nvSpPr>
        <p:spPr>
          <a:xfrm>
            <a:off x="6167718" y="6019332"/>
            <a:ext cx="715260" cy="369332"/>
          </a:xfrm>
          <a:prstGeom prst="rect">
            <a:avLst/>
          </a:prstGeom>
          <a:noFill/>
        </p:spPr>
        <p:txBody>
          <a:bodyPr wrap="none" rtlCol="0">
            <a:spAutoFit/>
          </a:bodyPr>
          <a:lstStyle/>
          <a:p>
            <a:r>
              <a:rPr lang="en-US" dirty="0" smtClean="0"/>
              <a:t>06:00</a:t>
            </a:r>
            <a:endParaRPr lang="en-US" dirty="0"/>
          </a:p>
        </p:txBody>
      </p:sp>
      <p:sp>
        <p:nvSpPr>
          <p:cNvPr id="10" name="TextBox 9"/>
          <p:cNvSpPr txBox="1"/>
          <p:nvPr/>
        </p:nvSpPr>
        <p:spPr>
          <a:xfrm>
            <a:off x="6790765" y="1151076"/>
            <a:ext cx="604653" cy="369332"/>
          </a:xfrm>
          <a:prstGeom prst="rect">
            <a:avLst/>
          </a:prstGeom>
          <a:solidFill>
            <a:schemeClr val="bg1"/>
          </a:solidFill>
        </p:spPr>
        <p:txBody>
          <a:bodyPr wrap="none" rtlCol="0">
            <a:spAutoFit/>
          </a:bodyPr>
          <a:lstStyle/>
          <a:p>
            <a:r>
              <a:rPr lang="en-US" dirty="0" smtClean="0"/>
              <a:t>1e-7</a:t>
            </a:r>
            <a:endParaRPr lang="en-US" dirty="0"/>
          </a:p>
        </p:txBody>
      </p:sp>
      <p:sp>
        <p:nvSpPr>
          <p:cNvPr id="11" name="TextBox 10"/>
          <p:cNvSpPr txBox="1"/>
          <p:nvPr/>
        </p:nvSpPr>
        <p:spPr>
          <a:xfrm>
            <a:off x="6882978" y="6059529"/>
            <a:ext cx="721672" cy="369332"/>
          </a:xfrm>
          <a:prstGeom prst="rect">
            <a:avLst/>
          </a:prstGeom>
          <a:solidFill>
            <a:schemeClr val="bg1"/>
          </a:solidFill>
        </p:spPr>
        <p:txBody>
          <a:bodyPr wrap="none" rtlCol="0">
            <a:spAutoFit/>
          </a:bodyPr>
          <a:lstStyle/>
          <a:p>
            <a:r>
              <a:rPr lang="en-US" dirty="0" smtClean="0"/>
              <a:t>1e-10</a:t>
            </a:r>
            <a:endParaRPr lang="en-US" dirty="0"/>
          </a:p>
        </p:txBody>
      </p:sp>
      <p:sp>
        <p:nvSpPr>
          <p:cNvPr id="13" name="TextBox 12"/>
          <p:cNvSpPr txBox="1"/>
          <p:nvPr/>
        </p:nvSpPr>
        <p:spPr>
          <a:xfrm>
            <a:off x="496121" y="5851591"/>
            <a:ext cx="418704" cy="369332"/>
          </a:xfrm>
          <a:prstGeom prst="rect">
            <a:avLst/>
          </a:prstGeom>
          <a:noFill/>
        </p:spPr>
        <p:txBody>
          <a:bodyPr wrap="none" rtlCol="0">
            <a:spAutoFit/>
          </a:bodyPr>
          <a:lstStyle/>
          <a:p>
            <a:r>
              <a:rPr lang="en-US" dirty="0" smtClean="0"/>
              <a:t>28</a:t>
            </a:r>
            <a:endParaRPr lang="en-US" dirty="0"/>
          </a:p>
        </p:txBody>
      </p:sp>
      <p:sp>
        <p:nvSpPr>
          <p:cNvPr id="14" name="TextBox 13"/>
          <p:cNvSpPr txBox="1"/>
          <p:nvPr/>
        </p:nvSpPr>
        <p:spPr>
          <a:xfrm>
            <a:off x="613139" y="3557416"/>
            <a:ext cx="301686"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425589" y="1293038"/>
            <a:ext cx="489236" cy="369332"/>
          </a:xfrm>
          <a:prstGeom prst="rect">
            <a:avLst/>
          </a:prstGeom>
          <a:noFill/>
        </p:spPr>
        <p:txBody>
          <a:bodyPr wrap="none" rtlCol="0">
            <a:spAutoFit/>
          </a:bodyPr>
          <a:lstStyle/>
          <a:p>
            <a:r>
              <a:rPr lang="en-US" dirty="0" smtClean="0"/>
              <a:t>-28</a:t>
            </a:r>
            <a:endParaRPr lang="en-US" dirty="0"/>
          </a:p>
        </p:txBody>
      </p:sp>
      <p:sp>
        <p:nvSpPr>
          <p:cNvPr id="16" name="TextBox 15"/>
          <p:cNvSpPr txBox="1"/>
          <p:nvPr/>
        </p:nvSpPr>
        <p:spPr>
          <a:xfrm>
            <a:off x="222283" y="3466675"/>
            <a:ext cx="461665" cy="555537"/>
          </a:xfrm>
          <a:prstGeom prst="rect">
            <a:avLst/>
          </a:prstGeom>
          <a:noFill/>
        </p:spPr>
        <p:txBody>
          <a:bodyPr vert="vert270" wrap="none" rtlCol="0">
            <a:spAutoFit/>
          </a:bodyPr>
          <a:lstStyle/>
          <a:p>
            <a:r>
              <a:rPr lang="en-US" dirty="0" smtClean="0"/>
              <a:t>Volts</a:t>
            </a:r>
            <a:endParaRPr lang="en-US" dirty="0"/>
          </a:p>
        </p:txBody>
      </p:sp>
    </p:spTree>
    <p:extLst>
      <p:ext uri="{BB962C8B-B14F-4D97-AF65-F5344CB8AC3E}">
        <p14:creationId xmlns:p14="http://schemas.microsoft.com/office/powerpoint/2010/main" val="66626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ro-c-rpclap-3-ext1-calib2-v1.0_2105</a:t>
            </a:r>
          </a:p>
        </p:txBody>
      </p:sp>
      <p:sp>
        <p:nvSpPr>
          <p:cNvPr id="5" name="TextBox 4"/>
          <p:cNvSpPr txBox="1"/>
          <p:nvPr/>
        </p:nvSpPr>
        <p:spPr>
          <a:xfrm>
            <a:off x="263047" y="5085567"/>
            <a:ext cx="8749430" cy="369332"/>
          </a:xfrm>
          <a:prstGeom prst="rect">
            <a:avLst/>
          </a:prstGeom>
          <a:noFill/>
        </p:spPr>
        <p:txBody>
          <a:bodyPr wrap="square" rtlCol="0">
            <a:spAutoFit/>
          </a:bodyPr>
          <a:lstStyle/>
          <a:p>
            <a:r>
              <a:rPr lang="en-US" b="1" dirty="0" smtClean="0"/>
              <a:t>	</a:t>
            </a:r>
            <a:endParaRPr lang="en-US" b="1" dirty="0"/>
          </a:p>
        </p:txBody>
      </p:sp>
      <p:sp>
        <p:nvSpPr>
          <p:cNvPr id="3" name="Content Placeholder 2"/>
          <p:cNvSpPr>
            <a:spLocks noGrp="1"/>
          </p:cNvSpPr>
          <p:nvPr>
            <p:ph idx="1"/>
          </p:nvPr>
        </p:nvSpPr>
        <p:spPr>
          <a:xfrm>
            <a:off x="628650" y="747423"/>
            <a:ext cx="7886700" cy="5429540"/>
          </a:xfrm>
        </p:spPr>
        <p:txBody>
          <a:bodyPr/>
          <a:lstStyle/>
          <a:p>
            <a:r>
              <a:rPr lang="en-US" dirty="0" smtClean="0"/>
              <a:t>These data are much easier to work with despite the many caveats regarding their usage.</a:t>
            </a:r>
          </a:p>
          <a:p>
            <a:endParaRPr lang="en-US" dirty="0"/>
          </a:p>
          <a:p>
            <a:r>
              <a:rPr lang="en-US" dirty="0" smtClean="0"/>
              <a:t>Main concern here is the lack of comet coverage</a:t>
            </a:r>
          </a:p>
          <a:p>
            <a:pPr lvl="1">
              <a:buFont typeface="Wingdings" panose="05000000000000000000" pitchFamily="2" charset="2"/>
              <a:buChar char="Ø"/>
            </a:pPr>
            <a:r>
              <a:rPr lang="en-US" dirty="0" smtClean="0"/>
              <a:t>Only one data set was provided for EXT1 (Jan-Apr, 2016</a:t>
            </a:r>
            <a:r>
              <a:rPr lang="en-US" dirty="0" smtClean="0"/>
              <a:t>). </a:t>
            </a:r>
            <a:r>
              <a:rPr lang="en-US" dirty="0" smtClean="0"/>
              <a:t/>
            </a:r>
            <a:br>
              <a:rPr lang="en-US" dirty="0" smtClean="0"/>
            </a:br>
            <a:endParaRPr lang="en-US" dirty="0"/>
          </a:p>
        </p:txBody>
      </p:sp>
    </p:spTree>
    <p:extLst>
      <p:ext uri="{BB962C8B-B14F-4D97-AF65-F5344CB8AC3E}">
        <p14:creationId xmlns:p14="http://schemas.microsoft.com/office/powerpoint/2010/main" val="3927712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Other than fixing a few minor spelling errors to some of the mission catalog files, and in the indxinfo.txt files, things are in good shape.</a:t>
            </a:r>
          </a:p>
          <a:p>
            <a:r>
              <a:rPr lang="en-US" dirty="0" smtClean="0">
                <a:solidFill>
                  <a:srgbClr val="00B0F0"/>
                </a:solidFill>
              </a:rPr>
              <a:t>RID: (minor</a:t>
            </a:r>
            <a:r>
              <a:rPr lang="en-US" dirty="0">
                <a:solidFill>
                  <a:srgbClr val="00B0F0"/>
                </a:solidFill>
              </a:rPr>
              <a:t>): There is an inconsistency in the text of the dataset.cat regarding the </a:t>
            </a:r>
            <a:r>
              <a:rPr lang="en-US" dirty="0" err="1">
                <a:solidFill>
                  <a:srgbClr val="00B0F0"/>
                </a:solidFill>
              </a:rPr>
              <a:t>usablility</a:t>
            </a:r>
            <a:r>
              <a:rPr lang="en-US" dirty="0">
                <a:solidFill>
                  <a:srgbClr val="00B0F0"/>
                </a:solidFill>
              </a:rPr>
              <a:t> of the -2- data for doing science </a:t>
            </a:r>
            <a:endParaRPr lang="en-US" dirty="0" smtClean="0">
              <a:solidFill>
                <a:srgbClr val="00B0F0"/>
              </a:solidFill>
            </a:endParaRPr>
          </a:p>
          <a:p>
            <a:r>
              <a:rPr lang="en-US" dirty="0" smtClean="0">
                <a:solidFill>
                  <a:srgbClr val="00B0F0"/>
                </a:solidFill>
              </a:rPr>
              <a:t>RID: </a:t>
            </a:r>
            <a:r>
              <a:rPr lang="en-US" dirty="0">
                <a:solidFill>
                  <a:srgbClr val="00B0F0"/>
                </a:solidFill>
              </a:rPr>
              <a:t>(minor): Issue </a:t>
            </a:r>
            <a:r>
              <a:rPr lang="en-US" dirty="0" smtClean="0">
                <a:solidFill>
                  <a:srgbClr val="00B0F0"/>
                </a:solidFill>
              </a:rPr>
              <a:t>with indxinfo.txt on all volumes</a:t>
            </a:r>
          </a:p>
          <a:p>
            <a:r>
              <a:rPr lang="en-US" dirty="0" smtClean="0">
                <a:solidFill>
                  <a:srgbClr val="00B050"/>
                </a:solidFill>
              </a:rPr>
              <a:t>RID: (editorial) There </a:t>
            </a:r>
            <a:r>
              <a:rPr lang="en-US" dirty="0">
                <a:solidFill>
                  <a:srgbClr val="00B050"/>
                </a:solidFill>
              </a:rPr>
              <a:t>is next to no useful information for the user in either the aareadme.txt or voldesc.cat files.  These volumes would be improved if either of the two root level files provided the date/time range covered by the volume. This could be done by placing a table of mtp00xx start/stop times in the </a:t>
            </a:r>
            <a:r>
              <a:rPr lang="en-US" dirty="0" err="1">
                <a:solidFill>
                  <a:srgbClr val="00B050"/>
                </a:solidFill>
              </a:rPr>
              <a:t>aareadme</a:t>
            </a:r>
            <a:r>
              <a:rPr lang="en-US" dirty="0">
                <a:solidFill>
                  <a:srgbClr val="00B050"/>
                </a:solidFill>
              </a:rPr>
              <a:t> (least work), including a line at the top of the </a:t>
            </a:r>
            <a:r>
              <a:rPr lang="en-US" dirty="0" err="1">
                <a:solidFill>
                  <a:srgbClr val="00B050"/>
                </a:solidFill>
              </a:rPr>
              <a:t>aareadme</a:t>
            </a:r>
            <a:r>
              <a:rPr lang="en-US" dirty="0">
                <a:solidFill>
                  <a:srgbClr val="00B050"/>
                </a:solidFill>
              </a:rPr>
              <a:t> file with just the current volume start/stop times (i.e. “RCP-LAP volume </a:t>
            </a:r>
            <a:r>
              <a:rPr lang="en-US" dirty="0" err="1">
                <a:solidFill>
                  <a:srgbClr val="00B050"/>
                </a:solidFill>
              </a:rPr>
              <a:t>rolap_XXXX</a:t>
            </a:r>
            <a:r>
              <a:rPr lang="en-US" dirty="0">
                <a:solidFill>
                  <a:srgbClr val="00B050"/>
                </a:solidFill>
              </a:rPr>
              <a:t> contains (</a:t>
            </a:r>
            <a:r>
              <a:rPr lang="en-US" i="1" dirty="0">
                <a:solidFill>
                  <a:srgbClr val="00B050"/>
                </a:solidFill>
              </a:rPr>
              <a:t>raw/calibrated</a:t>
            </a:r>
            <a:r>
              <a:rPr lang="en-US" dirty="0">
                <a:solidFill>
                  <a:srgbClr val="00B050"/>
                </a:solidFill>
              </a:rPr>
              <a:t>) data from </a:t>
            </a:r>
            <a:r>
              <a:rPr lang="en-US" i="1" dirty="0">
                <a:solidFill>
                  <a:srgbClr val="00B050"/>
                </a:solidFill>
              </a:rPr>
              <a:t>start </a:t>
            </a:r>
            <a:r>
              <a:rPr lang="en-US" dirty="0">
                <a:solidFill>
                  <a:srgbClr val="00B050"/>
                </a:solidFill>
              </a:rPr>
              <a:t>to</a:t>
            </a:r>
            <a:r>
              <a:rPr lang="en-US" i="1" dirty="0">
                <a:solidFill>
                  <a:srgbClr val="00B050"/>
                </a:solidFill>
              </a:rPr>
              <a:t> stop</a:t>
            </a:r>
            <a:r>
              <a:rPr lang="en-US" dirty="0">
                <a:solidFill>
                  <a:srgbClr val="00B050"/>
                </a:solidFill>
              </a:rPr>
              <a:t>.”), or adding the above text to the to the DESCRIPTION in the voldesc.cat file</a:t>
            </a:r>
          </a:p>
          <a:p>
            <a:pPr marL="0" indent="0">
              <a:buNone/>
            </a:pPr>
            <a:endParaRPr lang="en-US" dirty="0" smtClean="0">
              <a:solidFill>
                <a:srgbClr val="FF0000"/>
              </a:solidFill>
            </a:endParaRPr>
          </a:p>
          <a:p>
            <a:r>
              <a:rPr lang="en-US" dirty="0" smtClean="0"/>
              <a:t>All of these data sets </a:t>
            </a:r>
            <a:r>
              <a:rPr lang="en-US" dirty="0"/>
              <a:t>can be “certified</a:t>
            </a:r>
            <a:r>
              <a:rPr lang="en-US" dirty="0" smtClean="0"/>
              <a:t>” with liens</a:t>
            </a:r>
          </a:p>
          <a:p>
            <a:r>
              <a:rPr lang="en-US" dirty="0" smtClean="0"/>
              <a:t>Additional -3- data would be very helpful to the community</a:t>
            </a:r>
            <a:endParaRPr lang="en-US" dirty="0"/>
          </a:p>
          <a:p>
            <a:pPr marL="457200" lvl="1" indent="0">
              <a:buClr>
                <a:srgbClr val="FF0000"/>
              </a:buClr>
              <a:buNone/>
            </a:pPr>
            <a:endParaRPr lang="en-US" dirty="0">
              <a:solidFill>
                <a:srgbClr val="FF0000"/>
              </a:solidFill>
            </a:endParaRPr>
          </a:p>
          <a:p>
            <a:pPr marL="457200" lvl="1" indent="0">
              <a:buClr>
                <a:srgbClr val="FF0000"/>
              </a:buClr>
              <a:buNone/>
            </a:pPr>
            <a:endParaRPr lang="en-US" dirty="0">
              <a:solidFill>
                <a:srgbClr val="FF0000"/>
              </a:solidFill>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149816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All of the </a:t>
            </a:r>
            <a:r>
              <a:rPr lang="en-US" dirty="0" err="1" smtClean="0"/>
              <a:t>ro</a:t>
            </a:r>
            <a:r>
              <a:rPr lang="en-US" dirty="0" smtClean="0"/>
              <a:t>-*</a:t>
            </a:r>
            <a:r>
              <a:rPr lang="en-US" dirty="0" err="1" smtClean="0"/>
              <a:t>rpclap</a:t>
            </a:r>
            <a:r>
              <a:rPr lang="en-US" dirty="0" smtClean="0"/>
              <a:t>* review volumes share a large number of common files:</a:t>
            </a:r>
            <a:br>
              <a:rPr lang="en-US" dirty="0" smtClean="0"/>
            </a:br>
            <a:r>
              <a:rPr lang="en-US" dirty="0" smtClean="0"/>
              <a:t>	catalog files, documents, required files (Xxinfo.TXT), etc.</a:t>
            </a:r>
            <a:br>
              <a:rPr lang="en-US" dirty="0" smtClean="0"/>
            </a:br>
            <a:r>
              <a:rPr lang="en-US" dirty="0" smtClean="0"/>
              <a:t>rather than repeating comments on those files in every presentation my comments are all included here </a:t>
            </a:r>
          </a:p>
          <a:p>
            <a:endParaRPr lang="en-US" dirty="0"/>
          </a:p>
          <a:p>
            <a:r>
              <a:rPr lang="en-US" dirty="0" smtClean="0"/>
              <a:t>Most of the common files have been previously reviewed so there is an expectation that the files would be in pretty good shape. </a:t>
            </a:r>
            <a:endParaRPr lang="en-US" dirty="0"/>
          </a:p>
        </p:txBody>
      </p:sp>
    </p:spTree>
    <p:extLst>
      <p:ext uri="{BB962C8B-B14F-4D97-AF65-F5344CB8AC3E}">
        <p14:creationId xmlns:p14="http://schemas.microsoft.com/office/powerpoint/2010/main" val="69442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 (</a:t>
            </a:r>
            <a:r>
              <a:rPr lang="en-US" dirty="0" err="1" smtClean="0"/>
              <a:t>aareadme</a:t>
            </a:r>
            <a:r>
              <a:rPr lang="en-US" dirty="0" smtClean="0"/>
              <a:t>,  </a:t>
            </a:r>
            <a:r>
              <a:rPr lang="en-US" dirty="0" err="1" smtClean="0"/>
              <a:t>voldesc</a:t>
            </a:r>
            <a:r>
              <a:rPr lang="en-US" dirty="0" smtClean="0"/>
              <a:t>)</a:t>
            </a:r>
            <a:endParaRPr lang="en-US" dirty="0"/>
          </a:p>
        </p:txBody>
      </p:sp>
      <p:sp>
        <p:nvSpPr>
          <p:cNvPr id="3" name="Content Placeholder 2"/>
          <p:cNvSpPr>
            <a:spLocks noGrp="1"/>
          </p:cNvSpPr>
          <p:nvPr>
            <p:ph idx="1"/>
          </p:nvPr>
        </p:nvSpPr>
        <p:spPr>
          <a:xfrm>
            <a:off x="628650" y="728420"/>
            <a:ext cx="7886700" cy="5937596"/>
          </a:xfrm>
        </p:spPr>
        <p:txBody>
          <a:bodyPr>
            <a:noAutofit/>
          </a:bodyPr>
          <a:lstStyle/>
          <a:p>
            <a:pPr>
              <a:lnSpc>
                <a:spcPct val="70000"/>
              </a:lnSpc>
              <a:buClr>
                <a:srgbClr val="92D050"/>
              </a:buClr>
              <a:buFont typeface="Wingdings" panose="05000000000000000000" pitchFamily="2" charset="2"/>
              <a:buChar char="ü"/>
            </a:pPr>
            <a:r>
              <a:rPr lang="en-US" sz="1800" dirty="0" smtClean="0"/>
              <a:t>ro-c-rpclap-2-prl-com-v2.0	</a:t>
            </a:r>
            <a:r>
              <a:rPr lang="en-US" sz="1800" smtClean="0"/>
              <a:t>	Files are </a:t>
            </a:r>
            <a:r>
              <a:rPr lang="en-US" sz="1800" dirty="0" smtClean="0"/>
              <a:t>present and valid</a:t>
            </a:r>
          </a:p>
          <a:p>
            <a:pPr>
              <a:lnSpc>
                <a:spcPct val="70000"/>
              </a:lnSpc>
              <a:buClr>
                <a:srgbClr val="92D050"/>
              </a:buClr>
              <a:buFont typeface="Wingdings" panose="05000000000000000000" pitchFamily="2" charset="2"/>
              <a:buChar char="ü"/>
            </a:pPr>
            <a:r>
              <a:rPr lang="en-US" sz="1800" dirty="0" smtClean="0"/>
              <a:t>ro-c-rpclap-2-prl-mtp003-v2.0</a:t>
            </a:r>
            <a:r>
              <a:rPr lang="en-US" sz="1800" smtClean="0"/>
              <a:t>	Files are </a:t>
            </a:r>
            <a:r>
              <a:rPr lang="en-US" sz="1800" dirty="0" smtClean="0"/>
              <a:t>present and valid</a:t>
            </a:r>
          </a:p>
          <a:p>
            <a:pPr>
              <a:lnSpc>
                <a:spcPct val="70000"/>
              </a:lnSpc>
              <a:buClr>
                <a:srgbClr val="92D050"/>
              </a:buClr>
              <a:buFont typeface="Wingdings" panose="05000000000000000000" pitchFamily="2" charset="2"/>
              <a:buChar char="ü"/>
            </a:pPr>
            <a:r>
              <a:rPr lang="en-US" sz="1800" dirty="0" smtClean="0"/>
              <a:t>ro-c-rpclap-2-prl-mtp004-v2.0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ro-c-rpclap-2-prl-mtp005-v2.0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ro-c-rpclap-2-prl-mtp006-v2.0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ro-c-rpclap-2-prl-mtp007-v2.0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ro-c-rpclap-2-prl-mtp008-v2.0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ro-c-rpclap-2-prl-mtp009-v2.0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ro-c-rpclap-2-esc1-mtp010-v2.0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ro-c-rpclap-2-esc1-mtp011-v2.0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ro-c-rpclap-2-esc1-mtp012-v2.0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ro-c-rpclap-2-esc1-mtp013-v2.0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ro-c-rpclap-2-esc2-mtp014-v2.0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ro-c-rpclap-2-esc2-mtp015-v2.0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ro-c-rpclap-2-esc2-mtp016-v2.0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ro-c-rpclap-2-esc2-mtp017-v2.0</a:t>
            </a:r>
            <a:r>
              <a:rPr lang="en-US" sz="1800"/>
              <a:t>	</a:t>
            </a:r>
            <a:r>
              <a:rPr lang="en-US" sz="1800" smtClean="0"/>
              <a:t>Files are </a:t>
            </a:r>
            <a:r>
              <a:rPr lang="en-US" sz="1800" dirty="0"/>
              <a:t>present and valid</a:t>
            </a:r>
          </a:p>
        </p:txBody>
      </p:sp>
    </p:spTree>
    <p:extLst>
      <p:ext uri="{BB962C8B-B14F-4D97-AF65-F5344CB8AC3E}">
        <p14:creationId xmlns:p14="http://schemas.microsoft.com/office/powerpoint/2010/main" val="336846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 </a:t>
            </a:r>
            <a:r>
              <a:rPr lang="en-US" dirty="0" err="1" smtClean="0"/>
              <a:t>con’t</a:t>
            </a:r>
            <a:r>
              <a:rPr lang="en-US" dirty="0" smtClean="0"/>
              <a:t> (</a:t>
            </a:r>
            <a:r>
              <a:rPr lang="en-US" dirty="0" err="1" smtClean="0"/>
              <a:t>aareadme</a:t>
            </a:r>
            <a:r>
              <a:rPr lang="en-US" dirty="0" smtClean="0"/>
              <a:t>,  </a:t>
            </a:r>
            <a:r>
              <a:rPr lang="en-US" dirty="0" err="1" smtClean="0"/>
              <a:t>voldesc</a:t>
            </a:r>
            <a:r>
              <a:rPr lang="en-US" dirty="0" smtClean="0"/>
              <a:t>)</a:t>
            </a:r>
            <a:endParaRPr lang="en-US" dirty="0"/>
          </a:p>
        </p:txBody>
      </p:sp>
      <p:sp>
        <p:nvSpPr>
          <p:cNvPr id="3" name="Content Placeholder 2"/>
          <p:cNvSpPr>
            <a:spLocks noGrp="1"/>
          </p:cNvSpPr>
          <p:nvPr>
            <p:ph idx="1"/>
          </p:nvPr>
        </p:nvSpPr>
        <p:spPr>
          <a:xfrm>
            <a:off x="628650" y="760091"/>
            <a:ext cx="7886700" cy="6016764"/>
          </a:xfrm>
        </p:spPr>
        <p:txBody>
          <a:bodyPr>
            <a:noAutofit/>
          </a:bodyPr>
          <a:lstStyle/>
          <a:p>
            <a:pPr>
              <a:lnSpc>
                <a:spcPct val="70000"/>
              </a:lnSpc>
              <a:buClr>
                <a:srgbClr val="92D050"/>
              </a:buClr>
              <a:buFont typeface="Wingdings" panose="05000000000000000000" pitchFamily="2" charset="2"/>
              <a:buChar char="ü"/>
            </a:pPr>
            <a:r>
              <a:rPr lang="en-US" sz="1800" dirty="0"/>
              <a:t>ro-c-rpclap-2-esc3-mtp018-v2.0</a:t>
            </a:r>
            <a:r>
              <a:rPr lang="en-US" sz="1800"/>
              <a:t>	</a:t>
            </a:r>
            <a:r>
              <a:rPr lang="en-US" sz="1800" smtClean="0"/>
              <a:t>Files are </a:t>
            </a:r>
            <a:r>
              <a:rPr lang="en-US" sz="1800" dirty="0"/>
              <a:t>present and valid </a:t>
            </a:r>
          </a:p>
          <a:p>
            <a:pPr>
              <a:lnSpc>
                <a:spcPct val="70000"/>
              </a:lnSpc>
              <a:buClr>
                <a:srgbClr val="92D050"/>
              </a:buClr>
              <a:buFont typeface="Wingdings" panose="05000000000000000000" pitchFamily="2" charset="2"/>
              <a:buChar char="ü"/>
            </a:pPr>
            <a:r>
              <a:rPr lang="en-US" sz="1800" dirty="0"/>
              <a:t>ro-c-rpclap-2-esc3-mtp019-v2.0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ro-c-rpclap-2-esc3-mtp020-v2.0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ro-c-rpclap-2-esc3-mtp021-v2.0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ro-c-rpclap-2-esc4-mtp022-v2.0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ro-c-rpclap-2-esc4-mtp023-v2.0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ro-c-rpclap-2-esc4-mtp024-v2.0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ro-c-rpclap-2-ext1-mtp025-v2.0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ro-c-rpclap-2-ext1-mtp026-v2.0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ro-c-rpclap-2-ext1-mtp027-v2.0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ro-c-rpclap-2-ext2-mtp028-v2.0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ro-c-rpclap-2-ext2-mtp029-v2.0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ro-c-rpclap-2-ext2-mtp030-v2.0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ro-c-rpclap-2-ext3-mtp031-v2.0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ro-c-rpclap-2-ext3-mtp032-v2.0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ro-c-rpclap-2-ext3-mtp033-v2.0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ro-c-rpclap-2-ext3-mtp034-v2.0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ro-c-rpclap-2-ext3-mtp035-v2.0</a:t>
            </a:r>
            <a:r>
              <a:rPr lang="en-US" sz="1800"/>
              <a:t>	</a:t>
            </a:r>
            <a:r>
              <a:rPr lang="en-US" sz="1800" smtClean="0"/>
              <a:t>Files are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ro-c-rpclap-3-ext1-calib2-v1.0</a:t>
            </a:r>
            <a:r>
              <a:rPr lang="en-US" sz="1800"/>
              <a:t>	</a:t>
            </a:r>
            <a:r>
              <a:rPr lang="en-US" sz="1800" smtClean="0"/>
              <a:t>Files are </a:t>
            </a:r>
            <a:r>
              <a:rPr lang="en-US" sz="1800" dirty="0"/>
              <a:t>present and valid</a:t>
            </a:r>
          </a:p>
        </p:txBody>
      </p:sp>
    </p:spTree>
    <p:extLst>
      <p:ext uri="{BB962C8B-B14F-4D97-AF65-F5344CB8AC3E}">
        <p14:creationId xmlns:p14="http://schemas.microsoft.com/office/powerpoint/2010/main" val="267431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Directory Files, </a:t>
            </a:r>
            <a:r>
              <a:rPr lang="en-US" dirty="0" err="1" smtClean="0"/>
              <a:t>con’t</a:t>
            </a:r>
            <a:r>
              <a:rPr lang="en-US" dirty="0" smtClean="0"/>
              <a:t> (</a:t>
            </a:r>
            <a:r>
              <a:rPr lang="en-US" dirty="0" err="1" smtClean="0"/>
              <a:t>aareadme</a:t>
            </a:r>
            <a:r>
              <a:rPr lang="en-US" dirty="0" smtClean="0"/>
              <a:t>,  </a:t>
            </a:r>
            <a:r>
              <a:rPr lang="en-US" dirty="0" err="1" smtClean="0"/>
              <a:t>voldesc</a:t>
            </a:r>
            <a:r>
              <a:rPr lang="en-US" dirty="0" smtClean="0"/>
              <a:t>)</a:t>
            </a:r>
            <a:endParaRPr lang="en-US" dirty="0"/>
          </a:p>
        </p:txBody>
      </p:sp>
      <p:sp>
        <p:nvSpPr>
          <p:cNvPr id="3" name="Content Placeholder 2"/>
          <p:cNvSpPr>
            <a:spLocks noGrp="1"/>
          </p:cNvSpPr>
          <p:nvPr>
            <p:ph idx="1"/>
          </p:nvPr>
        </p:nvSpPr>
        <p:spPr>
          <a:xfrm>
            <a:off x="628650" y="760091"/>
            <a:ext cx="7886700" cy="6016764"/>
          </a:xfrm>
        </p:spPr>
        <p:txBody>
          <a:bodyPr>
            <a:noAutofit/>
          </a:bodyPr>
          <a:lstStyle/>
          <a:p>
            <a:pPr marL="0" indent="0">
              <a:buClr>
                <a:srgbClr val="92D050"/>
              </a:buClr>
              <a:buNone/>
            </a:pPr>
            <a:r>
              <a:rPr lang="en-US" sz="1800" b="1" dirty="0" smtClean="0"/>
              <a:t>Editorial Comment:  </a:t>
            </a:r>
          </a:p>
          <a:p>
            <a:pPr marL="0" indent="0">
              <a:buClr>
                <a:srgbClr val="92D050"/>
              </a:buClr>
              <a:buNone/>
            </a:pPr>
            <a:r>
              <a:rPr lang="en-US" sz="1800" dirty="0" smtClean="0"/>
              <a:t>There is next to no useful information for the user in either the aareadme.txt or voldesc.cat files.  These volumes would be improved if either of the two root level files provided the date/time range covered by the volume. This could be done by placing a table of mtp00xx start/stop times in the </a:t>
            </a:r>
            <a:r>
              <a:rPr lang="en-US" sz="1800" dirty="0" err="1" smtClean="0"/>
              <a:t>aareadme</a:t>
            </a:r>
            <a:r>
              <a:rPr lang="en-US" sz="1800" dirty="0"/>
              <a:t> </a:t>
            </a:r>
            <a:r>
              <a:rPr lang="en-US" sz="1800" dirty="0" smtClean="0"/>
              <a:t>(least work), including a line at the top of the </a:t>
            </a:r>
            <a:r>
              <a:rPr lang="en-US" sz="1800" dirty="0" err="1" smtClean="0"/>
              <a:t>aareadme</a:t>
            </a:r>
            <a:r>
              <a:rPr lang="en-US" sz="1800" dirty="0" smtClean="0"/>
              <a:t> file with just the current volume start/stop times (i.e. “RCP-LAP volume </a:t>
            </a:r>
            <a:r>
              <a:rPr lang="en-US" sz="1800" dirty="0" err="1" smtClean="0"/>
              <a:t>rolap_XXXX</a:t>
            </a:r>
            <a:r>
              <a:rPr lang="en-US" sz="1800" dirty="0" smtClean="0"/>
              <a:t> contains </a:t>
            </a:r>
            <a:r>
              <a:rPr lang="en-US" sz="1800" dirty="0"/>
              <a:t>(</a:t>
            </a:r>
            <a:r>
              <a:rPr lang="en-US" sz="1800" i="1" dirty="0" smtClean="0"/>
              <a:t>raw/calibrated</a:t>
            </a:r>
            <a:r>
              <a:rPr lang="en-US" sz="1800" dirty="0" smtClean="0"/>
              <a:t>) data from </a:t>
            </a:r>
            <a:r>
              <a:rPr lang="en-US" sz="1800" i="1" dirty="0" smtClean="0"/>
              <a:t>start </a:t>
            </a:r>
            <a:r>
              <a:rPr lang="en-US" sz="1800" dirty="0" smtClean="0"/>
              <a:t>to</a:t>
            </a:r>
            <a:r>
              <a:rPr lang="en-US" sz="1800" i="1" dirty="0" smtClean="0"/>
              <a:t> stop</a:t>
            </a:r>
            <a:r>
              <a:rPr lang="en-US" sz="1800" dirty="0" smtClean="0"/>
              <a:t>.”), or adding the above text to the to the DESCRIPTION in the voldesc.cat file</a:t>
            </a:r>
            <a:endParaRPr lang="en-US" sz="1800" dirty="0"/>
          </a:p>
        </p:txBody>
      </p:sp>
    </p:spTree>
    <p:extLst>
      <p:ext uri="{BB962C8B-B14F-4D97-AF65-F5344CB8AC3E}">
        <p14:creationId xmlns:p14="http://schemas.microsoft.com/office/powerpoint/2010/main" val="270624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Files</a:t>
            </a:r>
            <a:endParaRPr lang="en-US" dirty="0"/>
          </a:p>
        </p:txBody>
      </p:sp>
      <p:sp>
        <p:nvSpPr>
          <p:cNvPr id="3" name="Content Placeholder 2"/>
          <p:cNvSpPr>
            <a:spLocks noGrp="1"/>
          </p:cNvSpPr>
          <p:nvPr>
            <p:ph idx="1"/>
          </p:nvPr>
        </p:nvSpPr>
        <p:spPr>
          <a:xfrm>
            <a:off x="628650" y="728420"/>
            <a:ext cx="8149590" cy="6033197"/>
          </a:xfrm>
        </p:spPr>
        <p:txBody>
          <a:bodyPr>
            <a:normAutofit/>
          </a:bodyPr>
          <a:lstStyle/>
          <a:p>
            <a:pPr>
              <a:buClr>
                <a:srgbClr val="92D050"/>
              </a:buClr>
              <a:buFont typeface="Wingdings" panose="05000000000000000000" pitchFamily="2" charset="2"/>
              <a:buChar char="ü"/>
            </a:pPr>
            <a:r>
              <a:rPr lang="en-US" dirty="0" smtClean="0"/>
              <a:t>catinfo.txt</a:t>
            </a:r>
          </a:p>
          <a:p>
            <a:pPr>
              <a:buClr>
                <a:srgbClr val="92D050"/>
              </a:buClr>
              <a:buFont typeface="Wingdings" panose="05000000000000000000" pitchFamily="2" charset="2"/>
              <a:buChar char="ü"/>
            </a:pPr>
            <a:r>
              <a:rPr lang="en-US" dirty="0"/>
              <a:t>r</a:t>
            </a:r>
            <a:r>
              <a:rPr lang="en-US" dirty="0" smtClean="0"/>
              <a:t>osetta_mission.cat (various typos, content fine)</a:t>
            </a:r>
          </a:p>
          <a:p>
            <a:pPr>
              <a:buClr>
                <a:srgbClr val="92D050"/>
              </a:buClr>
              <a:buFont typeface="Wingdings" panose="05000000000000000000" pitchFamily="2" charset="2"/>
              <a:buChar char="ü"/>
            </a:pPr>
            <a:r>
              <a:rPr lang="en-US" dirty="0"/>
              <a:t>rosetta_insthost.cat </a:t>
            </a:r>
            <a:r>
              <a:rPr lang="en-US" dirty="0" smtClean="0"/>
              <a:t>(</a:t>
            </a:r>
            <a:r>
              <a:rPr lang="en-US" dirty="0"/>
              <a:t>various typos, content fine</a:t>
            </a:r>
            <a:r>
              <a:rPr lang="en-US" dirty="0" smtClean="0"/>
              <a:t>)</a:t>
            </a:r>
          </a:p>
          <a:p>
            <a:pPr>
              <a:buClr>
                <a:srgbClr val="92D050"/>
              </a:buClr>
              <a:buFont typeface="Wingdings" panose="05000000000000000000" pitchFamily="2" charset="2"/>
              <a:buChar char="ü"/>
            </a:pPr>
            <a:r>
              <a:rPr lang="en-US" dirty="0"/>
              <a:t>rosetta_ref.cat</a:t>
            </a:r>
          </a:p>
          <a:p>
            <a:pPr>
              <a:buClr>
                <a:srgbClr val="92D050"/>
              </a:buClr>
              <a:buFont typeface="Wingdings" panose="05000000000000000000" pitchFamily="2" charset="2"/>
              <a:buChar char="ü"/>
            </a:pPr>
            <a:r>
              <a:rPr lang="en-US" dirty="0" smtClean="0"/>
              <a:t>rosetta_target.cat</a:t>
            </a:r>
          </a:p>
          <a:p>
            <a:pPr>
              <a:buClr>
                <a:srgbClr val="92D050"/>
              </a:buClr>
              <a:buFont typeface="Wingdings" panose="05000000000000000000" pitchFamily="2" charset="2"/>
              <a:buChar char="ü"/>
            </a:pPr>
            <a:r>
              <a:rPr lang="en-US" dirty="0" smtClean="0"/>
              <a:t>rpcmag_inst.cat</a:t>
            </a:r>
            <a:endParaRPr lang="en-US" dirty="0"/>
          </a:p>
          <a:p>
            <a:pPr>
              <a:buClr>
                <a:srgbClr val="92D050"/>
              </a:buClr>
              <a:buFont typeface="Wingdings" panose="05000000000000000000" pitchFamily="2" charset="2"/>
              <a:buChar char="ü"/>
            </a:pPr>
            <a:r>
              <a:rPr lang="en-US" dirty="0"/>
              <a:t>rpcmag_software.cat</a:t>
            </a:r>
            <a:endParaRPr lang="en-US" dirty="0" smtClean="0"/>
          </a:p>
          <a:p>
            <a:pPr>
              <a:buClr>
                <a:srgbClr val="92D050"/>
              </a:buClr>
              <a:buFont typeface="Wingdings" panose="05000000000000000000" pitchFamily="2" charset="2"/>
              <a:buChar char="ü"/>
            </a:pPr>
            <a:r>
              <a:rPr lang="en-US" dirty="0" smtClean="0"/>
              <a:t>rpcmag_pers.cat</a:t>
            </a:r>
          </a:p>
          <a:p>
            <a:pPr>
              <a:buClr>
                <a:srgbClr val="92D050"/>
              </a:buClr>
              <a:buFont typeface="Wingdings" panose="05000000000000000000" pitchFamily="2" charset="2"/>
              <a:buChar char="ü"/>
            </a:pPr>
            <a:endParaRPr lang="en-US" dirty="0" smtClean="0"/>
          </a:p>
          <a:p>
            <a:pPr>
              <a:buClr>
                <a:srgbClr val="92D050"/>
              </a:buClr>
              <a:buFont typeface="Wingdings" panose="05000000000000000000" pitchFamily="2" charset="2"/>
              <a:buChar char="ü"/>
            </a:pPr>
            <a:endParaRPr lang="en-US" dirty="0"/>
          </a:p>
        </p:txBody>
      </p:sp>
    </p:spTree>
    <p:extLst>
      <p:ext uri="{BB962C8B-B14F-4D97-AF65-F5344CB8AC3E}">
        <p14:creationId xmlns:p14="http://schemas.microsoft.com/office/powerpoint/2010/main" val="408768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dataset.cat </a:t>
            </a:r>
            <a:r>
              <a:rPr lang="en-US" dirty="0"/>
              <a:t>f</a:t>
            </a:r>
            <a:r>
              <a:rPr lang="en-US" dirty="0" smtClean="0"/>
              <a:t>iles</a:t>
            </a:r>
            <a:endParaRPr lang="en-US" dirty="0"/>
          </a:p>
        </p:txBody>
      </p:sp>
      <p:sp>
        <p:nvSpPr>
          <p:cNvPr id="3" name="Content Placeholder 2"/>
          <p:cNvSpPr>
            <a:spLocks noGrp="1"/>
          </p:cNvSpPr>
          <p:nvPr>
            <p:ph idx="1"/>
          </p:nvPr>
        </p:nvSpPr>
        <p:spPr>
          <a:xfrm>
            <a:off x="628650" y="728420"/>
            <a:ext cx="7886700" cy="5937596"/>
          </a:xfrm>
        </p:spPr>
        <p:txBody>
          <a:bodyPr>
            <a:noAutofit/>
          </a:bodyPr>
          <a:lstStyle/>
          <a:p>
            <a:pPr>
              <a:lnSpc>
                <a:spcPct val="70000"/>
              </a:lnSpc>
              <a:buClr>
                <a:srgbClr val="92D050"/>
              </a:buClr>
              <a:buFont typeface="Wingdings" panose="05000000000000000000" pitchFamily="2" charset="2"/>
              <a:buChar char="ü"/>
            </a:pPr>
            <a:r>
              <a:rPr lang="en-US" sz="1800" dirty="0" smtClean="0"/>
              <a:t>ro-c-rpclap-2-prl-com-v2.0		File is present and valid</a:t>
            </a:r>
          </a:p>
          <a:p>
            <a:pPr>
              <a:lnSpc>
                <a:spcPct val="70000"/>
              </a:lnSpc>
              <a:buClr>
                <a:srgbClr val="92D050"/>
              </a:buClr>
              <a:buFont typeface="Wingdings" panose="05000000000000000000" pitchFamily="2" charset="2"/>
              <a:buChar char="ü"/>
            </a:pPr>
            <a:r>
              <a:rPr lang="en-US" sz="1800" dirty="0" smtClean="0"/>
              <a:t>ro-c-rpclap-2-prl-mtp003-v2.0	File is present and valid</a:t>
            </a:r>
          </a:p>
          <a:p>
            <a:pPr>
              <a:lnSpc>
                <a:spcPct val="70000"/>
              </a:lnSpc>
              <a:buClr>
                <a:srgbClr val="92D050"/>
              </a:buClr>
              <a:buFont typeface="Wingdings" panose="05000000000000000000" pitchFamily="2" charset="2"/>
              <a:buChar char="ü"/>
            </a:pPr>
            <a:r>
              <a:rPr lang="en-US" sz="1800" dirty="0" smtClean="0"/>
              <a:t>ro-c-rpclap-2-prl-mtp004-v2.0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ro-c-rpclap-2-prl-mtp005-v2.0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ro-c-rpclap-2-prl-mtp006-v2.0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ro-c-rpclap-2-prl-mtp007-v2.0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ro-c-rpclap-2-prl-mtp008-v2.0</a:t>
            </a:r>
            <a:r>
              <a:rPr lang="en-US" sz="1800" dirty="0"/>
              <a:t>	</a:t>
            </a:r>
            <a:r>
              <a:rPr lang="en-US" sz="1800" dirty="0" smtClean="0"/>
              <a:t>File is present </a:t>
            </a:r>
            <a:r>
              <a:rPr lang="en-US" sz="1800" dirty="0"/>
              <a:t>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ro-c-rpclap-2-prl-mtp009-v2.0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ro-c-rpclap-2-esc1-mtp010-v2.0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ro-c-rpclap-2-esc1-mtp011-v2.0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ro-c-rpclap-2-esc1-mtp012-v2.0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ro-c-rpclap-2-esc1-mtp013-v2.0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ro-c-rpclap-2-esc2-mtp014-v2.0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ro-c-rpclap-2-esc2-mtp015-v2.0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ro-c-rpclap-2-esc2-mtp016-v2.0</a:t>
            </a:r>
            <a:r>
              <a:rPr lang="en-US" sz="1800" dirty="0"/>
              <a:t>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smtClean="0"/>
              <a:t>ro-c-rpclap-2-esc2-mtp017-v2.0</a:t>
            </a:r>
            <a:r>
              <a:rPr lang="en-US" sz="1800" dirty="0"/>
              <a:t>	</a:t>
            </a:r>
            <a:r>
              <a:rPr lang="en-US" sz="1800" dirty="0" smtClean="0"/>
              <a:t>File is </a:t>
            </a:r>
            <a:r>
              <a:rPr lang="en-US" sz="1800" dirty="0"/>
              <a:t>present and valid</a:t>
            </a:r>
          </a:p>
        </p:txBody>
      </p:sp>
    </p:spTree>
    <p:extLst>
      <p:ext uri="{BB962C8B-B14F-4D97-AF65-F5344CB8AC3E}">
        <p14:creationId xmlns:p14="http://schemas.microsoft.com/office/powerpoint/2010/main" val="254003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/CATALOG dataset.cat </a:t>
            </a:r>
            <a:r>
              <a:rPr lang="en-US" dirty="0" smtClean="0"/>
              <a:t>files, </a:t>
            </a:r>
            <a:r>
              <a:rPr lang="en-US" dirty="0" err="1" smtClean="0"/>
              <a:t>con’t</a:t>
            </a:r>
            <a:endParaRPr lang="en-US" dirty="0"/>
          </a:p>
        </p:txBody>
      </p:sp>
      <p:sp>
        <p:nvSpPr>
          <p:cNvPr id="3" name="Content Placeholder 2"/>
          <p:cNvSpPr>
            <a:spLocks noGrp="1"/>
          </p:cNvSpPr>
          <p:nvPr>
            <p:ph idx="1"/>
          </p:nvPr>
        </p:nvSpPr>
        <p:spPr>
          <a:xfrm>
            <a:off x="628650" y="760091"/>
            <a:ext cx="7886700" cy="6016764"/>
          </a:xfrm>
        </p:spPr>
        <p:txBody>
          <a:bodyPr>
            <a:noAutofit/>
          </a:bodyPr>
          <a:lstStyle/>
          <a:p>
            <a:pPr>
              <a:lnSpc>
                <a:spcPct val="70000"/>
              </a:lnSpc>
              <a:buClr>
                <a:srgbClr val="92D050"/>
              </a:buClr>
              <a:buFont typeface="Wingdings" panose="05000000000000000000" pitchFamily="2" charset="2"/>
              <a:buChar char="ü"/>
            </a:pPr>
            <a:r>
              <a:rPr lang="en-US" sz="1800" dirty="0"/>
              <a:t>ro-c-rpclap-2-esc3-mtp018-v2.0	</a:t>
            </a:r>
            <a:r>
              <a:rPr lang="en-US" sz="1800" dirty="0" smtClean="0"/>
              <a:t>File is </a:t>
            </a:r>
            <a:r>
              <a:rPr lang="en-US" sz="1800" dirty="0"/>
              <a:t>present and valid </a:t>
            </a:r>
          </a:p>
          <a:p>
            <a:pPr>
              <a:lnSpc>
                <a:spcPct val="70000"/>
              </a:lnSpc>
              <a:buClr>
                <a:srgbClr val="92D050"/>
              </a:buClr>
              <a:buFont typeface="Wingdings" panose="05000000000000000000" pitchFamily="2" charset="2"/>
              <a:buChar char="ü"/>
            </a:pPr>
            <a:r>
              <a:rPr lang="en-US" sz="1800" dirty="0"/>
              <a:t>ro-c-rpclap-2-esc3-mtp019-v2.0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ro-c-rpclap-2-esc3-mtp020-v2.0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ro-c-rpclap-2-esc3-mtp021-v2.0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ro-c-rpclap-2-esc4-mtp022-v2.0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ro-c-rpclap-2-esc4-mtp023-v2.0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ro-c-rpclap-2-esc4-mtp024-v2.0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ro-c-rpclap-2-ext1-mtp025-v2.0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ro-c-rpclap-2-ext1-mtp026-v2.0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ro-c-rpclap-2-ext1-mtp027-v2.0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ro-c-rpclap-2-ext2-mtp028-v2.0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ro-c-rpclap-2-ext2-mtp029-v2.0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ro-c-rpclap-2-ext2-mtp030-v2.0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ro-c-rpclap-2-ext3-mtp031-v2.0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ro-c-rpclap-2-ext3-mtp032-v2.0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ro-c-rpclap-2-ext3-mtp033-v2.0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ro-c-rpclap-2-ext3-mtp034-v2.0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ro-c-rpclap-2-ext3-mtp035-v2.0	</a:t>
            </a:r>
            <a:r>
              <a:rPr lang="en-US" sz="1800" dirty="0" smtClean="0"/>
              <a:t>File is </a:t>
            </a:r>
            <a:r>
              <a:rPr lang="en-US" sz="1800" dirty="0"/>
              <a:t>present and valid</a:t>
            </a:r>
            <a:endParaRPr lang="en-US" sz="1800" dirty="0" smtClean="0"/>
          </a:p>
          <a:p>
            <a:pPr>
              <a:lnSpc>
                <a:spcPct val="70000"/>
              </a:lnSpc>
              <a:buClr>
                <a:srgbClr val="92D050"/>
              </a:buClr>
              <a:buFont typeface="Wingdings" panose="05000000000000000000" pitchFamily="2" charset="2"/>
              <a:buChar char="ü"/>
            </a:pPr>
            <a:r>
              <a:rPr lang="en-US" sz="1800" dirty="0"/>
              <a:t>ro-c-rpclap-3-ext1-calib2-v1.0	</a:t>
            </a:r>
            <a:r>
              <a:rPr lang="en-US" sz="1800" dirty="0" smtClean="0"/>
              <a:t>File is </a:t>
            </a:r>
            <a:r>
              <a:rPr lang="en-US" sz="1800" dirty="0"/>
              <a:t>present and valid</a:t>
            </a:r>
          </a:p>
        </p:txBody>
      </p:sp>
    </p:spTree>
    <p:extLst>
      <p:ext uri="{BB962C8B-B14F-4D97-AF65-F5344CB8AC3E}">
        <p14:creationId xmlns:p14="http://schemas.microsoft.com/office/powerpoint/2010/main" val="93437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/CATALOG dataset.cat </a:t>
            </a:r>
            <a:r>
              <a:rPr lang="en-US" dirty="0" smtClean="0"/>
              <a:t>files, </a:t>
            </a:r>
            <a:r>
              <a:rPr lang="en-US" dirty="0" err="1" smtClean="0"/>
              <a:t>con’t</a:t>
            </a:r>
            <a:endParaRPr lang="en-US" dirty="0"/>
          </a:p>
        </p:txBody>
      </p:sp>
      <p:sp>
        <p:nvSpPr>
          <p:cNvPr id="3" name="Content Placeholder 2"/>
          <p:cNvSpPr>
            <a:spLocks noGrp="1"/>
          </p:cNvSpPr>
          <p:nvPr>
            <p:ph idx="1"/>
          </p:nvPr>
        </p:nvSpPr>
        <p:spPr>
          <a:xfrm>
            <a:off x="628650" y="760091"/>
            <a:ext cx="7886700" cy="6016764"/>
          </a:xfrm>
        </p:spPr>
        <p:txBody>
          <a:bodyPr>
            <a:noAutofit/>
          </a:bodyPr>
          <a:lstStyle/>
          <a:p>
            <a:pPr marL="0" indent="0">
              <a:lnSpc>
                <a:spcPct val="70000"/>
              </a:lnSpc>
              <a:buClr>
                <a:srgbClr val="92D050"/>
              </a:buClr>
              <a:buNone/>
            </a:pPr>
            <a:r>
              <a:rPr lang="en-US" sz="1800" dirty="0" smtClean="0">
                <a:solidFill>
                  <a:srgbClr val="00B0F0"/>
                </a:solidFill>
              </a:rPr>
              <a:t>RID (minor): There is an inconsistency in the text of the dataset.cat regarding the </a:t>
            </a:r>
            <a:r>
              <a:rPr lang="en-US" sz="1800" dirty="0" err="1" smtClean="0">
                <a:solidFill>
                  <a:srgbClr val="00B0F0"/>
                </a:solidFill>
              </a:rPr>
              <a:t>usablility</a:t>
            </a:r>
            <a:r>
              <a:rPr lang="en-US" sz="1800" dirty="0" smtClean="0">
                <a:solidFill>
                  <a:srgbClr val="00B0F0"/>
                </a:solidFill>
              </a:rPr>
              <a:t> of the -2- data for doing science (see text below with proposed solution).  </a:t>
            </a:r>
          </a:p>
          <a:p>
            <a:pPr marL="0" indent="0">
              <a:lnSpc>
                <a:spcPct val="70000"/>
              </a:lnSpc>
              <a:buClr>
                <a:srgbClr val="92D050"/>
              </a:buClr>
              <a:buNone/>
            </a:pPr>
            <a:endParaRPr lang="en-US" sz="1800" dirty="0"/>
          </a:p>
          <a:p>
            <a:pPr marL="0" indent="0">
              <a:lnSpc>
                <a:spcPct val="70000"/>
              </a:lnSpc>
              <a:buClr>
                <a:srgbClr val="92D050"/>
              </a:buClr>
              <a:buNone/>
            </a:pPr>
            <a:r>
              <a:rPr lang="en-US" sz="1800" dirty="0"/>
              <a:t>B. Dataset status</a:t>
            </a:r>
          </a:p>
          <a:p>
            <a:pPr marL="0" indent="0">
              <a:lnSpc>
                <a:spcPct val="70000"/>
              </a:lnSpc>
              <a:buClr>
                <a:srgbClr val="92D050"/>
              </a:buClr>
              <a:buNone/>
            </a:pPr>
            <a:r>
              <a:rPr lang="en-US" sz="1800" dirty="0" smtClean="0"/>
              <a:t>-----------------</a:t>
            </a:r>
            <a:endParaRPr lang="en-US" sz="1800" dirty="0"/>
          </a:p>
          <a:p>
            <a:pPr marL="0" indent="0">
              <a:lnSpc>
                <a:spcPct val="70000"/>
              </a:lnSpc>
              <a:buClr>
                <a:srgbClr val="92D050"/>
              </a:buClr>
              <a:buNone/>
            </a:pPr>
            <a:r>
              <a:rPr lang="en-US" sz="1800" dirty="0"/>
              <a:t>This dataset contains scientifically useful data from the Rosetta</a:t>
            </a:r>
          </a:p>
          <a:p>
            <a:pPr marL="0" indent="0">
              <a:lnSpc>
                <a:spcPct val="70000"/>
              </a:lnSpc>
              <a:buClr>
                <a:srgbClr val="92D050"/>
              </a:buClr>
              <a:buNone/>
            </a:pPr>
            <a:r>
              <a:rPr lang="en-US" sz="1800" dirty="0"/>
              <a:t>RPC-LAP instrument</a:t>
            </a:r>
            <a:r>
              <a:rPr lang="en-US" sz="1800" dirty="0" smtClean="0"/>
              <a:t>.</a:t>
            </a:r>
            <a:br>
              <a:rPr lang="en-US" sz="1800" dirty="0" smtClean="0"/>
            </a:br>
            <a:endParaRPr lang="en-US" sz="1800" dirty="0" smtClean="0"/>
          </a:p>
          <a:p>
            <a:pPr marL="0" indent="0">
              <a:lnSpc>
                <a:spcPct val="70000"/>
              </a:lnSpc>
              <a:buClr>
                <a:srgbClr val="92D050"/>
              </a:buClr>
              <a:buNone/>
            </a:pPr>
            <a:r>
              <a:rPr lang="en-US" sz="1800" dirty="0"/>
              <a:t>C. Scientific use</a:t>
            </a:r>
          </a:p>
          <a:p>
            <a:pPr marL="0" indent="0">
              <a:lnSpc>
                <a:spcPct val="70000"/>
              </a:lnSpc>
              <a:buClr>
                <a:srgbClr val="92D050"/>
              </a:buClr>
              <a:buNone/>
            </a:pPr>
            <a:r>
              <a:rPr lang="en-US" sz="1800" dirty="0" smtClean="0"/>
              <a:t>-----------------</a:t>
            </a:r>
            <a:endParaRPr lang="en-US" sz="1800" dirty="0"/>
          </a:p>
          <a:p>
            <a:pPr marL="0" indent="0">
              <a:lnSpc>
                <a:spcPct val="70000"/>
              </a:lnSpc>
              <a:buClr>
                <a:srgbClr val="92D050"/>
              </a:buClr>
              <a:buNone/>
            </a:pPr>
            <a:r>
              <a:rPr lang="en-US" sz="1800" dirty="0"/>
              <a:t>The edited science data files are supplied mainly for long-term</a:t>
            </a:r>
          </a:p>
          <a:p>
            <a:pPr marL="0" indent="0">
              <a:lnSpc>
                <a:spcPct val="70000"/>
              </a:lnSpc>
              <a:buClr>
                <a:srgbClr val="92D050"/>
              </a:buClr>
              <a:buNone/>
            </a:pPr>
            <a:r>
              <a:rPr lang="en-US" sz="1800" dirty="0"/>
              <a:t>archiving and reference purposes, and are not intended or suitable</a:t>
            </a:r>
          </a:p>
          <a:p>
            <a:pPr marL="0" indent="0">
              <a:lnSpc>
                <a:spcPct val="70000"/>
              </a:lnSpc>
              <a:buClr>
                <a:srgbClr val="92D050"/>
              </a:buClr>
              <a:buNone/>
            </a:pPr>
            <a:r>
              <a:rPr lang="en-US" sz="1800" dirty="0"/>
              <a:t>for regular scientific use. </a:t>
            </a:r>
            <a:endParaRPr lang="en-US" sz="1800" dirty="0" smtClean="0"/>
          </a:p>
          <a:p>
            <a:pPr marL="0" indent="0">
              <a:lnSpc>
                <a:spcPct val="70000"/>
              </a:lnSpc>
              <a:buClr>
                <a:srgbClr val="92D050"/>
              </a:buClr>
              <a:buNone/>
            </a:pPr>
            <a:endParaRPr lang="en-US" sz="1800" dirty="0"/>
          </a:p>
          <a:p>
            <a:pPr marL="0" indent="0">
              <a:lnSpc>
                <a:spcPct val="70000"/>
              </a:lnSpc>
              <a:buClr>
                <a:srgbClr val="92D050"/>
              </a:buClr>
              <a:buNone/>
            </a:pPr>
            <a:r>
              <a:rPr lang="en-US" sz="1800" b="1" dirty="0" smtClean="0"/>
              <a:t>Proposed Update:</a:t>
            </a:r>
          </a:p>
          <a:p>
            <a:pPr marL="0" indent="0">
              <a:lnSpc>
                <a:spcPct val="70000"/>
              </a:lnSpc>
              <a:buClr>
                <a:srgbClr val="92D050"/>
              </a:buClr>
              <a:buNone/>
            </a:pPr>
            <a:r>
              <a:rPr lang="en-US" sz="1800" dirty="0"/>
              <a:t>C. Scientific use</a:t>
            </a:r>
          </a:p>
          <a:p>
            <a:pPr marL="0" indent="0">
              <a:lnSpc>
                <a:spcPct val="70000"/>
              </a:lnSpc>
              <a:buClr>
                <a:srgbClr val="92D050"/>
              </a:buClr>
              <a:buNone/>
            </a:pPr>
            <a:r>
              <a:rPr lang="en-US" sz="1800" dirty="0"/>
              <a:t>-----------------</a:t>
            </a:r>
          </a:p>
          <a:p>
            <a:pPr marL="0" indent="0">
              <a:lnSpc>
                <a:spcPct val="70000"/>
              </a:lnSpc>
              <a:buClr>
                <a:srgbClr val="92D050"/>
              </a:buClr>
              <a:buNone/>
            </a:pPr>
            <a:r>
              <a:rPr lang="en-US" sz="1800" dirty="0" smtClean="0"/>
              <a:t>While the edited data are scientifically useful to instrument experts, these </a:t>
            </a:r>
            <a:r>
              <a:rPr lang="en-US" sz="1800" dirty="0"/>
              <a:t>data files are supplied mainly for </a:t>
            </a:r>
            <a:r>
              <a:rPr lang="en-US" sz="1800" dirty="0" smtClean="0"/>
              <a:t>long-term archiving </a:t>
            </a:r>
            <a:r>
              <a:rPr lang="en-US" sz="1800" dirty="0"/>
              <a:t>and reference </a:t>
            </a:r>
            <a:r>
              <a:rPr lang="en-US" sz="1800" dirty="0" smtClean="0"/>
              <a:t>purposes and </a:t>
            </a:r>
            <a:r>
              <a:rPr lang="en-US" sz="1800" dirty="0"/>
              <a:t>are not intended or </a:t>
            </a:r>
            <a:r>
              <a:rPr lang="en-US" sz="1800" dirty="0" smtClean="0"/>
              <a:t>suitable for scientific use by the wider community. </a:t>
            </a:r>
            <a:endParaRPr lang="en-US" sz="1800" dirty="0"/>
          </a:p>
          <a:p>
            <a:pPr marL="0" indent="0">
              <a:lnSpc>
                <a:spcPct val="70000"/>
              </a:lnSpc>
              <a:buClr>
                <a:srgbClr val="92D050"/>
              </a:buClr>
              <a:buNone/>
            </a:pPr>
            <a:endParaRPr lang="en-US" sz="1800" dirty="0"/>
          </a:p>
        </p:txBody>
      </p:sp>
    </p:spTree>
    <p:extLst>
      <p:ext uri="{BB962C8B-B14F-4D97-AF65-F5344CB8AC3E}">
        <p14:creationId xmlns:p14="http://schemas.microsoft.com/office/powerpoint/2010/main" val="36414073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3563</TotalTime>
  <Words>684</Words>
  <Application>Microsoft Office PowerPoint</Application>
  <PresentationFormat>On-screen Show (4:3)</PresentationFormat>
  <Paragraphs>161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Rosetta Orbiter RPCLAP  Archive Comments ro-c-rpclap-2-prl-com-v2.0  ro-c-rpclap-2-prl-mtp003-v2.0  ro-c-rpclap-2-prl-mtp004-v2.0   ro-c-rpclap-2-prl-mtp005-v2.0  ro-c-rpclap-2-prl-mtp006-v2.0   ro-c-rpclap-2-prl-mtp007-v2.0  ro-c-rpclap-2-prl-mtp008-v2.0   ro-c-rpclap-2-prl-mtp009-v2.0  ro-c-rpclap-2-esc1-mtp010-v2.0  ro-c-rpclap-2-esc1-mtp011-v2.0 ro-c-rpclap-2-esc1-mtp012-v2.0  ro-c-rpclap-2-esc1-mtp013-v2.0 ro-c-rpclap-2-esc2-mtp014-v2.0   ro-c-rpclap-2-esc2-mtp015-v2.0 ro-c-rpclap-2-esc2-mtp016-v2.0  ro-c-rpclap-2-esc2-mtp017-v2.0 ro-c-rpclap-2-esc3-mtp018-v2.0   ro-c-rpclap-2-esc3-mtp019-v2.0 ro-c-rpclap-2-esc3-mtp020-v2.0   ro-c-rpclap-2-esc3-mtp021-v2.0 ro-c-rpclap-2-esc4-mtp022-v2.0   ro-c-rpclap-2-esc4-mtp023-v2.0 ro-c-rpclap-2-esc4-mtp024-v2.0  ro-c-rpclap-2-ext1-mtp025-v2.0 ro-c-rpclap-2-ext1-mtp026-v2.0  ro-c-rpclap-2-ext1-mtp027-v2.0 ro-c-rpclap-2-ext2-mtp028-v2.0  ro-c-rpclap-2-ext2-mtp029-v2.0 ro-c-rpclap-2-ext2-mtp030-v2.0  ro-c-rpclap-2-ext3-mtp031-v2.0 ro-c-rpclap-2-ext3-mtp032-v2.0  ro-c-rpclap-2-ext3-mtp033-v2.0 ro-c-rpclap-2-ext3-mtp034-v2.0   ro-c-rpclap-2-ext3-mtp035-v2.0       ro-c-rpclap-3-ext1-calib2-v1.0 </vt:lpstr>
      <vt:lpstr>Overview</vt:lpstr>
      <vt:lpstr>Root Directory Files (aareadme,  voldesc)</vt:lpstr>
      <vt:lpstr>Root Directory Files, con’t (aareadme,  voldesc)</vt:lpstr>
      <vt:lpstr>Root Directory Files, con’t (aareadme,  voldesc)</vt:lpstr>
      <vt:lpstr>/CATALOG Files</vt:lpstr>
      <vt:lpstr>/CATALOG dataset.cat files</vt:lpstr>
      <vt:lpstr>/CATALOG dataset.cat files, con’t</vt:lpstr>
      <vt:lpstr>/CATALOG dataset.cat files, con’t</vt:lpstr>
      <vt:lpstr>Document</vt:lpstr>
      <vt:lpstr>Index Files</vt:lpstr>
      <vt:lpstr>Data Directories</vt:lpstr>
      <vt:lpstr>ro-c-rpclap-2-*-*-v2.0</vt:lpstr>
      <vt:lpstr>ro-c-rpclap-3-ext1-calib2-v1.0_2105</vt:lpstr>
      <vt:lpstr>ro-c-rpclap-3-ext1-calib2-v1.0_2105</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rl-cal-romap-2-XXX-mag-v1.0 review comments</dc:title>
  <dc:creator>sjoy</dc:creator>
  <cp:lastModifiedBy>sjoy</cp:lastModifiedBy>
  <cp:revision>150</cp:revision>
  <dcterms:created xsi:type="dcterms:W3CDTF">2016-02-06T19:43:57Z</dcterms:created>
  <dcterms:modified xsi:type="dcterms:W3CDTF">2017-10-03T17:24:39Z</dcterms:modified>
</cp:coreProperties>
</file>