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1"/>
  </p:notesMasterIdLst>
  <p:handoutMasterIdLst>
    <p:handoutMasterId r:id="rId22"/>
  </p:handoutMasterIdLst>
  <p:sldIdLst>
    <p:sldId id="917" r:id="rId2"/>
    <p:sldId id="924" r:id="rId3"/>
    <p:sldId id="956" r:id="rId4"/>
    <p:sldId id="957" r:id="rId5"/>
    <p:sldId id="943" r:id="rId6"/>
    <p:sldId id="959" r:id="rId7"/>
    <p:sldId id="927" r:id="rId8"/>
    <p:sldId id="955" r:id="rId9"/>
    <p:sldId id="967" r:id="rId10"/>
    <p:sldId id="958" r:id="rId11"/>
    <p:sldId id="960" r:id="rId12"/>
    <p:sldId id="961" r:id="rId13"/>
    <p:sldId id="962" r:id="rId14"/>
    <p:sldId id="963" r:id="rId15"/>
    <p:sldId id="969" r:id="rId16"/>
    <p:sldId id="964" r:id="rId17"/>
    <p:sldId id="965" r:id="rId18"/>
    <p:sldId id="966" r:id="rId19"/>
    <p:sldId id="968" r:id="rId20"/>
  </p:sldIdLst>
  <p:sldSz cx="9144000" cy="6858000" type="screen4x3"/>
  <p:notesSz cx="6985000" cy="9283700"/>
  <p:defaultTextStyle>
    <a:defPPr>
      <a:defRPr lang="en-US"/>
    </a:defPPr>
    <a:lvl1pPr algn="ctr"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ctr"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ctr"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ctr"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ctr"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9900"/>
    <a:srgbClr val="CC6600"/>
    <a:srgbClr val="FF9966"/>
    <a:srgbClr val="006600"/>
    <a:srgbClr val="FF7C80"/>
    <a:srgbClr val="FF9900"/>
    <a:srgbClr val="CC3300"/>
    <a:srgbClr val="00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8" autoAdjust="0"/>
    <p:restoredTop sz="92074" autoAdjust="0"/>
  </p:normalViewPr>
  <p:slideViewPr>
    <p:cSldViewPr snapToGrid="0" showGuides="1">
      <p:cViewPr varScale="1">
        <p:scale>
          <a:sx n="117" d="100"/>
          <a:sy n="117" d="100"/>
        </p:scale>
        <p:origin x="536" y="168"/>
      </p:cViewPr>
      <p:guideLst>
        <p:guide orient="horz" pos="213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112"/>
    </p:cViewPr>
  </p:sorterViewPr>
  <p:notesViewPr>
    <p:cSldViewPr snapToGrid="0" showGuides="1">
      <p:cViewPr varScale="1">
        <p:scale>
          <a:sx n="97" d="100"/>
          <a:sy n="97" d="100"/>
        </p:scale>
        <p:origin x="-3492" y="-96"/>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25885" cy="464503"/>
          </a:xfrm>
          <a:prstGeom prst="rect">
            <a:avLst/>
          </a:prstGeom>
          <a:noFill/>
          <a:ln w="9525">
            <a:noFill/>
            <a:miter lim="800000"/>
            <a:headEnd/>
            <a:tailEnd/>
          </a:ln>
          <a:effectLst/>
        </p:spPr>
        <p:txBody>
          <a:bodyPr vert="horz" wrap="square" lIns="92924" tIns="46461" rIns="92924" bIns="46461" numCol="1" anchor="t" anchorCtr="0" compatLnSpc="1">
            <a:prstTxWarp prst="textNoShape">
              <a:avLst/>
            </a:prstTxWarp>
          </a:bodyPr>
          <a:lstStyle>
            <a:lvl1pPr algn="l" defTabSz="929627">
              <a:defRPr sz="1200">
                <a:latin typeface="Times New Roman" pitchFamily="18" charset="0"/>
                <a:ea typeface="+mn-ea"/>
              </a:defRPr>
            </a:lvl1pPr>
          </a:lstStyle>
          <a:p>
            <a:pPr>
              <a:defRPr/>
            </a:pPr>
            <a:endParaRPr lang="en-US"/>
          </a:p>
        </p:txBody>
      </p:sp>
      <p:sp>
        <p:nvSpPr>
          <p:cNvPr id="22531" name="Rectangle 3"/>
          <p:cNvSpPr>
            <a:spLocks noGrp="1" noChangeArrowheads="1"/>
          </p:cNvSpPr>
          <p:nvPr>
            <p:ph type="dt" sz="quarter" idx="1"/>
          </p:nvPr>
        </p:nvSpPr>
        <p:spPr bwMode="auto">
          <a:xfrm>
            <a:off x="3959117" y="0"/>
            <a:ext cx="3025884" cy="464503"/>
          </a:xfrm>
          <a:prstGeom prst="rect">
            <a:avLst/>
          </a:prstGeom>
          <a:noFill/>
          <a:ln w="9525">
            <a:noFill/>
            <a:miter lim="800000"/>
            <a:headEnd/>
            <a:tailEnd/>
          </a:ln>
          <a:effectLst/>
        </p:spPr>
        <p:txBody>
          <a:bodyPr vert="horz" wrap="square" lIns="92924" tIns="46461" rIns="92924" bIns="46461" numCol="1" anchor="t" anchorCtr="0" compatLnSpc="1">
            <a:prstTxWarp prst="textNoShape">
              <a:avLst/>
            </a:prstTxWarp>
          </a:bodyPr>
          <a:lstStyle>
            <a:lvl1pPr algn="r" defTabSz="929627">
              <a:defRPr sz="1200">
                <a:latin typeface="Times New Roman" pitchFamily="18" charset="0"/>
                <a:ea typeface="+mn-ea"/>
              </a:defRPr>
            </a:lvl1pPr>
          </a:lstStyle>
          <a:p>
            <a:pPr>
              <a:defRPr/>
            </a:pPr>
            <a:endParaRPr lang="en-US"/>
          </a:p>
        </p:txBody>
      </p:sp>
      <p:sp>
        <p:nvSpPr>
          <p:cNvPr id="22532" name="Rectangle 4"/>
          <p:cNvSpPr>
            <a:spLocks noGrp="1" noChangeArrowheads="1"/>
          </p:cNvSpPr>
          <p:nvPr>
            <p:ph type="ftr" sz="quarter" idx="2"/>
          </p:nvPr>
        </p:nvSpPr>
        <p:spPr bwMode="auto">
          <a:xfrm>
            <a:off x="0" y="8819199"/>
            <a:ext cx="3025885" cy="464502"/>
          </a:xfrm>
          <a:prstGeom prst="rect">
            <a:avLst/>
          </a:prstGeom>
          <a:noFill/>
          <a:ln w="9525">
            <a:noFill/>
            <a:miter lim="800000"/>
            <a:headEnd/>
            <a:tailEnd/>
          </a:ln>
          <a:effectLst/>
        </p:spPr>
        <p:txBody>
          <a:bodyPr vert="horz" wrap="square" lIns="92924" tIns="46461" rIns="92924" bIns="46461" numCol="1" anchor="b" anchorCtr="0" compatLnSpc="1">
            <a:prstTxWarp prst="textNoShape">
              <a:avLst/>
            </a:prstTxWarp>
          </a:bodyPr>
          <a:lstStyle>
            <a:lvl1pPr algn="l" defTabSz="929627">
              <a:defRPr sz="1200">
                <a:latin typeface="Times New Roman" pitchFamily="18" charset="0"/>
                <a:ea typeface="+mn-ea"/>
              </a:defRPr>
            </a:lvl1pPr>
          </a:lstStyle>
          <a:p>
            <a:pPr>
              <a:defRPr/>
            </a:pPr>
            <a:endParaRPr lang="en-US"/>
          </a:p>
        </p:txBody>
      </p:sp>
      <p:sp>
        <p:nvSpPr>
          <p:cNvPr id="22533" name="Rectangle 5"/>
          <p:cNvSpPr>
            <a:spLocks noGrp="1" noChangeArrowheads="1"/>
          </p:cNvSpPr>
          <p:nvPr>
            <p:ph type="sldNum" sz="quarter" idx="3"/>
          </p:nvPr>
        </p:nvSpPr>
        <p:spPr bwMode="auto">
          <a:xfrm>
            <a:off x="3959117" y="8819199"/>
            <a:ext cx="3025884" cy="464502"/>
          </a:xfrm>
          <a:prstGeom prst="rect">
            <a:avLst/>
          </a:prstGeom>
          <a:noFill/>
          <a:ln w="9525">
            <a:noFill/>
            <a:miter lim="800000"/>
            <a:headEnd/>
            <a:tailEnd/>
          </a:ln>
          <a:effectLst/>
        </p:spPr>
        <p:txBody>
          <a:bodyPr vert="horz" wrap="square" lIns="92924" tIns="46461" rIns="92924" bIns="46461" numCol="1" anchor="b" anchorCtr="0" compatLnSpc="1">
            <a:prstTxWarp prst="textNoShape">
              <a:avLst/>
            </a:prstTxWarp>
          </a:bodyPr>
          <a:lstStyle>
            <a:lvl1pPr algn="r" defTabSz="929627">
              <a:defRPr sz="1200">
                <a:latin typeface="Times New Roman" pitchFamily="18" charset="0"/>
                <a:ea typeface="+mn-ea"/>
              </a:defRPr>
            </a:lvl1pPr>
          </a:lstStyle>
          <a:p>
            <a:pPr>
              <a:defRPr/>
            </a:pPr>
            <a:fld id="{556DCE18-7D38-4451-B046-FCC499C76D3A}" type="slidenum">
              <a:rPr lang="en-US"/>
              <a:pPr>
                <a:defRPr/>
              </a:pPr>
              <a:t>‹#›</a:t>
            </a:fld>
            <a:endParaRPr lang="en-US"/>
          </a:p>
        </p:txBody>
      </p:sp>
    </p:spTree>
    <p:extLst>
      <p:ext uri="{BB962C8B-B14F-4D97-AF65-F5344CB8AC3E}">
        <p14:creationId xmlns:p14="http://schemas.microsoft.com/office/powerpoint/2010/main" val="840172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25885" cy="464503"/>
          </a:xfrm>
          <a:prstGeom prst="rect">
            <a:avLst/>
          </a:prstGeom>
          <a:noFill/>
          <a:ln w="9525">
            <a:noFill/>
            <a:miter lim="800000"/>
            <a:headEnd/>
            <a:tailEnd/>
          </a:ln>
          <a:effectLst/>
        </p:spPr>
        <p:txBody>
          <a:bodyPr vert="horz" wrap="square" lIns="92924" tIns="46461" rIns="92924" bIns="46461" numCol="1" anchor="t" anchorCtr="0" compatLnSpc="1">
            <a:prstTxWarp prst="textNoShape">
              <a:avLst/>
            </a:prstTxWarp>
          </a:bodyPr>
          <a:lstStyle>
            <a:lvl1pPr algn="l" defTabSz="929627">
              <a:defRPr sz="1200">
                <a:ea typeface="+mn-ea"/>
              </a:defRPr>
            </a:lvl1pPr>
          </a:lstStyle>
          <a:p>
            <a:pPr>
              <a:defRPr/>
            </a:pPr>
            <a:endParaRPr lang="en-US"/>
          </a:p>
        </p:txBody>
      </p:sp>
      <p:sp>
        <p:nvSpPr>
          <p:cNvPr id="13315" name="Rectangle 3"/>
          <p:cNvSpPr>
            <a:spLocks noGrp="1" noChangeArrowheads="1"/>
          </p:cNvSpPr>
          <p:nvPr>
            <p:ph type="dt" idx="1"/>
          </p:nvPr>
        </p:nvSpPr>
        <p:spPr bwMode="auto">
          <a:xfrm>
            <a:off x="3959117" y="0"/>
            <a:ext cx="3025884" cy="464503"/>
          </a:xfrm>
          <a:prstGeom prst="rect">
            <a:avLst/>
          </a:prstGeom>
          <a:noFill/>
          <a:ln w="9525">
            <a:noFill/>
            <a:miter lim="800000"/>
            <a:headEnd/>
            <a:tailEnd/>
          </a:ln>
          <a:effectLst/>
        </p:spPr>
        <p:txBody>
          <a:bodyPr vert="horz" wrap="square" lIns="92924" tIns="46461" rIns="92924" bIns="46461" numCol="1" anchor="t" anchorCtr="0" compatLnSpc="1">
            <a:prstTxWarp prst="textNoShape">
              <a:avLst/>
            </a:prstTxWarp>
          </a:bodyPr>
          <a:lstStyle>
            <a:lvl1pPr algn="r" defTabSz="929627">
              <a:defRPr sz="1200">
                <a:ea typeface="+mn-ea"/>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73163" y="696913"/>
            <a:ext cx="4641850" cy="3481387"/>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31650" y="4408807"/>
            <a:ext cx="5121701" cy="4177347"/>
          </a:xfrm>
          <a:prstGeom prst="rect">
            <a:avLst/>
          </a:prstGeom>
          <a:noFill/>
          <a:ln w="9525">
            <a:noFill/>
            <a:miter lim="800000"/>
            <a:headEnd/>
            <a:tailEnd/>
          </a:ln>
          <a:effectLst/>
        </p:spPr>
        <p:txBody>
          <a:bodyPr vert="horz" wrap="square" lIns="92924" tIns="46461" rIns="92924" bIns="4646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19199"/>
            <a:ext cx="3025885" cy="464502"/>
          </a:xfrm>
          <a:prstGeom prst="rect">
            <a:avLst/>
          </a:prstGeom>
          <a:noFill/>
          <a:ln w="9525">
            <a:noFill/>
            <a:miter lim="800000"/>
            <a:headEnd/>
            <a:tailEnd/>
          </a:ln>
          <a:effectLst/>
        </p:spPr>
        <p:txBody>
          <a:bodyPr vert="horz" wrap="square" lIns="92924" tIns="46461" rIns="92924" bIns="46461" numCol="1" anchor="b" anchorCtr="0" compatLnSpc="1">
            <a:prstTxWarp prst="textNoShape">
              <a:avLst/>
            </a:prstTxWarp>
          </a:bodyPr>
          <a:lstStyle>
            <a:lvl1pPr algn="l" defTabSz="929627">
              <a:defRPr sz="1200">
                <a:ea typeface="+mn-ea"/>
              </a:defRPr>
            </a:lvl1pPr>
          </a:lstStyle>
          <a:p>
            <a:pPr>
              <a:defRPr/>
            </a:pPr>
            <a:endParaRPr lang="en-US"/>
          </a:p>
        </p:txBody>
      </p:sp>
      <p:sp>
        <p:nvSpPr>
          <p:cNvPr id="13319" name="Rectangle 7"/>
          <p:cNvSpPr>
            <a:spLocks noGrp="1" noChangeArrowheads="1"/>
          </p:cNvSpPr>
          <p:nvPr>
            <p:ph type="sldNum" sz="quarter" idx="5"/>
          </p:nvPr>
        </p:nvSpPr>
        <p:spPr bwMode="auto">
          <a:xfrm>
            <a:off x="3959117" y="8819199"/>
            <a:ext cx="3025884" cy="464502"/>
          </a:xfrm>
          <a:prstGeom prst="rect">
            <a:avLst/>
          </a:prstGeom>
          <a:noFill/>
          <a:ln w="9525">
            <a:noFill/>
            <a:miter lim="800000"/>
            <a:headEnd/>
            <a:tailEnd/>
          </a:ln>
          <a:effectLst/>
        </p:spPr>
        <p:txBody>
          <a:bodyPr vert="horz" wrap="square" lIns="92924" tIns="46461" rIns="92924" bIns="46461" numCol="1" anchor="b" anchorCtr="0" compatLnSpc="1">
            <a:prstTxWarp prst="textNoShape">
              <a:avLst/>
            </a:prstTxWarp>
          </a:bodyPr>
          <a:lstStyle>
            <a:lvl1pPr algn="r" defTabSz="929627">
              <a:defRPr sz="1200">
                <a:ea typeface="+mn-ea"/>
              </a:defRPr>
            </a:lvl1pPr>
          </a:lstStyle>
          <a:p>
            <a:pPr>
              <a:defRPr/>
            </a:pPr>
            <a:fld id="{68A0D3E0-A04F-4DA9-AF25-57111EF6CBCD}" type="slidenum">
              <a:rPr lang="en-US"/>
              <a:pPr>
                <a:defRPr/>
              </a:pPr>
              <a:t>‹#›</a:t>
            </a:fld>
            <a:endParaRPr lang="en-US"/>
          </a:p>
        </p:txBody>
      </p:sp>
    </p:spTree>
    <p:extLst>
      <p:ext uri="{BB962C8B-B14F-4D97-AF65-F5344CB8AC3E}">
        <p14:creationId xmlns:p14="http://schemas.microsoft.com/office/powerpoint/2010/main" val="2718430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6D93A97-FF9C-452B-89FF-D99A1C05C98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EABAAA9-B74D-40DB-A7AE-7F7BAD47FA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119063"/>
            <a:ext cx="2152650" cy="5835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538" y="119063"/>
            <a:ext cx="6305550" cy="5835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17744DB-E066-4C4F-9066-128A74EBAEB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9538" y="119063"/>
            <a:ext cx="7948612" cy="3968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23863" y="1493838"/>
            <a:ext cx="4071937" cy="2154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93838"/>
            <a:ext cx="4071938" cy="2154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23863" y="3800475"/>
            <a:ext cx="4071937"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00475"/>
            <a:ext cx="4071938"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FA6D4703-3A12-46E4-8928-3D998B469DC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9538" y="119063"/>
            <a:ext cx="7948612" cy="3968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3863" y="1493838"/>
            <a:ext cx="4071937" cy="4460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93838"/>
            <a:ext cx="4071938" cy="2154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00475"/>
            <a:ext cx="4071938"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7" name="Rectangle 6"/>
          <p:cNvSpPr>
            <a:spLocks noGrp="1" noChangeArrowheads="1"/>
          </p:cNvSpPr>
          <p:nvPr>
            <p:ph type="sldNum" sz="quarter" idx="11"/>
          </p:nvPr>
        </p:nvSpPr>
        <p:spPr>
          <a:ln/>
        </p:spPr>
        <p:txBody>
          <a:bodyPr/>
          <a:lstStyle>
            <a:lvl1pPr>
              <a:defRPr/>
            </a:lvl1pPr>
          </a:lstStyle>
          <a:p>
            <a:pPr>
              <a:defRPr/>
            </a:pPr>
            <a:fld id="{26290B17-AFA9-4774-82BE-6ECB1745284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9538" y="119063"/>
            <a:ext cx="7948612" cy="396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3863" y="1493838"/>
            <a:ext cx="4071937" cy="4460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93838"/>
            <a:ext cx="4071938" cy="2154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00475"/>
            <a:ext cx="4071938"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7" name="Rectangle 6"/>
          <p:cNvSpPr>
            <a:spLocks noGrp="1" noChangeArrowheads="1"/>
          </p:cNvSpPr>
          <p:nvPr>
            <p:ph type="sldNum" sz="quarter" idx="11"/>
          </p:nvPr>
        </p:nvSpPr>
        <p:spPr>
          <a:ln/>
        </p:spPr>
        <p:txBody>
          <a:bodyPr/>
          <a:lstStyle>
            <a:lvl1pPr>
              <a:defRPr/>
            </a:lvl1pPr>
          </a:lstStyle>
          <a:p>
            <a:pPr>
              <a:defRPr/>
            </a:pPr>
            <a:fld id="{9B409B64-766B-4F98-A8EF-DF3CE04A71F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8428DD8-5088-435B-B31D-5C7EC9DBFFF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88211E9-DED5-4556-98F8-9E54F527D59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3863" y="1493838"/>
            <a:ext cx="4071937" cy="4460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93838"/>
            <a:ext cx="4071938" cy="4460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95CA05E-D650-4664-92C9-910602034EE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40B9C98B-510A-403C-8E16-AE2567762CC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900550FC-1A26-463A-8C71-E6C79AB8E0B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12099C8A-BD48-41BA-A51D-DE99871ABB8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97915A9-C85C-4182-B9BC-AB3AB8B9025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012DD0D-07F8-4518-A82E-F3A55C1E85F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3" descr="LaunchAUG07 180"/>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6513" y="0"/>
            <a:ext cx="9180513" cy="6881813"/>
          </a:xfrm>
          <a:prstGeom prst="rect">
            <a:avLst/>
          </a:prstGeom>
          <a:noFill/>
          <a:ln w="9525">
            <a:noFill/>
            <a:miter lim="800000"/>
            <a:headEnd/>
            <a:tailEnd/>
          </a:ln>
        </p:spPr>
      </p:pic>
      <p:sp>
        <p:nvSpPr>
          <p:cNvPr id="2051" name="Rectangle 2"/>
          <p:cNvSpPr>
            <a:spLocks noGrp="1" noChangeArrowheads="1"/>
          </p:cNvSpPr>
          <p:nvPr>
            <p:ph type="title"/>
          </p:nvPr>
        </p:nvSpPr>
        <p:spPr bwMode="auto">
          <a:xfrm>
            <a:off x="109538" y="119063"/>
            <a:ext cx="7948612" cy="396875"/>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2" name="Rectangle 4"/>
          <p:cNvSpPr>
            <a:spLocks noGrp="1" noChangeArrowheads="1"/>
          </p:cNvSpPr>
          <p:nvPr>
            <p:ph type="dt" sz="half" idx="2"/>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bg1"/>
                </a:solidFill>
                <a:latin typeface="Times New Roman" pitchFamily="18" charset="0"/>
                <a:ea typeface="+mn-ea"/>
              </a:defRPr>
            </a:lvl1pPr>
          </a:lstStyle>
          <a:p>
            <a:pPr>
              <a:defRPr/>
            </a:pPr>
            <a:endParaRPr lang="en-US"/>
          </a:p>
          <a:p>
            <a:pPr>
              <a:defRPr/>
            </a:pPr>
            <a:endParaRPr lang="en-US"/>
          </a:p>
        </p:txBody>
      </p:sp>
      <p:sp>
        <p:nvSpPr>
          <p:cNvPr id="1030" name="Rectangle 6"/>
          <p:cNvSpPr>
            <a:spLocks noGrp="1" noChangeArrowheads="1"/>
          </p:cNvSpPr>
          <p:nvPr>
            <p:ph type="sldNum" sz="quarter" idx="4"/>
          </p:nvPr>
        </p:nvSpPr>
        <p:spPr bwMode="auto">
          <a:xfrm>
            <a:off x="7112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latin typeface="Times New Roman" pitchFamily="18" charset="0"/>
                <a:ea typeface="+mn-ea"/>
              </a:defRPr>
            </a:lvl1pPr>
          </a:lstStyle>
          <a:p>
            <a:pPr>
              <a:defRPr/>
            </a:pPr>
            <a:fld id="{E1550A86-86F6-40F9-8ED8-3C3C65AAE41B}" type="slidenum">
              <a:rPr lang="en-US"/>
              <a:pPr>
                <a:defRPr/>
              </a:pPr>
              <a:t>‹#›</a:t>
            </a:fld>
            <a:endParaRPr lang="en-US"/>
          </a:p>
        </p:txBody>
      </p:sp>
      <p:sp>
        <p:nvSpPr>
          <p:cNvPr id="2054" name="Rectangle 30"/>
          <p:cNvSpPr>
            <a:spLocks noGrp="1" noChangeArrowheads="1"/>
          </p:cNvSpPr>
          <p:nvPr>
            <p:ph type="body" idx="1"/>
          </p:nvPr>
        </p:nvSpPr>
        <p:spPr bwMode="auto">
          <a:xfrm>
            <a:off x="423863" y="1117600"/>
            <a:ext cx="8296275" cy="4837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Lucida Sans" pitchFamily="34" charset="0"/>
          <a:ea typeface="ＭＳ Ｐゴシック" charset="-128"/>
        </a:defRPr>
      </a:lvl2pPr>
      <a:lvl3pPr algn="l" rtl="0" eaLnBrk="0" fontAlgn="base" hangingPunct="0">
        <a:spcBef>
          <a:spcPct val="0"/>
        </a:spcBef>
        <a:spcAft>
          <a:spcPct val="0"/>
        </a:spcAft>
        <a:defRPr sz="2000" b="1">
          <a:solidFill>
            <a:schemeClr val="bg1"/>
          </a:solidFill>
          <a:latin typeface="Lucida Sans" pitchFamily="34" charset="0"/>
          <a:ea typeface="ＭＳ Ｐゴシック" charset="-128"/>
        </a:defRPr>
      </a:lvl3pPr>
      <a:lvl4pPr algn="l" rtl="0" eaLnBrk="0" fontAlgn="base" hangingPunct="0">
        <a:spcBef>
          <a:spcPct val="0"/>
        </a:spcBef>
        <a:spcAft>
          <a:spcPct val="0"/>
        </a:spcAft>
        <a:defRPr sz="2000" b="1">
          <a:solidFill>
            <a:schemeClr val="bg1"/>
          </a:solidFill>
          <a:latin typeface="Lucida Sans" pitchFamily="34" charset="0"/>
          <a:ea typeface="ＭＳ Ｐゴシック" charset="-128"/>
        </a:defRPr>
      </a:lvl4pPr>
      <a:lvl5pPr algn="l" rtl="0" eaLnBrk="0" fontAlgn="base" hangingPunct="0">
        <a:spcBef>
          <a:spcPct val="0"/>
        </a:spcBef>
        <a:spcAft>
          <a:spcPct val="0"/>
        </a:spcAft>
        <a:defRPr sz="2000" b="1">
          <a:solidFill>
            <a:schemeClr val="bg1"/>
          </a:solidFill>
          <a:latin typeface="Lucida Sans" pitchFamily="34" charset="0"/>
          <a:ea typeface="ＭＳ Ｐゴシック" charset="-128"/>
        </a:defRPr>
      </a:lvl5pPr>
      <a:lvl6pPr marL="457200" algn="l" rtl="0" fontAlgn="base">
        <a:spcBef>
          <a:spcPct val="0"/>
        </a:spcBef>
        <a:spcAft>
          <a:spcPct val="0"/>
        </a:spcAft>
        <a:defRPr sz="2000" b="1">
          <a:solidFill>
            <a:srgbClr val="993300"/>
          </a:solidFill>
          <a:latin typeface="Lucida Sans" pitchFamily="34" charset="0"/>
          <a:ea typeface="ＭＳ Ｐゴシック" charset="-128"/>
        </a:defRPr>
      </a:lvl6pPr>
      <a:lvl7pPr marL="914400" algn="l" rtl="0" fontAlgn="base">
        <a:spcBef>
          <a:spcPct val="0"/>
        </a:spcBef>
        <a:spcAft>
          <a:spcPct val="0"/>
        </a:spcAft>
        <a:defRPr sz="2000" b="1">
          <a:solidFill>
            <a:srgbClr val="993300"/>
          </a:solidFill>
          <a:latin typeface="Lucida Sans" pitchFamily="34" charset="0"/>
          <a:ea typeface="ＭＳ Ｐゴシック" charset="-128"/>
        </a:defRPr>
      </a:lvl7pPr>
      <a:lvl8pPr marL="1371600" algn="l" rtl="0" fontAlgn="base">
        <a:spcBef>
          <a:spcPct val="0"/>
        </a:spcBef>
        <a:spcAft>
          <a:spcPct val="0"/>
        </a:spcAft>
        <a:defRPr sz="2000" b="1">
          <a:solidFill>
            <a:srgbClr val="993300"/>
          </a:solidFill>
          <a:latin typeface="Lucida Sans" pitchFamily="34" charset="0"/>
          <a:ea typeface="ＭＳ Ｐゴシック" charset="-128"/>
        </a:defRPr>
      </a:lvl8pPr>
      <a:lvl9pPr marL="1828800" algn="l" rtl="0" fontAlgn="base">
        <a:spcBef>
          <a:spcPct val="0"/>
        </a:spcBef>
        <a:spcAft>
          <a:spcPct val="0"/>
        </a:spcAft>
        <a:defRPr sz="2000" b="1">
          <a:solidFill>
            <a:srgbClr val="993300"/>
          </a:solidFill>
          <a:latin typeface="Lucida Sans" pitchFamily="34" charset="0"/>
          <a:ea typeface="ＭＳ Ｐゴシック" charset="-128"/>
        </a:defRPr>
      </a:lvl9pPr>
    </p:titleStyle>
    <p:bodyStyle>
      <a:lvl1pPr marL="342900" indent="-342900" algn="l" rtl="0" eaLnBrk="0" fontAlgn="base" hangingPunct="0">
        <a:spcBef>
          <a:spcPct val="5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30000"/>
        </a:spcBef>
        <a:spcAft>
          <a:spcPct val="0"/>
        </a:spcAft>
        <a:buChar char="–"/>
        <a:defRPr sz="2000">
          <a:solidFill>
            <a:schemeClr val="bg1"/>
          </a:solidFill>
          <a:latin typeface="+mn-lt"/>
          <a:ea typeface="+mn-ea"/>
        </a:defRPr>
      </a:lvl2pPr>
      <a:lvl3pPr marL="1143000" indent="-228600" algn="l" rtl="0" eaLnBrk="0" fontAlgn="base" hangingPunct="0">
        <a:spcBef>
          <a:spcPct val="20000"/>
        </a:spcBef>
        <a:spcAft>
          <a:spcPct val="0"/>
        </a:spcAft>
        <a:buChar char="•"/>
        <a:defRPr>
          <a:solidFill>
            <a:schemeClr val="bg1"/>
          </a:solidFill>
          <a:latin typeface="+mn-lt"/>
          <a:ea typeface="+mn-ea"/>
        </a:defRPr>
      </a:lvl3pPr>
      <a:lvl4pPr marL="1600200" indent="-228600" algn="l" rtl="0" eaLnBrk="0" fontAlgn="base" hangingPunct="0">
        <a:spcBef>
          <a:spcPct val="20000"/>
        </a:spcBef>
        <a:spcAft>
          <a:spcPct val="0"/>
        </a:spcAft>
        <a:buChar char="–"/>
        <a:defRPr sz="1600">
          <a:solidFill>
            <a:schemeClr val="bg1"/>
          </a:solidFill>
          <a:latin typeface="+mn-lt"/>
          <a:ea typeface="+mn-ea"/>
        </a:defRPr>
      </a:lvl4pPr>
      <a:lvl5pPr marL="2057400" indent="-228600" algn="l" rtl="0" eaLnBrk="0" fontAlgn="base" hangingPunct="0">
        <a:spcBef>
          <a:spcPct val="20000"/>
        </a:spcBef>
        <a:spcAft>
          <a:spcPct val="0"/>
        </a:spcAft>
        <a:buChar char="»"/>
        <a:defRPr sz="1600">
          <a:solidFill>
            <a:schemeClr val="bg1"/>
          </a:solidFill>
          <a:latin typeface="+mn-lt"/>
          <a:ea typeface="+mn-ea"/>
        </a:defRPr>
      </a:lvl5pPr>
      <a:lvl6pPr marL="2514600" indent="-228600" algn="l" rtl="0" fontAlgn="base">
        <a:spcBef>
          <a:spcPct val="20000"/>
        </a:spcBef>
        <a:spcAft>
          <a:spcPct val="0"/>
        </a:spcAft>
        <a:buChar char="»"/>
        <a:defRPr sz="1600">
          <a:solidFill>
            <a:srgbClr val="003366"/>
          </a:solidFill>
          <a:latin typeface="+mn-lt"/>
          <a:ea typeface="+mn-ea"/>
        </a:defRPr>
      </a:lvl6pPr>
      <a:lvl7pPr marL="2971800" indent="-228600" algn="l" rtl="0" fontAlgn="base">
        <a:spcBef>
          <a:spcPct val="20000"/>
        </a:spcBef>
        <a:spcAft>
          <a:spcPct val="0"/>
        </a:spcAft>
        <a:buChar char="»"/>
        <a:defRPr sz="1600">
          <a:solidFill>
            <a:srgbClr val="003366"/>
          </a:solidFill>
          <a:latin typeface="+mn-lt"/>
          <a:ea typeface="+mn-ea"/>
        </a:defRPr>
      </a:lvl7pPr>
      <a:lvl8pPr marL="3429000" indent="-228600" algn="l" rtl="0" fontAlgn="base">
        <a:spcBef>
          <a:spcPct val="20000"/>
        </a:spcBef>
        <a:spcAft>
          <a:spcPct val="0"/>
        </a:spcAft>
        <a:buChar char="»"/>
        <a:defRPr sz="1600">
          <a:solidFill>
            <a:srgbClr val="003366"/>
          </a:solidFill>
          <a:latin typeface="+mn-lt"/>
          <a:ea typeface="+mn-ea"/>
        </a:defRPr>
      </a:lvl8pPr>
      <a:lvl9pPr marL="3886200" indent="-228600" algn="l" rtl="0" fontAlgn="base">
        <a:spcBef>
          <a:spcPct val="20000"/>
        </a:spcBef>
        <a:spcAft>
          <a:spcPct val="0"/>
        </a:spcAft>
        <a:buChar char="»"/>
        <a:defRPr sz="1600">
          <a:solidFill>
            <a:srgbClr val="00336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Rosetta/MIDAS AFM/MFM</a:t>
            </a:r>
            <a:endParaRPr lang="en-US" dirty="0"/>
          </a:p>
        </p:txBody>
      </p:sp>
      <p:sp>
        <p:nvSpPr>
          <p:cNvPr id="2" name="Date Placeholder 1"/>
          <p:cNvSpPr>
            <a:spLocks noGrp="1"/>
          </p:cNvSpPr>
          <p:nvPr>
            <p:ph type="dt" sz="half" idx="10"/>
          </p:nvPr>
        </p:nvSpPr>
        <p:spPr/>
        <p:txBody>
          <a:bodyPr/>
          <a:lstStyle/>
          <a:p>
            <a:pPr>
              <a:defRPr/>
            </a:pPr>
            <a:endParaRPr lang="en-US" smtClean="0"/>
          </a:p>
          <a:p>
            <a:pPr>
              <a:defRPr/>
            </a:pPr>
            <a:endParaRPr lang="en-US"/>
          </a:p>
        </p:txBody>
      </p:sp>
      <p:sp>
        <p:nvSpPr>
          <p:cNvPr id="3" name="Slide Number Placeholder 2"/>
          <p:cNvSpPr>
            <a:spLocks noGrp="1"/>
          </p:cNvSpPr>
          <p:nvPr>
            <p:ph type="sldNum" sz="quarter" idx="11"/>
          </p:nvPr>
        </p:nvSpPr>
        <p:spPr/>
        <p:txBody>
          <a:bodyPr/>
          <a:lstStyle/>
          <a:p>
            <a:pPr>
              <a:defRPr/>
            </a:pPr>
            <a:fld id="{12099C8A-BD48-41BA-A51D-DE99871ABB81}" type="slidenum">
              <a:rPr lang="en-US" smtClean="0"/>
              <a:pPr>
                <a:defRPr/>
              </a:pPr>
              <a:t>1</a:t>
            </a:fld>
            <a:endParaRPr lang="en-US"/>
          </a:p>
        </p:txBody>
      </p:sp>
      <p:pic>
        <p:nvPicPr>
          <p:cNvPr id="20483" name="Picture 3" descr="C:\Users\mhecht\Desktop\MIDAS Review\RO-A-MIDAS-3-AST2-LUTE-V1.0\DOCUMENT\MID_SSRV_0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785" y="1918621"/>
            <a:ext cx="3165365" cy="23241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C:\Users\mhecht\Desktop\MIDAS Review\RO-A-MIDAS-3-AST2-LUTE-V1.0\DOCUMENT\MID_SSRV_0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9748" y="4459642"/>
            <a:ext cx="2611437" cy="2019044"/>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C:\Users\mhecht\Desktop\MIDAS Review\RO-A-MIDAS-3-AST2-LUTE-V1.0\DOCUMENT\MID_SSRV_00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915" y="802316"/>
            <a:ext cx="3590036" cy="2454148"/>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C:\Users\mhecht\Desktop\MIDAS Review\RO-A-MIDAS-3-AST2-LUTE-V1.0\DOCUMENT\MID_SSRV_00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485" y="3421061"/>
            <a:ext cx="3038896" cy="29940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06106" y="101262"/>
            <a:ext cx="4572000" cy="1600438"/>
          </a:xfrm>
          <a:prstGeom prst="rect">
            <a:avLst/>
          </a:prstGeom>
        </p:spPr>
        <p:txBody>
          <a:bodyPr>
            <a:spAutoFit/>
          </a:bodyPr>
          <a:lstStyle/>
          <a:p>
            <a:r>
              <a:rPr lang="en-US" sz="1400" b="1" dirty="0">
                <a:solidFill>
                  <a:schemeClr val="bg1"/>
                </a:solidFill>
              </a:rPr>
              <a:t>MIDAS – THE MICRO-IMAGING DUST ANALYSIS </a:t>
            </a:r>
            <a:r>
              <a:rPr lang="en-US" sz="1400" b="1" dirty="0" smtClean="0">
                <a:solidFill>
                  <a:schemeClr val="bg1"/>
                </a:solidFill>
              </a:rPr>
              <a:t>SYSTEM FOR </a:t>
            </a:r>
            <a:r>
              <a:rPr lang="en-US" sz="1400" b="1" dirty="0">
                <a:solidFill>
                  <a:schemeClr val="bg1"/>
                </a:solidFill>
              </a:rPr>
              <a:t>THE ROSETTA MISSION</a:t>
            </a:r>
          </a:p>
          <a:p>
            <a:r>
              <a:rPr lang="en-US" sz="1400" dirty="0">
                <a:solidFill>
                  <a:schemeClr val="bg1"/>
                </a:solidFill>
              </a:rPr>
              <a:t>W. </a:t>
            </a:r>
            <a:r>
              <a:rPr lang="en-US" sz="1400" dirty="0" err="1" smtClean="0">
                <a:solidFill>
                  <a:schemeClr val="bg1"/>
                </a:solidFill>
              </a:rPr>
              <a:t>Riedler</a:t>
            </a:r>
            <a:r>
              <a:rPr lang="en-US" sz="1400" dirty="0" smtClean="0">
                <a:solidFill>
                  <a:schemeClr val="bg1"/>
                </a:solidFill>
              </a:rPr>
              <a:t> et al., </a:t>
            </a:r>
            <a:r>
              <a:rPr lang="en-US" sz="1400" dirty="0">
                <a:solidFill>
                  <a:schemeClr val="bg1"/>
                </a:solidFill>
              </a:rPr>
              <a:t>Space </a:t>
            </a:r>
            <a:r>
              <a:rPr lang="en-US" sz="1400" dirty="0" smtClean="0">
                <a:solidFill>
                  <a:schemeClr val="bg1"/>
                </a:solidFill>
              </a:rPr>
              <a:t>Sci. Revs. </a:t>
            </a:r>
            <a:r>
              <a:rPr lang="en-US" sz="1400" dirty="0">
                <a:solidFill>
                  <a:schemeClr val="bg1"/>
                </a:solidFill>
              </a:rPr>
              <a:t>(2007) 128: </a:t>
            </a:r>
            <a:r>
              <a:rPr lang="en-US" sz="1400" dirty="0" smtClean="0">
                <a:solidFill>
                  <a:schemeClr val="bg1"/>
                </a:solidFill>
              </a:rPr>
              <a:t>869–904</a:t>
            </a:r>
          </a:p>
          <a:p>
            <a:endParaRPr lang="en-US" sz="1400" dirty="0">
              <a:solidFill>
                <a:schemeClr val="bg1"/>
              </a:solidFill>
            </a:endParaRPr>
          </a:p>
          <a:p>
            <a:r>
              <a:rPr lang="en-US" sz="1400" dirty="0" smtClean="0">
                <a:solidFill>
                  <a:schemeClr val="bg1"/>
                </a:solidFill>
              </a:rPr>
              <a:t>AGGREGATE DUST PARTICLES AT COMET 67P/CHURYUMOV-GERASIMENKO</a:t>
            </a:r>
          </a:p>
          <a:p>
            <a:r>
              <a:rPr lang="en-US" sz="1400" dirty="0" smtClean="0">
                <a:solidFill>
                  <a:schemeClr val="bg1"/>
                </a:solidFill>
              </a:rPr>
              <a:t>M. Bentley et al., Nature (2016) 537:73-75</a:t>
            </a:r>
            <a:endParaRPr lang="en-US" sz="1400" dirty="0">
              <a:solidFill>
                <a:schemeClr val="bg1"/>
              </a:solidFill>
            </a:endParaRPr>
          </a:p>
        </p:txBody>
      </p:sp>
    </p:spTree>
    <p:extLst>
      <p:ext uri="{BB962C8B-B14F-4D97-AF65-F5344CB8AC3E}">
        <p14:creationId xmlns:p14="http://schemas.microsoft.com/office/powerpoint/2010/main" val="1318308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Instrument Science, housekeeping, and operations</a:t>
            </a:r>
            <a:endParaRPr lang="en-US" dirty="0"/>
          </a:p>
        </p:txBody>
      </p:sp>
      <p:sp>
        <p:nvSpPr>
          <p:cNvPr id="3" name="Content Placeholder 2"/>
          <p:cNvSpPr>
            <a:spLocks noGrp="1"/>
          </p:cNvSpPr>
          <p:nvPr>
            <p:ph idx="1"/>
          </p:nvPr>
        </p:nvSpPr>
        <p:spPr/>
        <p:txBody>
          <a:bodyPr/>
          <a:lstStyle/>
          <a:p>
            <a:pPr lvl="0"/>
            <a:r>
              <a:rPr lang="en-US" dirty="0"/>
              <a:t>These can all be read and </a:t>
            </a:r>
            <a:r>
              <a:rPr lang="en-US" i="1" dirty="0"/>
              <a:t>appear</a:t>
            </a:r>
            <a:r>
              <a:rPr lang="en-US" dirty="0"/>
              <a:t> to be </a:t>
            </a:r>
            <a:r>
              <a:rPr lang="en-US" dirty="0" smtClean="0"/>
              <a:t>complete</a:t>
            </a:r>
          </a:p>
          <a:p>
            <a:pPr lvl="0"/>
            <a:r>
              <a:rPr lang="en-US" dirty="0" smtClean="0"/>
              <a:t>Could not operate </a:t>
            </a:r>
            <a:r>
              <a:rPr lang="en-US" dirty="0"/>
              <a:t>the IDL-based </a:t>
            </a:r>
            <a:r>
              <a:rPr lang="en-US" dirty="0" smtClean="0"/>
              <a:t>MID_BROWSE software (IDL version compatibility problem?)</a:t>
            </a:r>
          </a:p>
          <a:p>
            <a:pPr lvl="1"/>
            <a:r>
              <a:rPr lang="en-US" dirty="0" smtClean="0"/>
              <a:t>Without this software, it </a:t>
            </a:r>
            <a:r>
              <a:rPr lang="en-US" dirty="0"/>
              <a:t>is painstaking to assemble and display the measurements associate with a particular image.</a:t>
            </a:r>
          </a:p>
          <a:p>
            <a:endParaRPr lang="en-US"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10</a:t>
            </a:fld>
            <a:endParaRPr lang="en-US"/>
          </a:p>
        </p:txBody>
      </p:sp>
    </p:spTree>
    <p:extLst>
      <p:ext uri="{BB962C8B-B14F-4D97-AF65-F5344CB8AC3E}">
        <p14:creationId xmlns:p14="http://schemas.microsoft.com/office/powerpoint/2010/main" val="633938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Documentation (1 of 2)</a:t>
            </a:r>
            <a:endParaRPr lang="en-US" dirty="0"/>
          </a:p>
        </p:txBody>
      </p:sp>
      <p:sp>
        <p:nvSpPr>
          <p:cNvPr id="3" name="Content Placeholder 2"/>
          <p:cNvSpPr>
            <a:spLocks noGrp="1"/>
          </p:cNvSpPr>
          <p:nvPr>
            <p:ph idx="1"/>
          </p:nvPr>
        </p:nvSpPr>
        <p:spPr>
          <a:xfrm>
            <a:off x="423862" y="970756"/>
            <a:ext cx="8296275" cy="4837113"/>
          </a:xfrm>
        </p:spPr>
        <p:txBody>
          <a:bodyPr/>
          <a:lstStyle/>
          <a:p>
            <a:r>
              <a:rPr lang="en-US" sz="2000" dirty="0"/>
              <a:t>While many documentation concerns from prior review have been addressed, some remain --  particularly in the EAICD. Select items are listed below. </a:t>
            </a:r>
            <a:endParaRPr lang="en-US" sz="2000" dirty="0" smtClean="0"/>
          </a:p>
          <a:p>
            <a:pPr lvl="0"/>
            <a:r>
              <a:rPr lang="en-US" sz="2000" b="1" dirty="0"/>
              <a:t>Coordinate System</a:t>
            </a:r>
            <a:r>
              <a:rPr lang="en-US" sz="2000" dirty="0"/>
              <a:t> document:</a:t>
            </a:r>
          </a:p>
          <a:p>
            <a:pPr lvl="1"/>
            <a:r>
              <a:rPr lang="en-US" sz="1800" dirty="0"/>
              <a:t>The term “row” is still poorly defined</a:t>
            </a:r>
          </a:p>
          <a:p>
            <a:pPr lvl="0"/>
            <a:r>
              <a:rPr lang="en-US" sz="2000" b="1" dirty="0"/>
              <a:t>User Manual</a:t>
            </a:r>
            <a:endParaRPr lang="en-US" sz="2000" dirty="0"/>
          </a:p>
          <a:p>
            <a:pPr lvl="1"/>
            <a:r>
              <a:rPr lang="en-US" sz="1800" dirty="0"/>
              <a:t>Still refers to “silicon” damping material and “silicon” rubber, where </a:t>
            </a:r>
            <a:r>
              <a:rPr lang="en-US" sz="1800" i="1" dirty="0"/>
              <a:t>silicone</a:t>
            </a:r>
            <a:r>
              <a:rPr lang="en-US" sz="1800" dirty="0"/>
              <a:t> is clearly intended</a:t>
            </a:r>
          </a:p>
          <a:p>
            <a:pPr lvl="0"/>
            <a:r>
              <a:rPr lang="en-US" sz="2000" b="1" dirty="0"/>
              <a:t>EAICD</a:t>
            </a:r>
            <a:endParaRPr lang="en-US" sz="2000" dirty="0"/>
          </a:p>
          <a:p>
            <a:pPr lvl="1"/>
            <a:r>
              <a:rPr lang="en-US" sz="1800" dirty="0"/>
              <a:t>Terms such as “Observation,” “sequence,” “scenario” or “segment” are still poorly defined.</a:t>
            </a:r>
          </a:p>
          <a:p>
            <a:pPr lvl="1"/>
            <a:r>
              <a:rPr lang="en-US" sz="1800" dirty="0"/>
              <a:t>Without the IDL software, it is difficult to collect the various data items associated with a particular scan</a:t>
            </a:r>
          </a:p>
          <a:p>
            <a:pPr lvl="1"/>
            <a:r>
              <a:rPr lang="en-US" sz="1800" dirty="0"/>
              <a:t>The term “TARGET” refer both to the substrate or coupon being imaged and to the astronomical object under study, often in the same label files.</a:t>
            </a:r>
          </a:p>
          <a:p>
            <a:pPr lvl="1"/>
            <a:endParaRPr lang="en-US" sz="1800"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11</a:t>
            </a:fld>
            <a:endParaRPr lang="en-US"/>
          </a:p>
        </p:txBody>
      </p:sp>
    </p:spTree>
    <p:extLst>
      <p:ext uri="{BB962C8B-B14F-4D97-AF65-F5344CB8AC3E}">
        <p14:creationId xmlns:p14="http://schemas.microsoft.com/office/powerpoint/2010/main" val="80152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(2 of 2). More from EAICD</a:t>
            </a:r>
            <a:endParaRPr lang="en-US" dirty="0"/>
          </a:p>
        </p:txBody>
      </p:sp>
      <p:sp>
        <p:nvSpPr>
          <p:cNvPr id="3" name="Content Placeholder 2"/>
          <p:cNvSpPr>
            <a:spLocks noGrp="1"/>
          </p:cNvSpPr>
          <p:nvPr>
            <p:ph idx="1"/>
          </p:nvPr>
        </p:nvSpPr>
        <p:spPr>
          <a:xfrm>
            <a:off x="423863" y="1117600"/>
            <a:ext cx="8296275" cy="5283200"/>
          </a:xfrm>
        </p:spPr>
        <p:txBody>
          <a:bodyPr>
            <a:normAutofit fontScale="70000" lnSpcReduction="20000"/>
          </a:bodyPr>
          <a:lstStyle/>
          <a:p>
            <a:r>
              <a:rPr lang="en-US" b="1" dirty="0"/>
              <a:t>Section 2.5 (Overview of Data Products)</a:t>
            </a:r>
            <a:endParaRPr lang="en-US" dirty="0"/>
          </a:p>
          <a:p>
            <a:pPr lvl="1"/>
            <a:r>
              <a:rPr lang="en-US" b="1" dirty="0"/>
              <a:t>Image Scan Data</a:t>
            </a:r>
            <a:r>
              <a:rPr lang="en-US" dirty="0"/>
              <a:t> description would benefit by a discussion of the scan algorithms utilized (forwards, backwards, interleaved, etc.).</a:t>
            </a:r>
          </a:p>
          <a:p>
            <a:pPr lvl="1"/>
            <a:r>
              <a:rPr lang="en-US" dirty="0"/>
              <a:t>I couldn’t find anything about completion status of the image.</a:t>
            </a:r>
          </a:p>
          <a:p>
            <a:pPr lvl="1"/>
            <a:r>
              <a:rPr lang="en-US" dirty="0"/>
              <a:t>The Channel Number is indicated only in the filename. It would be useful to have as a keyword.</a:t>
            </a:r>
          </a:p>
          <a:p>
            <a:r>
              <a:rPr lang="en-US" b="1" dirty="0"/>
              <a:t>Section 3.2.4 (Other Applicable Standards)</a:t>
            </a:r>
            <a:endParaRPr lang="en-US" dirty="0"/>
          </a:p>
          <a:p>
            <a:pPr lvl="1"/>
            <a:r>
              <a:rPr lang="en-US" dirty="0"/>
              <a:t>Oddly, this is where the description of the IMG format is found.  It should be placed in a more appropriate Section.</a:t>
            </a:r>
          </a:p>
          <a:p>
            <a:pPr lvl="1"/>
            <a:r>
              <a:rPr lang="en-US" dirty="0"/>
              <a:t>The IMG format includes several optional header items, among them “current,” which defines the tunneling current – a parameter inapplicable to an AFM. Extraneous parameters such as this should be removed from the description if they are not part of the MIDAS dataset, or at least prefaced by an indication that they are part of the SPIP standard but not used here.</a:t>
            </a:r>
          </a:p>
          <a:p>
            <a:r>
              <a:rPr lang="en-US" b="1" dirty="0"/>
              <a:t>Section 3.4.2.2 (Calibration Directory)</a:t>
            </a:r>
            <a:endParaRPr lang="en-US" dirty="0"/>
          </a:p>
          <a:p>
            <a:pPr lvl="1"/>
            <a:r>
              <a:rPr lang="en-US" dirty="0"/>
              <a:t>Here, description and offsets are listed but there is not description of the governing equation, hence the sign of the offset is unclear. It can be inferred that “value = data*calibration factor + offset,” but this should be explicit.</a:t>
            </a:r>
          </a:p>
          <a:p>
            <a:pPr lvl="1"/>
            <a:r>
              <a:rPr lang="en-US" dirty="0"/>
              <a:t>Within the “description” column are (presumably) parenthetical ranges, but this is not indicated in the column header.</a:t>
            </a:r>
          </a:p>
          <a:p>
            <a:pPr lvl="1"/>
            <a:r>
              <a:rPr lang="en-US" dirty="0"/>
              <a:t>Many calibration values don’t indicate data type (real, integer, etc.) or number of bits. This is presumably in the corresponding detailed descriptions, but a prose description would be appropriate as well since the data word type does not necessarily reflect the content (e.g. a 16-bit unsigned value may only have 12 bits of useful information).</a:t>
            </a:r>
          </a:p>
          <a:p>
            <a:endParaRPr lang="en-US"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12</a:t>
            </a:fld>
            <a:endParaRPr lang="en-US"/>
          </a:p>
        </p:txBody>
      </p:sp>
    </p:spTree>
    <p:extLst>
      <p:ext uri="{BB962C8B-B14F-4D97-AF65-F5344CB8AC3E}">
        <p14:creationId xmlns:p14="http://schemas.microsoft.com/office/powerpoint/2010/main" val="1838080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Calibration</a:t>
            </a:r>
            <a:endParaRPr lang="en-US" dirty="0"/>
          </a:p>
        </p:txBody>
      </p:sp>
      <p:sp>
        <p:nvSpPr>
          <p:cNvPr id="3" name="Content Placeholder 2"/>
          <p:cNvSpPr>
            <a:spLocks noGrp="1"/>
          </p:cNvSpPr>
          <p:nvPr>
            <p:ph idx="1"/>
          </p:nvPr>
        </p:nvSpPr>
        <p:spPr/>
        <p:txBody>
          <a:bodyPr/>
          <a:lstStyle/>
          <a:p>
            <a:r>
              <a:rPr lang="en-US" dirty="0"/>
              <a:t>Confirmed that image files carry proper xyz physical dimensions and have usable dynamic range</a:t>
            </a:r>
          </a:p>
          <a:p>
            <a:r>
              <a:rPr lang="en-US" dirty="0"/>
              <a:t>Calibration check verified against </a:t>
            </a:r>
            <a:r>
              <a:rPr lang="en-US" dirty="0" err="1"/>
              <a:t>cal</a:t>
            </a:r>
            <a:r>
              <a:rPr lang="en-US" dirty="0"/>
              <a:t> grid</a:t>
            </a:r>
          </a:p>
          <a:p>
            <a:r>
              <a:rPr lang="en-US" dirty="0"/>
              <a:t>Able to reproduce published results in Nature (Bentley et al., Nature 537, p. 73, 2016). </a:t>
            </a:r>
            <a:r>
              <a:rPr lang="en-US" dirty="0">
                <a:solidFill>
                  <a:srgbClr val="FFC000"/>
                </a:solidFill>
              </a:rPr>
              <a:t>Note that it’s not mentioned in the Reference catalog.</a:t>
            </a:r>
          </a:p>
          <a:p>
            <a:endParaRPr lang="en-US"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13</a:t>
            </a:fld>
            <a:endParaRPr lang="en-US"/>
          </a:p>
        </p:txBody>
      </p:sp>
    </p:spTree>
    <p:extLst>
      <p:ext uri="{BB962C8B-B14F-4D97-AF65-F5344CB8AC3E}">
        <p14:creationId xmlns:p14="http://schemas.microsoft.com/office/powerpoint/2010/main" val="146505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Long-term Scientific Usability</a:t>
            </a:r>
            <a:endParaRPr lang="en-US" dirty="0"/>
          </a:p>
        </p:txBody>
      </p:sp>
      <p:sp>
        <p:nvSpPr>
          <p:cNvPr id="3" name="Content Placeholder 2"/>
          <p:cNvSpPr>
            <a:spLocks noGrp="1"/>
          </p:cNvSpPr>
          <p:nvPr>
            <p:ph idx="1"/>
          </p:nvPr>
        </p:nvSpPr>
        <p:spPr/>
        <p:txBody>
          <a:bodyPr/>
          <a:lstStyle/>
          <a:p>
            <a:r>
              <a:rPr lang="en-US" dirty="0"/>
              <a:t>This is a unique dataset that stands alone with respect to other planetary archives. </a:t>
            </a:r>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14</a:t>
            </a:fld>
            <a:endParaRPr lang="en-US"/>
          </a:p>
        </p:txBody>
      </p:sp>
    </p:spTree>
    <p:extLst>
      <p:ext uri="{BB962C8B-B14F-4D97-AF65-F5344CB8AC3E}">
        <p14:creationId xmlns:p14="http://schemas.microsoft.com/office/powerpoint/2010/main" val="672041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Usefulness</a:t>
            </a:r>
            <a:endParaRPr lang="en-US" dirty="0"/>
          </a:p>
        </p:txBody>
      </p:sp>
      <p:sp>
        <p:nvSpPr>
          <p:cNvPr id="3" name="Content Placeholder 2"/>
          <p:cNvSpPr>
            <a:spLocks noGrp="1"/>
          </p:cNvSpPr>
          <p:nvPr>
            <p:ph idx="1"/>
          </p:nvPr>
        </p:nvSpPr>
        <p:spPr>
          <a:xfrm>
            <a:off x="423862" y="816767"/>
            <a:ext cx="8296275" cy="5083289"/>
          </a:xfrm>
        </p:spPr>
        <p:txBody>
          <a:bodyPr>
            <a:normAutofit fontScale="85000" lnSpcReduction="20000"/>
          </a:bodyPr>
          <a:lstStyle/>
          <a:p>
            <a:r>
              <a:rPr lang="en-US" dirty="0"/>
              <a:t>Confirmed that the data can be read by NASAVIEW &amp; READPDS (for PDS 3)</a:t>
            </a:r>
          </a:p>
          <a:p>
            <a:r>
              <a:rPr lang="en-US" dirty="0"/>
              <a:t>Confirmed that the images can be manipulated by SPIP</a:t>
            </a:r>
          </a:p>
          <a:p>
            <a:r>
              <a:rPr lang="en-US" dirty="0"/>
              <a:t>Confirmed that the data can be read independently by a </a:t>
            </a:r>
            <a:r>
              <a:rPr lang="en-US" dirty="0" err="1"/>
              <a:t>Matlab</a:t>
            </a:r>
            <a:r>
              <a:rPr lang="en-US" dirty="0"/>
              <a:t> program</a:t>
            </a:r>
          </a:p>
          <a:p>
            <a:r>
              <a:rPr lang="en-US" dirty="0">
                <a:solidFill>
                  <a:srgbClr val="FFC000"/>
                </a:solidFill>
              </a:rPr>
              <a:t>This reviewer was </a:t>
            </a:r>
            <a:r>
              <a:rPr lang="en-US" b="1" i="1" dirty="0">
                <a:solidFill>
                  <a:srgbClr val="FFC000"/>
                </a:solidFill>
              </a:rPr>
              <a:t>not</a:t>
            </a:r>
            <a:r>
              <a:rPr lang="en-US" dirty="0">
                <a:solidFill>
                  <a:srgbClr val="FFC000"/>
                </a:solidFill>
              </a:rPr>
              <a:t> able to read the data with the user-provided IDL software</a:t>
            </a:r>
            <a:r>
              <a:rPr lang="en-US" dirty="0"/>
              <a:t>. It is suspected that the software was developed under an earlier version of IDL and is no longer compatible. This made it difficult to check all the data types.</a:t>
            </a:r>
          </a:p>
          <a:p>
            <a:r>
              <a:rPr lang="en-US" dirty="0">
                <a:solidFill>
                  <a:srgbClr val="FFC000"/>
                </a:solidFill>
              </a:rPr>
              <a:t>This reviewer was unable to discern the relationship between the list of files in </a:t>
            </a:r>
            <a:r>
              <a:rPr lang="en-US" dirty="0" err="1">
                <a:solidFill>
                  <a:srgbClr val="FFC000"/>
                </a:solidFill>
              </a:rPr>
              <a:t>Dataset.CAT</a:t>
            </a:r>
            <a:r>
              <a:rPr lang="en-US" dirty="0">
                <a:solidFill>
                  <a:srgbClr val="FFC000"/>
                </a:solidFill>
              </a:rPr>
              <a:t> and the data files </a:t>
            </a:r>
            <a:r>
              <a:rPr lang="en-US" dirty="0" smtClean="0">
                <a:solidFill>
                  <a:srgbClr val="FFC000"/>
                </a:solidFill>
              </a:rPr>
              <a:t>themselves (see next page)</a:t>
            </a:r>
            <a:endParaRPr lang="en-US" dirty="0">
              <a:solidFill>
                <a:srgbClr val="FFC000"/>
              </a:solidFill>
            </a:endParaRPr>
          </a:p>
          <a:p>
            <a:r>
              <a:rPr lang="en-US" dirty="0" smtClean="0"/>
              <a:t>Ambiguous </a:t>
            </a:r>
            <a:r>
              <a:rPr lang="en-US" dirty="0"/>
              <a:t>use of the term “TARGET,” as noted above</a:t>
            </a:r>
          </a:p>
          <a:p>
            <a:r>
              <a:rPr lang="en-US" dirty="0"/>
              <a:t>It would be useful if </a:t>
            </a:r>
            <a:r>
              <a:rPr lang="en-US" dirty="0" smtClean="0"/>
              <a:t>CAH </a:t>
            </a:r>
            <a:r>
              <a:rPr lang="en-US" dirty="0"/>
              <a:t>files and </a:t>
            </a:r>
            <a:r>
              <a:rPr lang="en-US" dirty="0" smtClean="0"/>
              <a:t>TGH </a:t>
            </a:r>
            <a:r>
              <a:rPr lang="en-US" dirty="0"/>
              <a:t>files were put into their own folders, like the other data types.</a:t>
            </a:r>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15</a:t>
            </a:fld>
            <a:endParaRPr lang="en-US"/>
          </a:p>
        </p:txBody>
      </p:sp>
    </p:spTree>
    <p:extLst>
      <p:ext uri="{BB962C8B-B14F-4D97-AF65-F5344CB8AC3E}">
        <p14:creationId xmlns:p14="http://schemas.microsoft.com/office/powerpoint/2010/main" val="928144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Dataset.cat</a:t>
            </a:r>
            <a:r>
              <a:rPr lang="en-US" dirty="0" smtClean="0"/>
              <a:t> compared to IMG files (EXT3 volume)</a:t>
            </a:r>
            <a:endParaRPr lang="en-US"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16</a:t>
            </a:fld>
            <a:endParaRPr lang="en-US"/>
          </a:p>
        </p:txBody>
      </p:sp>
      <p:sp>
        <p:nvSpPr>
          <p:cNvPr id="6" name="TextBox 5"/>
          <p:cNvSpPr txBox="1"/>
          <p:nvPr/>
        </p:nvSpPr>
        <p:spPr>
          <a:xfrm>
            <a:off x="371291" y="801380"/>
            <a:ext cx="7925482" cy="1815882"/>
          </a:xfrm>
          <a:prstGeom prst="rect">
            <a:avLst/>
          </a:prstGeom>
          <a:noFill/>
          <a:ln>
            <a:solidFill>
              <a:srgbClr val="FFC000"/>
            </a:solidFill>
          </a:ln>
        </p:spPr>
        <p:txBody>
          <a:bodyPr wrap="square" rtlCol="0">
            <a:spAutoFit/>
          </a:bodyPr>
          <a:lstStyle/>
          <a:p>
            <a:pPr algn="l"/>
            <a:r>
              <a:rPr lang="en-US" sz="1400" dirty="0">
                <a:solidFill>
                  <a:srgbClr val="FFC000"/>
                </a:solidFill>
                <a:latin typeface="Courier" charset="0"/>
                <a:ea typeface="Courier" charset="0"/>
                <a:cs typeface="Courier" charset="0"/>
              </a:rPr>
              <a:t>Scenario      ID  DAQ (</a:t>
            </a:r>
            <a:r>
              <a:rPr lang="en-US" sz="1400" dirty="0" err="1">
                <a:solidFill>
                  <a:srgbClr val="FFC000"/>
                </a:solidFill>
                <a:latin typeface="Courier" charset="0"/>
                <a:ea typeface="Courier" charset="0"/>
                <a:cs typeface="Courier" charset="0"/>
              </a:rPr>
              <a:t>YYDDDhhmm</a:t>
            </a:r>
            <a:r>
              <a:rPr lang="en-US" sz="1400" dirty="0">
                <a:solidFill>
                  <a:srgbClr val="FFC000"/>
                </a:solidFill>
                <a:latin typeface="Courier" charset="0"/>
                <a:ea typeface="Courier" charset="0"/>
                <a:cs typeface="Courier" charset="0"/>
              </a:rPr>
              <a:t>)      Target Tip </a:t>
            </a:r>
            <a:r>
              <a:rPr lang="en-US" sz="1400" dirty="0" err="1">
                <a:solidFill>
                  <a:srgbClr val="FFC000"/>
                </a:solidFill>
                <a:latin typeface="Courier" charset="0"/>
                <a:ea typeface="Courier" charset="0"/>
                <a:cs typeface="Courier" charset="0"/>
              </a:rPr>
              <a:t>ImgSize</a:t>
            </a:r>
            <a:r>
              <a:rPr lang="en-US" sz="1400" dirty="0">
                <a:solidFill>
                  <a:srgbClr val="FFC000"/>
                </a:solidFill>
                <a:latin typeface="Courier" charset="0"/>
                <a:ea typeface="Courier" charset="0"/>
                <a:cs typeface="Courier" charset="0"/>
              </a:rPr>
              <a:t> </a:t>
            </a:r>
            <a:r>
              <a:rPr lang="en-US" sz="1400" dirty="0" err="1">
                <a:solidFill>
                  <a:srgbClr val="FFC000"/>
                </a:solidFill>
                <a:latin typeface="Courier" charset="0"/>
                <a:ea typeface="Courier" charset="0"/>
                <a:cs typeface="Courier" charset="0"/>
              </a:rPr>
              <a:t>StpSize</a:t>
            </a:r>
            <a:r>
              <a:rPr lang="en-US" sz="1400" dirty="0">
                <a:solidFill>
                  <a:srgbClr val="FFC000"/>
                </a:solidFill>
                <a:latin typeface="Courier" charset="0"/>
                <a:ea typeface="Courier" charset="0"/>
                <a:cs typeface="Courier" charset="0"/>
              </a:rPr>
              <a:t> D Mode</a:t>
            </a:r>
            <a:endParaRPr lang="en-US" sz="2000" dirty="0">
              <a:solidFill>
                <a:srgbClr val="FFC000"/>
              </a:solidFill>
              <a:latin typeface="Courier" charset="0"/>
              <a:ea typeface="Courier" charset="0"/>
              <a:cs typeface="Courier" charset="0"/>
            </a:endParaRPr>
          </a:p>
          <a:p>
            <a:pPr algn="l"/>
            <a:r>
              <a:rPr lang="en-US" sz="1400" dirty="0">
                <a:solidFill>
                  <a:srgbClr val="FFC000"/>
                </a:solidFill>
                <a:latin typeface="Courier" charset="0"/>
                <a:ea typeface="Courier" charset="0"/>
                <a:cs typeface="Courier" charset="0"/>
              </a:rPr>
              <a:t>------------------------------------------------------------------------</a:t>
            </a:r>
            <a:endParaRPr lang="en-US" sz="2000" dirty="0">
              <a:solidFill>
                <a:srgbClr val="FFC000"/>
              </a:solidFill>
              <a:latin typeface="Courier" charset="0"/>
              <a:ea typeface="Courier" charset="0"/>
              <a:cs typeface="Courier" charset="0"/>
            </a:endParaRPr>
          </a:p>
          <a:p>
            <a:pPr algn="l"/>
            <a:r>
              <a:rPr lang="en-US" sz="1400" dirty="0">
                <a:solidFill>
                  <a:srgbClr val="FFC000"/>
                </a:solidFill>
                <a:latin typeface="Courier" charset="0"/>
                <a:ea typeface="Courier" charset="0"/>
                <a:cs typeface="Courier" charset="0"/>
              </a:rPr>
              <a:t>MTP031 STP115 000 161810729-161811410   4 CAL   2 256x256   4x 11 Y DYNA</a:t>
            </a:r>
            <a:endParaRPr lang="en-US" sz="2000" dirty="0">
              <a:solidFill>
                <a:srgbClr val="FFC000"/>
              </a:solidFill>
              <a:latin typeface="Courier" charset="0"/>
              <a:ea typeface="Courier" charset="0"/>
              <a:cs typeface="Courier" charset="0"/>
            </a:endParaRPr>
          </a:p>
          <a:p>
            <a:pPr algn="l"/>
            <a:r>
              <a:rPr lang="en-US" sz="1400" dirty="0">
                <a:solidFill>
                  <a:srgbClr val="FFC000"/>
                </a:solidFill>
                <a:latin typeface="Courier" charset="0"/>
                <a:ea typeface="Courier" charset="0"/>
                <a:cs typeface="Courier" charset="0"/>
              </a:rPr>
              <a:t>              004 161811937-161820517   4 CAL   4 448x448   2x  6 Y DYNA</a:t>
            </a:r>
            <a:endParaRPr lang="en-US" sz="2000" dirty="0">
              <a:solidFill>
                <a:srgbClr val="FFC000"/>
              </a:solidFill>
              <a:latin typeface="Courier" charset="0"/>
              <a:ea typeface="Courier" charset="0"/>
              <a:cs typeface="Courier" charset="0"/>
            </a:endParaRPr>
          </a:p>
          <a:p>
            <a:pPr algn="l"/>
            <a:r>
              <a:rPr lang="en-US" sz="1400" dirty="0">
                <a:solidFill>
                  <a:srgbClr val="FFC000"/>
                </a:solidFill>
                <a:latin typeface="Courier" charset="0"/>
                <a:ea typeface="Courier" charset="0"/>
                <a:cs typeface="Courier" charset="0"/>
              </a:rPr>
              <a:t>              006 161821310-161821358   2 CAL   5 256x 32  10x 27 X DYNA</a:t>
            </a:r>
            <a:endParaRPr lang="en-US" sz="2000" dirty="0">
              <a:solidFill>
                <a:srgbClr val="FFC000"/>
              </a:solidFill>
              <a:latin typeface="Courier" charset="0"/>
              <a:ea typeface="Courier" charset="0"/>
              <a:cs typeface="Courier" charset="0"/>
            </a:endParaRPr>
          </a:p>
          <a:p>
            <a:pPr algn="l"/>
            <a:r>
              <a:rPr lang="en-US" sz="1400" dirty="0">
                <a:solidFill>
                  <a:srgbClr val="FFC000"/>
                </a:solidFill>
                <a:latin typeface="Courier" charset="0"/>
                <a:ea typeface="Courier" charset="0"/>
                <a:cs typeface="Courier" charset="0"/>
              </a:rPr>
              <a:t>              010 161821524-161821611   2 CAL   5 256x 32  10x 27 X DYNA</a:t>
            </a:r>
            <a:endParaRPr lang="en-US" sz="2000" dirty="0">
              <a:solidFill>
                <a:srgbClr val="FFC000"/>
              </a:solidFill>
              <a:latin typeface="Courier" charset="0"/>
              <a:ea typeface="Courier" charset="0"/>
              <a:cs typeface="Courier" charset="0"/>
            </a:endParaRPr>
          </a:p>
          <a:p>
            <a:pPr algn="l"/>
            <a:r>
              <a:rPr lang="en-US" sz="1400" dirty="0">
                <a:solidFill>
                  <a:srgbClr val="FFC000"/>
                </a:solidFill>
                <a:latin typeface="Courier" charset="0"/>
                <a:ea typeface="Courier" charset="0"/>
                <a:cs typeface="Courier" charset="0"/>
              </a:rPr>
              <a:t>              014 161821738-161821824   2 CAL   5 256x 32  10x 27 X DYNA</a:t>
            </a:r>
            <a:endParaRPr lang="en-US" sz="2000" dirty="0">
              <a:solidFill>
                <a:srgbClr val="FFC000"/>
              </a:solidFill>
              <a:latin typeface="Courier" charset="0"/>
              <a:ea typeface="Courier" charset="0"/>
              <a:cs typeface="Courier" charset="0"/>
            </a:endParaRPr>
          </a:p>
          <a:p>
            <a:pPr algn="l"/>
            <a:endParaRPr lang="en-US" sz="1400" dirty="0">
              <a:solidFill>
                <a:srgbClr val="FFC000"/>
              </a:solidFill>
              <a:latin typeface="Courier" charset="0"/>
              <a:ea typeface="Courier" charset="0"/>
              <a:cs typeface="Courier" charset="0"/>
            </a:endParaRPr>
          </a:p>
        </p:txBody>
      </p:sp>
      <p:sp>
        <p:nvSpPr>
          <p:cNvPr id="7" name="TextBox 6"/>
          <p:cNvSpPr txBox="1"/>
          <p:nvPr/>
        </p:nvSpPr>
        <p:spPr>
          <a:xfrm>
            <a:off x="272824" y="463923"/>
            <a:ext cx="1242648" cy="369332"/>
          </a:xfrm>
          <a:prstGeom prst="rect">
            <a:avLst/>
          </a:prstGeom>
          <a:noFill/>
        </p:spPr>
        <p:txBody>
          <a:bodyPr wrap="none" rtlCol="0">
            <a:spAutoFit/>
          </a:bodyPr>
          <a:lstStyle/>
          <a:p>
            <a:r>
              <a:rPr lang="en-US" sz="1800" i="1" smtClean="0">
                <a:solidFill>
                  <a:srgbClr val="FFC000"/>
                </a:solidFill>
              </a:rPr>
              <a:t>Dataset.cat</a:t>
            </a:r>
            <a:endParaRPr lang="en-US" sz="1800" i="1" dirty="0">
              <a:solidFill>
                <a:srgbClr val="FFC000"/>
              </a:solidFill>
            </a:endParaRPr>
          </a:p>
        </p:txBody>
      </p:sp>
      <p:sp>
        <p:nvSpPr>
          <p:cNvPr id="11" name="Rectangle 10"/>
          <p:cNvSpPr/>
          <p:nvPr/>
        </p:nvSpPr>
        <p:spPr>
          <a:xfrm>
            <a:off x="109538" y="2731391"/>
            <a:ext cx="8307132" cy="1077218"/>
          </a:xfrm>
          <a:prstGeom prst="rect">
            <a:avLst/>
          </a:prstGeom>
        </p:spPr>
        <p:txBody>
          <a:bodyPr wrap="square">
            <a:spAutoFit/>
          </a:bodyPr>
          <a:lstStyle/>
          <a:p>
            <a:pPr algn="l"/>
            <a:r>
              <a:rPr lang="en-US" sz="1600" dirty="0" smtClean="0">
                <a:solidFill>
                  <a:srgbClr val="FFC000"/>
                </a:solidFill>
              </a:rPr>
              <a:t>“The </a:t>
            </a:r>
            <a:r>
              <a:rPr lang="en-US" sz="1600" dirty="0">
                <a:solidFill>
                  <a:srgbClr val="FFC000"/>
                </a:solidFill>
              </a:rPr>
              <a:t>images listed in the DATSET.CAT file can be found in the /DATA/IMG directory and have corresponding IMG_&lt;start&gt;_&lt;end&gt;_&lt;ID&gt;_ZS.LBL labels, where &lt;start&gt;/&lt;end&gt; are denoting the medium term planning period (</a:t>
            </a:r>
            <a:r>
              <a:rPr lang="en-US" sz="1600" dirty="0" err="1">
                <a:solidFill>
                  <a:srgbClr val="FFC000"/>
                </a:solidFill>
              </a:rPr>
              <a:t>MTPxxx</a:t>
            </a:r>
            <a:r>
              <a:rPr lang="en-US" sz="1600" dirty="0">
                <a:solidFill>
                  <a:srgbClr val="FFC000"/>
                </a:solidFill>
              </a:rPr>
              <a:t> in the listing) and &lt;ID&gt; is a sequential number which is reset for each new planning period</a:t>
            </a:r>
            <a:r>
              <a:rPr lang="en-US" sz="1600" dirty="0" smtClean="0">
                <a:solidFill>
                  <a:srgbClr val="FFC000"/>
                </a:solidFill>
              </a:rPr>
              <a:t>.”</a:t>
            </a:r>
            <a:endParaRPr lang="en-US" sz="1600" dirty="0">
              <a:solidFill>
                <a:srgbClr val="FFC000"/>
              </a:solidFill>
            </a:endParaRPr>
          </a:p>
        </p:txBody>
      </p:sp>
      <p:pic>
        <p:nvPicPr>
          <p:cNvPr id="12" name="Picture 11"/>
          <p:cNvPicPr>
            <a:picLocks noChangeAspect="1"/>
          </p:cNvPicPr>
          <p:nvPr/>
        </p:nvPicPr>
        <p:blipFill rotWithShape="1">
          <a:blip r:embed="rId2"/>
          <a:srcRect r="42606"/>
          <a:stretch/>
        </p:blipFill>
        <p:spPr>
          <a:xfrm>
            <a:off x="371291" y="4080120"/>
            <a:ext cx="3396684" cy="2057400"/>
          </a:xfrm>
          <a:prstGeom prst="rect">
            <a:avLst/>
          </a:prstGeom>
        </p:spPr>
      </p:pic>
      <p:sp>
        <p:nvSpPr>
          <p:cNvPr id="13" name="Rectangle 12"/>
          <p:cNvSpPr/>
          <p:nvPr/>
        </p:nvSpPr>
        <p:spPr>
          <a:xfrm>
            <a:off x="3866442" y="3981320"/>
            <a:ext cx="4811486" cy="2246769"/>
          </a:xfrm>
          <a:prstGeom prst="rect">
            <a:avLst/>
          </a:prstGeom>
        </p:spPr>
        <p:txBody>
          <a:bodyPr wrap="square">
            <a:spAutoFit/>
          </a:bodyPr>
          <a:lstStyle/>
          <a:p>
            <a:pPr algn="l"/>
            <a:r>
              <a:rPr lang="en-US" sz="1400" dirty="0">
                <a:solidFill>
                  <a:schemeClr val="bg1"/>
                </a:solidFill>
                <a:latin typeface="ArialMT" charset="0"/>
              </a:rPr>
              <a:t>The following file naming scheme will be used for all data </a:t>
            </a:r>
            <a:r>
              <a:rPr lang="en-US" sz="1400" dirty="0" smtClean="0">
                <a:solidFill>
                  <a:schemeClr val="bg1"/>
                </a:solidFill>
                <a:latin typeface="ArialMT" charset="0"/>
              </a:rPr>
              <a:t>sets</a:t>
            </a:r>
            <a:r>
              <a:rPr lang="mr-IN" sz="1400" dirty="0" smtClean="0">
                <a:solidFill>
                  <a:schemeClr val="bg1"/>
                </a:solidFill>
                <a:latin typeface="ArialMT" charset="0"/>
              </a:rPr>
              <a:t>…</a:t>
            </a:r>
            <a:r>
              <a:rPr lang="en-US" sz="1400" dirty="0" smtClean="0">
                <a:solidFill>
                  <a:schemeClr val="bg1"/>
                </a:solidFill>
              </a:rPr>
              <a:t> </a:t>
            </a:r>
            <a:r>
              <a:rPr lang="en-US" sz="1400" dirty="0" smtClean="0">
                <a:solidFill>
                  <a:schemeClr val="bg1"/>
                </a:solidFill>
                <a:latin typeface="ArialMT" charset="0"/>
              </a:rPr>
              <a:t>{</a:t>
            </a:r>
            <a:r>
              <a:rPr lang="en-US" sz="1400" dirty="0">
                <a:solidFill>
                  <a:schemeClr val="bg1"/>
                </a:solidFill>
                <a:latin typeface="ArialMT" charset="0"/>
              </a:rPr>
              <a:t>data type}</a:t>
            </a:r>
            <a:r>
              <a:rPr lang="en-US" sz="1400" dirty="0">
                <a:solidFill>
                  <a:schemeClr val="bg1"/>
                </a:solidFill>
                <a:latin typeface="CourierNewPSMT" charset="0"/>
              </a:rPr>
              <a:t>_</a:t>
            </a:r>
            <a:r>
              <a:rPr lang="en-US" sz="1400" dirty="0">
                <a:solidFill>
                  <a:schemeClr val="bg1"/>
                </a:solidFill>
                <a:latin typeface="ArialMT" charset="0"/>
              </a:rPr>
              <a:t>{start}</a:t>
            </a:r>
            <a:r>
              <a:rPr lang="en-US" sz="1400" dirty="0">
                <a:solidFill>
                  <a:schemeClr val="bg1"/>
                </a:solidFill>
                <a:latin typeface="CourierNewPSMT" charset="0"/>
              </a:rPr>
              <a:t>_</a:t>
            </a:r>
            <a:r>
              <a:rPr lang="en-US" sz="1400" dirty="0">
                <a:solidFill>
                  <a:schemeClr val="bg1"/>
                </a:solidFill>
                <a:latin typeface="ArialMT" charset="0"/>
              </a:rPr>
              <a:t>{stop}[</a:t>
            </a:r>
            <a:r>
              <a:rPr lang="en-US" sz="1400" dirty="0">
                <a:solidFill>
                  <a:schemeClr val="bg1"/>
                </a:solidFill>
                <a:latin typeface="CourierNewPSMT" charset="0"/>
              </a:rPr>
              <a:t>_</a:t>
            </a:r>
            <a:r>
              <a:rPr lang="en-US" sz="1400" dirty="0">
                <a:solidFill>
                  <a:schemeClr val="bg1"/>
                </a:solidFill>
                <a:latin typeface="ArialMT" charset="0"/>
              </a:rPr>
              <a:t>{extra}]</a:t>
            </a:r>
            <a:r>
              <a:rPr lang="en-US" sz="1400" dirty="0">
                <a:solidFill>
                  <a:schemeClr val="bg1"/>
                </a:solidFill>
                <a:latin typeface="CourierNewPSMT" charset="0"/>
              </a:rPr>
              <a:t>.</a:t>
            </a:r>
            <a:r>
              <a:rPr lang="en-US" sz="1400" dirty="0">
                <a:solidFill>
                  <a:schemeClr val="bg1"/>
                </a:solidFill>
                <a:latin typeface="ArialMT" charset="0"/>
              </a:rPr>
              <a:t>{</a:t>
            </a:r>
            <a:r>
              <a:rPr lang="en-US" sz="1400" dirty="0" err="1">
                <a:solidFill>
                  <a:schemeClr val="bg1"/>
                </a:solidFill>
                <a:latin typeface="ArialMT" charset="0"/>
              </a:rPr>
              <a:t>ext</a:t>
            </a:r>
            <a:r>
              <a:rPr lang="en-US" sz="1400" dirty="0" smtClean="0">
                <a:solidFill>
                  <a:schemeClr val="bg1"/>
                </a:solidFill>
                <a:latin typeface="ArialMT" charset="0"/>
              </a:rPr>
              <a:t>}</a:t>
            </a:r>
          </a:p>
          <a:p>
            <a:pPr marL="285750" indent="-285750" algn="l">
              <a:buFont typeface="SymbolMT" charset="2"/>
              <a:buChar char="·"/>
            </a:pPr>
            <a:r>
              <a:rPr lang="en-US" sz="1400" dirty="0" smtClean="0">
                <a:solidFill>
                  <a:schemeClr val="bg1"/>
                </a:solidFill>
                <a:latin typeface="ArialMT" charset="0"/>
              </a:rPr>
              <a:t>{</a:t>
            </a:r>
            <a:r>
              <a:rPr lang="en-US" sz="1400" dirty="0">
                <a:solidFill>
                  <a:schemeClr val="bg1"/>
                </a:solidFill>
                <a:latin typeface="ArialMT" charset="0"/>
              </a:rPr>
              <a:t>data type} = {</a:t>
            </a:r>
            <a:r>
              <a:rPr lang="en-US" sz="1400" dirty="0">
                <a:solidFill>
                  <a:schemeClr val="bg1"/>
                </a:solidFill>
                <a:latin typeface="CourierNewPSMT" charset="0"/>
              </a:rPr>
              <a:t>CAH, EVN, FSC, HK1, HK2, IMG, LIN, ROI, SPA, SPS, TGH</a:t>
            </a:r>
            <a:r>
              <a:rPr lang="en-US" sz="1400" dirty="0">
                <a:solidFill>
                  <a:schemeClr val="bg1"/>
                </a:solidFill>
                <a:latin typeface="ArialMT" charset="0"/>
              </a:rPr>
              <a:t>} </a:t>
            </a:r>
            <a:endParaRPr lang="en-US" sz="1400" dirty="0" smtClean="0">
              <a:solidFill>
                <a:schemeClr val="bg1"/>
              </a:solidFill>
              <a:latin typeface="ArialMT" charset="0"/>
            </a:endParaRPr>
          </a:p>
          <a:p>
            <a:pPr marL="285750" indent="-285750" algn="l">
              <a:buFont typeface="SymbolMT" charset="2"/>
              <a:buChar char="·"/>
            </a:pPr>
            <a:r>
              <a:rPr lang="en-US" sz="1400" dirty="0" smtClean="0">
                <a:solidFill>
                  <a:schemeClr val="bg1"/>
                </a:solidFill>
                <a:latin typeface="ArialMT" charset="0"/>
              </a:rPr>
              <a:t>{</a:t>
            </a:r>
            <a:r>
              <a:rPr lang="en-US" sz="1400" dirty="0">
                <a:solidFill>
                  <a:schemeClr val="bg1"/>
                </a:solidFill>
                <a:latin typeface="ArialMT" charset="0"/>
              </a:rPr>
              <a:t>start} = begin of observation rounded to nearest hour, format = </a:t>
            </a:r>
            <a:r>
              <a:rPr lang="en-US" sz="1400" dirty="0" err="1" smtClean="0">
                <a:solidFill>
                  <a:schemeClr val="bg1"/>
                </a:solidFill>
                <a:latin typeface="CourierNewPSMT" charset="0"/>
              </a:rPr>
              <a:t>yydddhh</a:t>
            </a:r>
            <a:endParaRPr lang="en-US" sz="1400" dirty="0" smtClean="0">
              <a:solidFill>
                <a:schemeClr val="bg1"/>
              </a:solidFill>
              <a:latin typeface="CourierNewPSMT" charset="0"/>
            </a:endParaRPr>
          </a:p>
          <a:p>
            <a:pPr marL="285750" indent="-285750" algn="l">
              <a:buFont typeface="SymbolMT" charset="2"/>
              <a:buChar char="·"/>
            </a:pPr>
            <a:r>
              <a:rPr lang="en-US" sz="1400" dirty="0" smtClean="0">
                <a:solidFill>
                  <a:schemeClr val="bg1"/>
                </a:solidFill>
                <a:latin typeface="ArialMT" charset="0"/>
              </a:rPr>
              <a:t>{</a:t>
            </a:r>
            <a:r>
              <a:rPr lang="en-US" sz="1400" dirty="0">
                <a:solidFill>
                  <a:schemeClr val="bg1"/>
                </a:solidFill>
                <a:latin typeface="ArialMT" charset="0"/>
              </a:rPr>
              <a:t>stop} = end of observation rounded to nearest hour, format = </a:t>
            </a:r>
            <a:r>
              <a:rPr lang="en-US" sz="1400" dirty="0" err="1" smtClean="0">
                <a:solidFill>
                  <a:schemeClr val="bg1"/>
                </a:solidFill>
                <a:latin typeface="CourierNewPSMT" charset="0"/>
              </a:rPr>
              <a:t>yydddhh</a:t>
            </a:r>
            <a:endParaRPr lang="en-US" sz="1400" dirty="0" smtClean="0">
              <a:solidFill>
                <a:schemeClr val="bg1"/>
              </a:solidFill>
              <a:latin typeface="CourierNewPSMT" charset="0"/>
            </a:endParaRPr>
          </a:p>
          <a:p>
            <a:pPr marL="285750" indent="-285750" algn="l">
              <a:buFont typeface="SymbolMT" charset="2"/>
              <a:buChar char="·"/>
            </a:pPr>
            <a:r>
              <a:rPr lang="en-US" sz="1400" dirty="0" smtClean="0">
                <a:solidFill>
                  <a:schemeClr val="bg1"/>
                </a:solidFill>
                <a:latin typeface="ArialMT" charset="0"/>
              </a:rPr>
              <a:t>{extra</a:t>
            </a:r>
            <a:r>
              <a:rPr lang="en-US" sz="1400" dirty="0">
                <a:solidFill>
                  <a:schemeClr val="bg1"/>
                </a:solidFill>
                <a:latin typeface="ArialMT" charset="0"/>
              </a:rPr>
              <a:t>} = more specific information about the file content: </a:t>
            </a:r>
            <a:endParaRPr lang="en-US" sz="1400" dirty="0">
              <a:solidFill>
                <a:schemeClr val="bg1"/>
              </a:solidFill>
            </a:endParaRPr>
          </a:p>
        </p:txBody>
      </p:sp>
    </p:spTree>
    <p:extLst>
      <p:ext uri="{BB962C8B-B14F-4D97-AF65-F5344CB8AC3E}">
        <p14:creationId xmlns:p14="http://schemas.microsoft.com/office/powerpoint/2010/main" val="1821182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Closeout to March 31, 2012 Items</a:t>
            </a:r>
            <a:endParaRPr lang="en-US" dirty="0"/>
          </a:p>
        </p:txBody>
      </p:sp>
      <p:sp>
        <p:nvSpPr>
          <p:cNvPr id="3" name="Content Placeholder 2"/>
          <p:cNvSpPr>
            <a:spLocks noGrp="1"/>
          </p:cNvSpPr>
          <p:nvPr>
            <p:ph idx="1"/>
          </p:nvPr>
        </p:nvSpPr>
        <p:spPr/>
        <p:txBody>
          <a:bodyPr/>
          <a:lstStyle/>
          <a:p>
            <a:r>
              <a:rPr lang="en-US" dirty="0" smtClean="0"/>
              <a:t>See notes under “Documentation”</a:t>
            </a:r>
            <a:endParaRPr lang="en-US"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17</a:t>
            </a:fld>
            <a:endParaRPr lang="en-US"/>
          </a:p>
        </p:txBody>
      </p:sp>
    </p:spTree>
    <p:extLst>
      <p:ext uri="{BB962C8B-B14F-4D97-AF65-F5344CB8AC3E}">
        <p14:creationId xmlns:p14="http://schemas.microsoft.com/office/powerpoint/2010/main" val="1169543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Shortcomings</a:t>
            </a:r>
            <a:endParaRPr lang="en-US" dirty="0"/>
          </a:p>
        </p:txBody>
      </p:sp>
      <p:sp>
        <p:nvSpPr>
          <p:cNvPr id="3" name="Content Placeholder 2"/>
          <p:cNvSpPr>
            <a:spLocks noGrp="1"/>
          </p:cNvSpPr>
          <p:nvPr>
            <p:ph idx="1"/>
          </p:nvPr>
        </p:nvSpPr>
        <p:spPr/>
        <p:txBody>
          <a:bodyPr/>
          <a:lstStyle/>
          <a:p>
            <a:pPr lvl="0"/>
            <a:r>
              <a:rPr lang="en-US" dirty="0"/>
              <a:t>Narrative portion of documentation needs some improvement</a:t>
            </a:r>
          </a:p>
          <a:p>
            <a:pPr lvl="0"/>
            <a:r>
              <a:rPr lang="en-US" dirty="0"/>
              <a:t>IDL </a:t>
            </a:r>
            <a:r>
              <a:rPr lang="en-US" dirty="0" err="1"/>
              <a:t>mid_browse</a:t>
            </a:r>
            <a:r>
              <a:rPr lang="en-US"/>
              <a:t> code needs to maintain IDL compatibility</a:t>
            </a:r>
          </a:p>
          <a:p>
            <a:endParaRPr lang="en-US"/>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18</a:t>
            </a:fld>
            <a:endParaRPr lang="en-US"/>
          </a:p>
        </p:txBody>
      </p:sp>
    </p:spTree>
    <p:extLst>
      <p:ext uri="{BB962C8B-B14F-4D97-AF65-F5344CB8AC3E}">
        <p14:creationId xmlns:p14="http://schemas.microsoft.com/office/powerpoint/2010/main" val="359292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RIDS filed</a:t>
            </a:r>
            <a:endParaRPr lang="en-US" dirty="0"/>
          </a:p>
        </p:txBody>
      </p:sp>
      <p:sp>
        <p:nvSpPr>
          <p:cNvPr id="3" name="Content Placeholder 2"/>
          <p:cNvSpPr>
            <a:spLocks noGrp="1"/>
          </p:cNvSpPr>
          <p:nvPr>
            <p:ph idx="1"/>
          </p:nvPr>
        </p:nvSpPr>
        <p:spPr/>
        <p:txBody>
          <a:bodyPr/>
          <a:lstStyle/>
          <a:p>
            <a:r>
              <a:rPr lang="en-US" dirty="0" smtClean="0"/>
              <a:t>Science Panel 253</a:t>
            </a:r>
          </a:p>
          <a:p>
            <a:pPr lvl="1"/>
            <a:r>
              <a:rPr lang="en-US" dirty="0" err="1" smtClean="0"/>
              <a:t>Dataset.CAT</a:t>
            </a:r>
            <a:r>
              <a:rPr lang="en-US" dirty="0" smtClean="0"/>
              <a:t> relationship to data files is obscure</a:t>
            </a:r>
          </a:p>
          <a:p>
            <a:pPr lvl="1"/>
            <a:r>
              <a:rPr lang="en-US" dirty="0"/>
              <a:t>Accepted but noted that: The images listed in the DATSET.CAT file can be found in the /DATA/IMG directory and have corresponding IMG_&lt;start&gt;_&lt;end&gt;_&lt;ID&gt;_ZS.LBL </a:t>
            </a:r>
            <a:r>
              <a:rPr lang="en-US" dirty="0" smtClean="0"/>
              <a:t>labels</a:t>
            </a:r>
            <a:r>
              <a:rPr lang="mr-IN" dirty="0" smtClean="0"/>
              <a:t>…</a:t>
            </a:r>
            <a:r>
              <a:rPr lang="en-US" dirty="0" smtClean="0"/>
              <a:t> This does not seem to be the case for the dataset inspected.</a:t>
            </a:r>
          </a:p>
          <a:p>
            <a:r>
              <a:rPr lang="en-US" dirty="0" smtClean="0"/>
              <a:t>Science Panel 254:</a:t>
            </a:r>
          </a:p>
          <a:p>
            <a:pPr lvl="1"/>
            <a:r>
              <a:rPr lang="en-US" dirty="0" smtClean="0"/>
              <a:t>Dual use of term “Targets” is confusing (partly accepted)</a:t>
            </a:r>
            <a:endParaRPr lang="en-US"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19</a:t>
            </a:fld>
            <a:endParaRPr lang="en-US"/>
          </a:p>
        </p:txBody>
      </p:sp>
    </p:spTree>
    <p:extLst>
      <p:ext uri="{BB962C8B-B14F-4D97-AF65-F5344CB8AC3E}">
        <p14:creationId xmlns:p14="http://schemas.microsoft.com/office/powerpoint/2010/main" val="1233805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MIDAS AFM/MFM</a:t>
            </a:r>
            <a:endParaRPr lang="en-US" dirty="0"/>
          </a:p>
        </p:txBody>
      </p:sp>
      <p:sp>
        <p:nvSpPr>
          <p:cNvPr id="5" name="Content Placeholder 4"/>
          <p:cNvSpPr>
            <a:spLocks noGrp="1"/>
          </p:cNvSpPr>
          <p:nvPr>
            <p:ph idx="1"/>
          </p:nvPr>
        </p:nvSpPr>
        <p:spPr>
          <a:xfrm>
            <a:off x="423863" y="1117600"/>
            <a:ext cx="4148137" cy="4837113"/>
          </a:xfrm>
        </p:spPr>
        <p:txBody>
          <a:bodyPr/>
          <a:lstStyle/>
          <a:p>
            <a:r>
              <a:rPr lang="en-US" sz="2000" dirty="0" smtClean="0"/>
              <a:t>64 targets with resin surfaces</a:t>
            </a:r>
          </a:p>
          <a:p>
            <a:r>
              <a:rPr lang="en-US" sz="2000" dirty="0" smtClean="0"/>
              <a:t>16 cantilevers/tips (4 magnetic), 1.6 mm apart</a:t>
            </a:r>
          </a:p>
          <a:p>
            <a:r>
              <a:rPr lang="en-US" sz="2000" dirty="0" smtClean="0"/>
              <a:t>100µ x 100µ x 7µ range</a:t>
            </a:r>
          </a:p>
          <a:p>
            <a:r>
              <a:rPr lang="en-US" sz="2000" dirty="0" smtClean="0"/>
              <a:t>Mechanical coarse approach</a:t>
            </a:r>
          </a:p>
          <a:p>
            <a:r>
              <a:rPr lang="en-US" sz="2000" dirty="0" smtClean="0"/>
              <a:t>Piezoelectric scanner</a:t>
            </a:r>
          </a:p>
          <a:p>
            <a:r>
              <a:rPr lang="en-US" sz="2000" dirty="0" err="1" smtClean="0"/>
              <a:t>Piezoresistive</a:t>
            </a:r>
            <a:r>
              <a:rPr lang="en-US" sz="2000" dirty="0" smtClean="0"/>
              <a:t> feedback</a:t>
            </a:r>
          </a:p>
          <a:p>
            <a:r>
              <a:rPr lang="en-US" sz="2000" dirty="0" smtClean="0"/>
              <a:t>Piezoelectric oscillators (dynamic mode)</a:t>
            </a:r>
            <a:endParaRPr lang="en-US" sz="2000" dirty="0"/>
          </a:p>
          <a:p>
            <a:endParaRPr lang="en-US" sz="2000" dirty="0"/>
          </a:p>
        </p:txBody>
      </p:sp>
      <p:sp>
        <p:nvSpPr>
          <p:cNvPr id="3" name="Date Placeholder 2"/>
          <p:cNvSpPr>
            <a:spLocks noGrp="1"/>
          </p:cNvSpPr>
          <p:nvPr>
            <p:ph type="dt" sz="half" idx="10"/>
          </p:nvPr>
        </p:nvSpPr>
        <p:spPr/>
        <p:txBody>
          <a:bodyPr/>
          <a:lstStyle/>
          <a:p>
            <a:pPr>
              <a:defRPr/>
            </a:pPr>
            <a:endParaRPr lang="en-US" smtClean="0"/>
          </a:p>
          <a:p>
            <a:pPr>
              <a:defRPr/>
            </a:pPr>
            <a:endParaRPr lang="en-US"/>
          </a:p>
        </p:txBody>
      </p:sp>
      <p:sp>
        <p:nvSpPr>
          <p:cNvPr id="4" name="Slide Number Placeholder 3"/>
          <p:cNvSpPr>
            <a:spLocks noGrp="1"/>
          </p:cNvSpPr>
          <p:nvPr>
            <p:ph type="sldNum" sz="quarter" idx="11"/>
          </p:nvPr>
        </p:nvSpPr>
        <p:spPr/>
        <p:txBody>
          <a:bodyPr/>
          <a:lstStyle/>
          <a:p>
            <a:pPr>
              <a:defRPr/>
            </a:pPr>
            <a:fld id="{900550FC-1A26-463A-8C71-E6C79AB8E0BF}" type="slidenum">
              <a:rPr lang="en-US" smtClean="0"/>
              <a:pPr>
                <a:defRPr/>
              </a:pPr>
              <a:t>2</a:t>
            </a:fld>
            <a:endParaRPr lang="en-US"/>
          </a:p>
        </p:txBody>
      </p:sp>
      <p:pic>
        <p:nvPicPr>
          <p:cNvPr id="6" name="Picture 5"/>
          <p:cNvPicPr>
            <a:picLocks noChangeAspect="1"/>
          </p:cNvPicPr>
          <p:nvPr/>
        </p:nvPicPr>
        <p:blipFill>
          <a:blip r:embed="rId2"/>
          <a:stretch>
            <a:fillRect/>
          </a:stretch>
        </p:blipFill>
        <p:spPr>
          <a:xfrm>
            <a:off x="4867626" y="655297"/>
            <a:ext cx="3949597" cy="5606143"/>
          </a:xfrm>
          <a:prstGeom prst="rect">
            <a:avLst/>
          </a:prstGeom>
        </p:spPr>
      </p:pic>
      <p:sp>
        <p:nvSpPr>
          <p:cNvPr id="7" name="TextBox 6"/>
          <p:cNvSpPr txBox="1"/>
          <p:nvPr/>
        </p:nvSpPr>
        <p:spPr>
          <a:xfrm>
            <a:off x="6125223" y="6261440"/>
            <a:ext cx="2771849" cy="307777"/>
          </a:xfrm>
          <a:prstGeom prst="rect">
            <a:avLst/>
          </a:prstGeom>
          <a:noFill/>
        </p:spPr>
        <p:txBody>
          <a:bodyPr wrap="none" rtlCol="0">
            <a:spAutoFit/>
          </a:bodyPr>
          <a:lstStyle/>
          <a:p>
            <a:r>
              <a:rPr lang="en-US" sz="1400" i="1" dirty="0" smtClean="0">
                <a:solidFill>
                  <a:srgbClr val="FFC000"/>
                </a:solidFill>
              </a:rPr>
              <a:t>Bentley et al. (2016) Nature 537, 73</a:t>
            </a:r>
            <a:endParaRPr lang="en-US" sz="1400" i="1" dirty="0">
              <a:solidFill>
                <a:srgbClr val="FFC000"/>
              </a:solidFill>
            </a:endParaRPr>
          </a:p>
        </p:txBody>
      </p:sp>
    </p:spTree>
    <p:extLst>
      <p:ext uri="{BB962C8B-B14F-4D97-AF65-F5344CB8AC3E}">
        <p14:creationId xmlns:p14="http://schemas.microsoft.com/office/powerpoint/2010/main" val="3869051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material</a:t>
            </a:r>
            <a:endParaRPr lang="en-US" dirty="0"/>
          </a:p>
        </p:txBody>
      </p:sp>
      <p:sp>
        <p:nvSpPr>
          <p:cNvPr id="3" name="Content Placeholder 2"/>
          <p:cNvSpPr>
            <a:spLocks noGrp="1"/>
          </p:cNvSpPr>
          <p:nvPr>
            <p:ph idx="1"/>
          </p:nvPr>
        </p:nvSpPr>
        <p:spPr>
          <a:xfrm>
            <a:off x="423863" y="1117600"/>
            <a:ext cx="8296275" cy="5446486"/>
          </a:xfrm>
        </p:spPr>
        <p:txBody>
          <a:bodyPr numCol="2">
            <a:noAutofit/>
          </a:bodyPr>
          <a:lstStyle/>
          <a:p>
            <a:pPr lvl="0"/>
            <a:r>
              <a:rPr lang="en-US" sz="1600" dirty="0" smtClean="0"/>
              <a:t>Data to be reviewed</a:t>
            </a:r>
          </a:p>
          <a:p>
            <a:pPr lvl="1"/>
            <a:r>
              <a:rPr lang="en-US" sz="1400" dirty="0" smtClean="0"/>
              <a:t>RO-D-MIDAS-3-ESC4-SAMPLES-V1.0</a:t>
            </a:r>
            <a:endParaRPr lang="en-US" sz="1400" dirty="0"/>
          </a:p>
          <a:p>
            <a:pPr lvl="1"/>
            <a:r>
              <a:rPr lang="en-US" sz="1400" dirty="0"/>
              <a:t>RO-D-MIDAS-3-EXT1-SAMPLES-V1.0</a:t>
            </a:r>
          </a:p>
          <a:p>
            <a:pPr lvl="1"/>
            <a:r>
              <a:rPr lang="en-US" sz="1400" dirty="0"/>
              <a:t>RO-D-MIDAS-3-EXT2-SAMPLES-V1.0</a:t>
            </a:r>
          </a:p>
          <a:p>
            <a:pPr lvl="1"/>
            <a:r>
              <a:rPr lang="en-US" sz="1400" dirty="0"/>
              <a:t>RO-D-MIDAS-3-EXT3-SAMPLES-V1.0 </a:t>
            </a:r>
          </a:p>
          <a:p>
            <a:pPr lvl="0"/>
            <a:r>
              <a:rPr lang="en-US" sz="1600" dirty="0" smtClean="0"/>
              <a:t>Data Types</a:t>
            </a:r>
          </a:p>
          <a:p>
            <a:pPr lvl="1"/>
            <a:r>
              <a:rPr lang="en-US" sz="1400" dirty="0" smtClean="0"/>
              <a:t>CAH </a:t>
            </a:r>
            <a:r>
              <a:rPr lang="en-US" sz="1400" dirty="0"/>
              <a:t>– CANTILEVER (TIP) HISTORY</a:t>
            </a:r>
          </a:p>
          <a:p>
            <a:pPr lvl="1"/>
            <a:r>
              <a:rPr lang="en-US" sz="1400" dirty="0"/>
              <a:t>EVN – EVENT RECORD</a:t>
            </a:r>
          </a:p>
          <a:p>
            <a:pPr lvl="1"/>
            <a:r>
              <a:rPr lang="en-US" sz="1400" dirty="0"/>
              <a:t>FSC – FREQUENCY SCAN</a:t>
            </a:r>
          </a:p>
          <a:p>
            <a:pPr lvl="1"/>
            <a:r>
              <a:rPr lang="en-US" sz="1400" dirty="0"/>
              <a:t>HK1 – STANDARD HOUSEKEEPING</a:t>
            </a:r>
          </a:p>
          <a:p>
            <a:pPr lvl="1"/>
            <a:r>
              <a:rPr lang="en-US" sz="1400" dirty="0"/>
              <a:t>HK2 – EXTENDED HOUSEKEEPING</a:t>
            </a:r>
          </a:p>
          <a:p>
            <a:pPr lvl="1"/>
            <a:r>
              <a:rPr lang="en-US" sz="1400" dirty="0"/>
              <a:t>LIN – LINE SCAN</a:t>
            </a:r>
          </a:p>
          <a:p>
            <a:pPr lvl="1"/>
            <a:r>
              <a:rPr lang="en-US" sz="1400" dirty="0"/>
              <a:t>ROI – REGION OF INTEREST (FEATURE VECTOR)</a:t>
            </a:r>
          </a:p>
          <a:p>
            <a:pPr lvl="1"/>
            <a:r>
              <a:rPr lang="en-US" sz="1400" dirty="0"/>
              <a:t>SPA – SINGLE POINT APPROACH</a:t>
            </a:r>
          </a:p>
          <a:p>
            <a:pPr lvl="1"/>
            <a:r>
              <a:rPr lang="en-US" sz="1400" dirty="0"/>
              <a:t>SPS – SINGLE POINT SCAN</a:t>
            </a:r>
          </a:p>
          <a:p>
            <a:pPr lvl="1"/>
            <a:r>
              <a:rPr lang="en-US" sz="1400" dirty="0"/>
              <a:t>TGH – TARGET HISTORY</a:t>
            </a:r>
          </a:p>
          <a:p>
            <a:pPr lvl="1"/>
            <a:r>
              <a:rPr lang="en-US" sz="1400" dirty="0"/>
              <a:t>IMG </a:t>
            </a:r>
            <a:r>
              <a:rPr lang="mr-IN" sz="1400" dirty="0" smtClean="0"/>
              <a:t>–</a:t>
            </a:r>
            <a:r>
              <a:rPr lang="en-US" sz="1400" dirty="0" smtClean="0"/>
              <a:t> IMAGES</a:t>
            </a:r>
          </a:p>
          <a:p>
            <a:pPr lvl="1"/>
            <a:endParaRPr lang="en-US" sz="1400" dirty="0" smtClean="0"/>
          </a:p>
          <a:p>
            <a:r>
              <a:rPr lang="en-US" sz="1600" dirty="0" smtClean="0"/>
              <a:t>Documentation</a:t>
            </a:r>
          </a:p>
          <a:p>
            <a:pPr lvl="1"/>
            <a:r>
              <a:rPr lang="en-US" sz="1400" dirty="0" smtClean="0"/>
              <a:t>User manual</a:t>
            </a:r>
          </a:p>
          <a:p>
            <a:pPr lvl="1"/>
            <a:r>
              <a:rPr lang="en-US" sz="1400" dirty="0" smtClean="0"/>
              <a:t>ICD</a:t>
            </a:r>
          </a:p>
          <a:p>
            <a:pPr lvl="1"/>
            <a:r>
              <a:rPr lang="en-US" sz="1400" dirty="0" smtClean="0"/>
              <a:t>Coordinates</a:t>
            </a:r>
          </a:p>
          <a:p>
            <a:r>
              <a:rPr lang="en-US" sz="1600" dirty="0" smtClean="0"/>
              <a:t>Other</a:t>
            </a:r>
          </a:p>
          <a:p>
            <a:pPr lvl="1"/>
            <a:r>
              <a:rPr lang="en-US" sz="1400" dirty="0" smtClean="0"/>
              <a:t>IDL Code (MID-BROWSE)</a:t>
            </a:r>
          </a:p>
          <a:p>
            <a:pPr lvl="1"/>
            <a:r>
              <a:rPr lang="en-US" sz="1400" dirty="0" smtClean="0"/>
              <a:t>AAREADME.TXT</a:t>
            </a:r>
          </a:p>
          <a:p>
            <a:pPr lvl="1"/>
            <a:r>
              <a:rPr lang="en-US" sz="1400" dirty="0" smtClean="0"/>
              <a:t>Calibration files</a:t>
            </a:r>
          </a:p>
          <a:p>
            <a:pPr lvl="1"/>
            <a:r>
              <a:rPr lang="en-US" sz="1400" dirty="0" smtClean="0"/>
              <a:t>Catalog files</a:t>
            </a:r>
          </a:p>
          <a:p>
            <a:pPr lvl="1"/>
            <a:r>
              <a:rPr lang="en-US" sz="1400" dirty="0" smtClean="0"/>
              <a:t>Index Files</a:t>
            </a:r>
          </a:p>
          <a:p>
            <a:pPr lvl="1"/>
            <a:r>
              <a:rPr lang="en-US" sz="1400" dirty="0" smtClean="0"/>
              <a:t>Label (format) files</a:t>
            </a:r>
          </a:p>
          <a:p>
            <a:pPr lvl="1"/>
            <a:endParaRPr lang="en-US" sz="1400"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3</a:t>
            </a:fld>
            <a:endParaRPr lang="en-US"/>
          </a:p>
        </p:txBody>
      </p:sp>
    </p:spTree>
    <p:extLst>
      <p:ext uri="{BB962C8B-B14F-4D97-AF65-F5344CB8AC3E}">
        <p14:creationId xmlns:p14="http://schemas.microsoft.com/office/powerpoint/2010/main" val="869210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objectives</a:t>
            </a:r>
            <a:endParaRPr lang="en-US" dirty="0"/>
          </a:p>
        </p:txBody>
      </p:sp>
      <p:sp>
        <p:nvSpPr>
          <p:cNvPr id="3" name="Content Placeholder 2"/>
          <p:cNvSpPr>
            <a:spLocks noGrp="1"/>
          </p:cNvSpPr>
          <p:nvPr>
            <p:ph idx="1"/>
          </p:nvPr>
        </p:nvSpPr>
        <p:spPr>
          <a:xfrm>
            <a:off x="423863" y="1117600"/>
            <a:ext cx="8296275" cy="5446486"/>
          </a:xfrm>
        </p:spPr>
        <p:txBody>
          <a:bodyPr numCol="2">
            <a:normAutofit fontScale="70000" lnSpcReduction="20000"/>
          </a:bodyPr>
          <a:lstStyle/>
          <a:p>
            <a:pPr marL="457200" lvl="0" indent="-457200">
              <a:buFont typeface="+mj-lt"/>
              <a:buAutoNum type="arabicPeriod"/>
            </a:pPr>
            <a:r>
              <a:rPr lang="en-US" dirty="0">
                <a:latin typeface="Cambria" charset="0"/>
                <a:ea typeface="Cambria" charset="0"/>
                <a:cs typeface="Cambria" charset="0"/>
              </a:rPr>
              <a:t>Confirm the </a:t>
            </a:r>
            <a:r>
              <a:rPr lang="en-US" b="1" dirty="0">
                <a:latin typeface="Cambria" charset="0"/>
                <a:ea typeface="Cambria" charset="0"/>
                <a:cs typeface="Cambria" charset="0"/>
              </a:rPr>
              <a:t>completeness and scientific integrity</a:t>
            </a:r>
            <a:r>
              <a:rPr lang="en-US" dirty="0">
                <a:latin typeface="Cambria" charset="0"/>
                <a:ea typeface="Cambria" charset="0"/>
                <a:cs typeface="Cambria" charset="0"/>
              </a:rPr>
              <a:t> of the </a:t>
            </a:r>
            <a:r>
              <a:rPr lang="en-US" dirty="0" smtClean="0">
                <a:latin typeface="Cambria" charset="0"/>
                <a:ea typeface="Cambria" charset="0"/>
                <a:cs typeface="Cambria" charset="0"/>
              </a:rPr>
              <a:t>data </a:t>
            </a:r>
            <a:r>
              <a:rPr lang="en-US" dirty="0">
                <a:latin typeface="Cambria" charset="0"/>
                <a:ea typeface="Cambria" charset="0"/>
                <a:cs typeface="Cambria" charset="0"/>
              </a:rPr>
              <a:t>sets </a:t>
            </a:r>
            <a:r>
              <a:rPr lang="en-US" dirty="0" smtClean="0">
                <a:latin typeface="Cambria" charset="0"/>
                <a:ea typeface="Cambria" charset="0"/>
                <a:cs typeface="Cambria" charset="0"/>
              </a:rPr>
              <a:t>: </a:t>
            </a:r>
            <a:endParaRPr lang="en-US" dirty="0">
              <a:latin typeface="Cambria" charset="0"/>
              <a:ea typeface="Cambria" charset="0"/>
              <a:cs typeface="Cambria" charset="0"/>
            </a:endParaRPr>
          </a:p>
          <a:p>
            <a:pPr lvl="1"/>
            <a:r>
              <a:rPr lang="en-US" dirty="0">
                <a:latin typeface="Cambria" charset="0"/>
                <a:ea typeface="Cambria" charset="0"/>
                <a:cs typeface="Cambria" charset="0"/>
              </a:rPr>
              <a:t>Data quality (e.g. signal-to-noise ratio, radiance level, instrument artifacts).  </a:t>
            </a:r>
          </a:p>
          <a:p>
            <a:pPr lvl="1"/>
            <a:r>
              <a:rPr lang="en-US" dirty="0">
                <a:latin typeface="Cambria" charset="0"/>
                <a:ea typeface="Cambria" charset="0"/>
                <a:cs typeface="Cambria" charset="0"/>
              </a:rPr>
              <a:t>Data processing levels.  </a:t>
            </a:r>
          </a:p>
          <a:p>
            <a:pPr lvl="1"/>
            <a:r>
              <a:rPr lang="en-US" dirty="0">
                <a:latin typeface="Cambria" charset="0"/>
                <a:ea typeface="Cambria" charset="0"/>
                <a:cs typeface="Cambria" charset="0"/>
              </a:rPr>
              <a:t>Usage of proper units.  </a:t>
            </a:r>
          </a:p>
          <a:p>
            <a:pPr lvl="1"/>
            <a:r>
              <a:rPr lang="en-US" dirty="0">
                <a:latin typeface="Cambria" charset="0"/>
                <a:ea typeface="Cambria" charset="0"/>
                <a:cs typeface="Cambria" charset="0"/>
              </a:rPr>
              <a:t>Whether the needs of the scientific community are met.  </a:t>
            </a:r>
          </a:p>
          <a:p>
            <a:pPr marL="457200" lvl="0" indent="-457200">
              <a:buFont typeface="+mj-lt"/>
              <a:buAutoNum type="arabicPeriod"/>
            </a:pPr>
            <a:r>
              <a:rPr lang="en-US" dirty="0">
                <a:latin typeface="Cambria" charset="0"/>
                <a:ea typeface="Cambria" charset="0"/>
                <a:cs typeface="Cambria" charset="0"/>
              </a:rPr>
              <a:t>Confirm that the datasets contain the necessary instrument science, instrument housekeeping, spacecraft housekeeping and science operations information necessary to execute instrument, cross-instrument and cross-mission data analysis.  </a:t>
            </a:r>
          </a:p>
          <a:p>
            <a:pPr marL="457200" lvl="0" indent="-457200">
              <a:buFont typeface="+mj-lt"/>
              <a:buAutoNum type="arabicPeriod"/>
            </a:pPr>
            <a:r>
              <a:rPr lang="en-US" dirty="0">
                <a:latin typeface="Cambria" charset="0"/>
                <a:ea typeface="Cambria" charset="0"/>
                <a:cs typeface="Cambria" charset="0"/>
              </a:rPr>
              <a:t>Verify that the </a:t>
            </a:r>
            <a:r>
              <a:rPr lang="en-US" dirty="0" smtClean="0">
                <a:latin typeface="Cambria" charset="0"/>
                <a:ea typeface="Cambria" charset="0"/>
                <a:cs typeface="Cambria" charset="0"/>
              </a:rPr>
              <a:t>documentation </a:t>
            </a:r>
            <a:r>
              <a:rPr lang="en-US" dirty="0">
                <a:latin typeface="Cambria" charset="0"/>
                <a:ea typeface="Cambria" charset="0"/>
                <a:cs typeface="Cambria" charset="0"/>
              </a:rPr>
              <a:t>is complete and sufficient for data processing and analysis.  </a:t>
            </a:r>
          </a:p>
          <a:p>
            <a:pPr marL="457200" lvl="0" indent="-457200">
              <a:buFont typeface="+mj-lt"/>
              <a:buAutoNum type="arabicPeriod"/>
            </a:pPr>
            <a:r>
              <a:rPr lang="en-US" dirty="0">
                <a:latin typeface="Cambria" charset="0"/>
                <a:ea typeface="Cambria" charset="0"/>
                <a:cs typeface="Cambria" charset="0"/>
              </a:rPr>
              <a:t>Confirm that calibration information provided is complete</a:t>
            </a:r>
            <a:r>
              <a:rPr lang="en-US" dirty="0" smtClean="0">
                <a:latin typeface="Cambria" charset="0"/>
                <a:ea typeface="Cambria" charset="0"/>
                <a:cs typeface="Cambria" charset="0"/>
              </a:rPr>
              <a:t>, and </a:t>
            </a:r>
            <a:r>
              <a:rPr lang="en-US" dirty="0">
                <a:latin typeface="Cambria" charset="0"/>
                <a:ea typeface="Cambria" charset="0"/>
                <a:cs typeface="Cambria" charset="0"/>
              </a:rPr>
              <a:t>that the reviewer can obtain the same results as in the data set if he/she follows the described </a:t>
            </a:r>
            <a:r>
              <a:rPr lang="en-US" dirty="0" smtClean="0">
                <a:latin typeface="Cambria" charset="0"/>
                <a:ea typeface="Cambria" charset="0"/>
                <a:cs typeface="Cambria" charset="0"/>
              </a:rPr>
              <a:t>procedure. </a:t>
            </a:r>
            <a:r>
              <a:rPr lang="en-US" dirty="0">
                <a:latin typeface="Cambria" charset="0"/>
                <a:ea typeface="Cambria" charset="0"/>
                <a:cs typeface="Cambria" charset="0"/>
              </a:rPr>
              <a:t> </a:t>
            </a:r>
          </a:p>
          <a:p>
            <a:pPr marL="457200" lvl="0" indent="-457200">
              <a:buFont typeface="+mj-lt"/>
              <a:buAutoNum type="arabicPeriod"/>
            </a:pPr>
            <a:r>
              <a:rPr lang="en-US" dirty="0">
                <a:latin typeface="Cambria" charset="0"/>
                <a:ea typeface="Cambria" charset="0"/>
                <a:cs typeface="Cambria" charset="0"/>
              </a:rPr>
              <a:t>Confirm </a:t>
            </a:r>
            <a:r>
              <a:rPr lang="en-US" b="1" dirty="0">
                <a:latin typeface="Cambria" charset="0"/>
                <a:ea typeface="Cambria" charset="0"/>
                <a:cs typeface="Cambria" charset="0"/>
              </a:rPr>
              <a:t>the long-term scientific usability of the data,</a:t>
            </a:r>
            <a:r>
              <a:rPr lang="en-US" dirty="0">
                <a:latin typeface="Cambria" charset="0"/>
                <a:ea typeface="Cambria" charset="0"/>
                <a:cs typeface="Cambria" charset="0"/>
              </a:rPr>
              <a:t> e.g. against already existing planetary archives.  </a:t>
            </a:r>
          </a:p>
          <a:p>
            <a:pPr marL="457200" lvl="0" indent="-457200">
              <a:buFont typeface="+mj-lt"/>
              <a:buAutoNum type="arabicPeriod"/>
            </a:pPr>
            <a:r>
              <a:rPr lang="en-US" dirty="0">
                <a:latin typeface="Cambria" charset="0"/>
                <a:ea typeface="Cambria" charset="0"/>
                <a:cs typeface="Cambria" charset="0"/>
              </a:rPr>
              <a:t>Confirm the </a:t>
            </a:r>
            <a:r>
              <a:rPr lang="en-US" b="1" dirty="0">
                <a:latin typeface="Cambria" charset="0"/>
                <a:ea typeface="Cambria" charset="0"/>
                <a:cs typeface="Cambria" charset="0"/>
              </a:rPr>
              <a:t>usefulness of the provided data sets</a:t>
            </a:r>
            <a:r>
              <a:rPr lang="en-US" dirty="0">
                <a:latin typeface="Cambria" charset="0"/>
                <a:ea typeface="Cambria" charset="0"/>
                <a:cs typeface="Cambria" charset="0"/>
              </a:rPr>
              <a:t> for analysis by the science community e.g. by attempting to read/manipulate the data (without team-provided software) to produce or reproduce scientifically published results (if feasible)  </a:t>
            </a:r>
          </a:p>
          <a:p>
            <a:pPr marL="457200" lvl="0" indent="-457200">
              <a:buFont typeface="+mj-lt"/>
              <a:buAutoNum type="arabicPeriod"/>
            </a:pPr>
            <a:r>
              <a:rPr lang="en-US" dirty="0" smtClean="0">
                <a:latin typeface="Cambria" charset="0"/>
                <a:ea typeface="Cambria" charset="0"/>
                <a:cs typeface="Cambria" charset="0"/>
              </a:rPr>
              <a:t>C</a:t>
            </a:r>
            <a:r>
              <a:rPr lang="en-US" b="1" dirty="0" smtClean="0">
                <a:latin typeface="Cambria" charset="0"/>
                <a:ea typeface="Cambria" charset="0"/>
                <a:cs typeface="Cambria" charset="0"/>
              </a:rPr>
              <a:t>heck </a:t>
            </a:r>
            <a:r>
              <a:rPr lang="en-US" b="1" dirty="0">
                <a:latin typeface="Cambria" charset="0"/>
                <a:ea typeface="Cambria" charset="0"/>
                <a:cs typeface="Cambria" charset="0"/>
              </a:rPr>
              <a:t>the closeout of science RIDs raised from the previous reviews</a:t>
            </a:r>
            <a:r>
              <a:rPr lang="en-US" dirty="0" smtClean="0">
                <a:latin typeface="Cambria" charset="0"/>
                <a:ea typeface="Cambria" charset="0"/>
                <a:cs typeface="Cambria" charset="0"/>
              </a:rPr>
              <a:t>:</a:t>
            </a:r>
            <a:endParaRPr lang="en-US" dirty="0">
              <a:latin typeface="Cambria" charset="0"/>
              <a:ea typeface="Cambria" charset="0"/>
              <a:cs typeface="Cambria" charset="0"/>
            </a:endParaRPr>
          </a:p>
          <a:p>
            <a:pPr marL="457200" lvl="0" indent="-457200">
              <a:buFont typeface="+mj-lt"/>
              <a:buAutoNum type="arabicPeriod"/>
            </a:pPr>
            <a:r>
              <a:rPr lang="en-US" b="1" dirty="0">
                <a:latin typeface="Cambria" charset="0"/>
                <a:ea typeface="Cambria" charset="0"/>
                <a:cs typeface="Cambria" charset="0"/>
              </a:rPr>
              <a:t>Shortcomings</a:t>
            </a:r>
            <a:r>
              <a:rPr lang="en-US" dirty="0">
                <a:latin typeface="Cambria" charset="0"/>
                <a:ea typeface="Cambria" charset="0"/>
                <a:cs typeface="Cambria" charset="0"/>
              </a:rPr>
              <a:t> - including detailed recommendations and their implementation </a:t>
            </a:r>
            <a:r>
              <a:rPr lang="en-US" dirty="0" smtClean="0">
                <a:latin typeface="Cambria" charset="0"/>
                <a:ea typeface="Cambria" charset="0"/>
                <a:cs typeface="Cambria" charset="0"/>
              </a:rPr>
              <a:t>period. </a:t>
            </a:r>
            <a:r>
              <a:rPr lang="en-US" dirty="0">
                <a:latin typeface="Cambria" charset="0"/>
                <a:ea typeface="Cambria" charset="0"/>
                <a:cs typeface="Cambria" charset="0"/>
              </a:rPr>
              <a:t> </a:t>
            </a:r>
          </a:p>
          <a:p>
            <a:pPr marL="457200" indent="-457200">
              <a:buFont typeface="+mj-lt"/>
              <a:buAutoNum type="arabicPeriod"/>
            </a:pPr>
            <a:endParaRPr lang="en-US" dirty="0">
              <a:latin typeface="Cambria" charset="0"/>
              <a:ea typeface="Cambria" charset="0"/>
              <a:cs typeface="Cambria" charset="0"/>
            </a:endParaRPr>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4</a:t>
            </a:fld>
            <a:endParaRPr lang="en-US"/>
          </a:p>
        </p:txBody>
      </p:sp>
    </p:spTree>
    <p:extLst>
      <p:ext uri="{BB962C8B-B14F-4D97-AF65-F5344CB8AC3E}">
        <p14:creationId xmlns:p14="http://schemas.microsoft.com/office/powerpoint/2010/main" val="457299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4406900"/>
            <a:ext cx="7772400" cy="707886"/>
          </a:xfrm>
        </p:spPr>
        <p:txBody>
          <a:bodyPr/>
          <a:lstStyle/>
          <a:p>
            <a:r>
              <a:rPr lang="en-US" dirty="0" smtClean="0"/>
              <a:t>Review comments</a:t>
            </a:r>
            <a:endParaRPr lang="en-US" dirty="0"/>
          </a:p>
        </p:txBody>
      </p:sp>
      <p:sp>
        <p:nvSpPr>
          <p:cNvPr id="7" name="Text Placeholder 6"/>
          <p:cNvSpPr>
            <a:spLocks noGrp="1"/>
          </p:cNvSpPr>
          <p:nvPr>
            <p:ph type="body" idx="1"/>
          </p:nvPr>
        </p:nvSpPr>
        <p:spPr/>
        <p:txBody>
          <a:bodyPr/>
          <a:lstStyle/>
          <a:p>
            <a:r>
              <a:rPr lang="en-US" dirty="0" smtClean="0"/>
              <a:t>M. Hecht</a:t>
            </a:r>
            <a:endParaRPr lang="en-US"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5</a:t>
            </a:fld>
            <a:endParaRPr lang="en-US"/>
          </a:p>
        </p:txBody>
      </p:sp>
    </p:spTree>
    <p:extLst>
      <p:ext uri="{BB962C8B-B14F-4D97-AF65-F5344CB8AC3E}">
        <p14:creationId xmlns:p14="http://schemas.microsoft.com/office/powerpoint/2010/main" val="557734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activities</a:t>
            </a:r>
            <a:endParaRPr lang="en-US" dirty="0"/>
          </a:p>
        </p:txBody>
      </p:sp>
      <p:sp>
        <p:nvSpPr>
          <p:cNvPr id="3" name="Content Placeholder 2"/>
          <p:cNvSpPr>
            <a:spLocks noGrp="1"/>
          </p:cNvSpPr>
          <p:nvPr>
            <p:ph idx="1"/>
          </p:nvPr>
        </p:nvSpPr>
        <p:spPr/>
        <p:txBody>
          <a:bodyPr/>
          <a:lstStyle/>
          <a:p>
            <a:r>
              <a:rPr lang="en-US" sz="2000" dirty="0" smtClean="0"/>
              <a:t>Reviewed March, 2012 findings</a:t>
            </a:r>
          </a:p>
          <a:p>
            <a:r>
              <a:rPr lang="en-US" sz="2000" dirty="0" smtClean="0"/>
              <a:t>Verified that files can be read by:</a:t>
            </a:r>
          </a:p>
          <a:p>
            <a:pPr lvl="1"/>
            <a:r>
              <a:rPr lang="en-US" sz="1800" dirty="0" err="1" smtClean="0"/>
              <a:t>NASAView</a:t>
            </a:r>
            <a:endParaRPr lang="en-US" sz="1800" dirty="0" smtClean="0"/>
          </a:p>
          <a:p>
            <a:pPr lvl="2"/>
            <a:r>
              <a:rPr lang="en-US" sz="1600" dirty="0" smtClean="0"/>
              <a:t>Minimum capability, one file at a time</a:t>
            </a:r>
          </a:p>
          <a:p>
            <a:pPr lvl="2"/>
            <a:r>
              <a:rPr lang="en-US" sz="1600" dirty="0" smtClean="0"/>
              <a:t>Displays labels, tables, etc.</a:t>
            </a:r>
          </a:p>
          <a:p>
            <a:pPr lvl="1"/>
            <a:r>
              <a:rPr lang="en-US" sz="1800" dirty="0" smtClean="0"/>
              <a:t>READPDS</a:t>
            </a:r>
          </a:p>
          <a:p>
            <a:pPr lvl="2"/>
            <a:r>
              <a:rPr lang="en-US" sz="1600" dirty="0" smtClean="0"/>
              <a:t>IDL-based</a:t>
            </a:r>
          </a:p>
          <a:p>
            <a:pPr lvl="2"/>
            <a:r>
              <a:rPr lang="en-US" sz="1600" dirty="0" smtClean="0"/>
              <a:t>Similar utility to </a:t>
            </a:r>
            <a:r>
              <a:rPr lang="en-US" sz="1600" dirty="0" err="1" smtClean="0"/>
              <a:t>NASAView</a:t>
            </a:r>
            <a:endParaRPr lang="en-US" sz="1600" dirty="0" smtClean="0"/>
          </a:p>
          <a:p>
            <a:pPr lvl="1"/>
            <a:r>
              <a:rPr lang="en-US" sz="1800" dirty="0" smtClean="0"/>
              <a:t>SPIP</a:t>
            </a:r>
          </a:p>
          <a:p>
            <a:pPr lvl="2"/>
            <a:r>
              <a:rPr lang="en-US" sz="1600" dirty="0" smtClean="0"/>
              <a:t>Commercial scanned probe image analysis capability</a:t>
            </a:r>
          </a:p>
          <a:p>
            <a:pPr lvl="2"/>
            <a:r>
              <a:rPr lang="en-US" sz="1600" dirty="0" smtClean="0"/>
              <a:t>Image manipulation, 3D rendering, filtering metrology, etc.</a:t>
            </a:r>
          </a:p>
          <a:p>
            <a:pPr lvl="2"/>
            <a:r>
              <a:rPr lang="en-US" sz="1600" dirty="0" smtClean="0"/>
              <a:t>Allows browsing of full directory of images</a:t>
            </a:r>
          </a:p>
          <a:p>
            <a:pPr lvl="2"/>
            <a:r>
              <a:rPr lang="en-US" sz="1600" dirty="0" smtClean="0"/>
              <a:t>Displays text files (e.g. labels)</a:t>
            </a:r>
          </a:p>
          <a:p>
            <a:r>
              <a:rPr lang="en-US" sz="2000" dirty="0" smtClean="0"/>
              <a:t>Reviewed documentation &amp; provided IDL code</a:t>
            </a:r>
          </a:p>
          <a:p>
            <a:r>
              <a:rPr lang="en-US" sz="2000" dirty="0" smtClean="0"/>
              <a:t>Examined selection of files with observed particles</a:t>
            </a:r>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6</a:t>
            </a:fld>
            <a:endParaRPr lang="en-US"/>
          </a:p>
        </p:txBody>
      </p:sp>
    </p:spTree>
    <p:extLst>
      <p:ext uri="{BB962C8B-B14F-4D97-AF65-F5344CB8AC3E}">
        <p14:creationId xmlns:p14="http://schemas.microsoft.com/office/powerpoint/2010/main" val="1423252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1. Completeness &amp; Scientific Integrity</a:t>
            </a:r>
            <a:endParaRPr lang="en-US" dirty="0"/>
          </a:p>
        </p:txBody>
      </p:sp>
      <p:sp>
        <p:nvSpPr>
          <p:cNvPr id="11" name="Content Placeholder 10"/>
          <p:cNvSpPr>
            <a:spLocks noGrp="1"/>
          </p:cNvSpPr>
          <p:nvPr>
            <p:ph idx="1"/>
          </p:nvPr>
        </p:nvSpPr>
        <p:spPr>
          <a:xfrm>
            <a:off x="423863" y="1117600"/>
            <a:ext cx="8296275" cy="5087257"/>
          </a:xfrm>
        </p:spPr>
        <p:txBody>
          <a:bodyPr/>
          <a:lstStyle/>
          <a:p>
            <a:pPr lvl="0"/>
            <a:r>
              <a:rPr lang="en-US" sz="2000" dirty="0"/>
              <a:t>Data quality is consistent with typical laboratory AFM experience. Most of the scans are not scientifically useful, but an acceptable number contain images of particles that can be </a:t>
            </a:r>
            <a:r>
              <a:rPr lang="en-US" sz="2000" dirty="0" smtClean="0"/>
              <a:t>associated </a:t>
            </a:r>
            <a:r>
              <a:rPr lang="en-US" sz="2000" dirty="0"/>
              <a:t>with accumulation at the astronomical target. </a:t>
            </a:r>
            <a:endParaRPr lang="en-US" sz="2000" dirty="0" smtClean="0"/>
          </a:p>
          <a:p>
            <a:pPr lvl="0"/>
            <a:r>
              <a:rPr lang="en-US" sz="2000" dirty="0" smtClean="0"/>
              <a:t>For these, </a:t>
            </a:r>
            <a:r>
              <a:rPr lang="en-US" sz="2000" dirty="0"/>
              <a:t>scientific and measurement context are  appropriate, and the images are compatible with common scientific analysis methods and tools.</a:t>
            </a:r>
          </a:p>
          <a:p>
            <a:pPr lvl="0"/>
            <a:r>
              <a:rPr lang="en-US" sz="2000" dirty="0" smtClean="0"/>
              <a:t>Images cited in Nature paper were reproduced:</a:t>
            </a:r>
            <a:endParaRPr lang="en-US" sz="2000" dirty="0"/>
          </a:p>
          <a:p>
            <a:pPr lvl="2"/>
            <a:r>
              <a:rPr lang="en-US" sz="1400" dirty="0"/>
              <a:t>Fig 1: IMG_1509813_1512600_054_ZS (ESC2: target 15/</a:t>
            </a:r>
            <a:r>
              <a:rPr lang="en-US" sz="1400" dirty="0" err="1"/>
              <a:t>solgel</a:t>
            </a:r>
            <a:r>
              <a:rPr lang="en-US" sz="1400" dirty="0"/>
              <a:t>, tip #9)</a:t>
            </a:r>
          </a:p>
          <a:p>
            <a:pPr lvl="2"/>
            <a:r>
              <a:rPr lang="en-US" sz="1400" dirty="0"/>
              <a:t>Fig 2: IMG_</a:t>
            </a:r>
            <a:r>
              <a:rPr lang="en-US" sz="1400" strike="sngStrike" dirty="0"/>
              <a:t>1507001</a:t>
            </a:r>
            <a:r>
              <a:rPr lang="en-US" sz="1400" dirty="0">
                <a:solidFill>
                  <a:srgbClr val="FFC000"/>
                </a:solidFill>
              </a:rPr>
              <a:t>1506923</a:t>
            </a:r>
            <a:r>
              <a:rPr lang="en-US" sz="1400" dirty="0"/>
              <a:t>_1508813_005_ZS (ESC2 Target 13/</a:t>
            </a:r>
            <a:r>
              <a:rPr lang="en-US" sz="1400" dirty="0" err="1"/>
              <a:t>solgel</a:t>
            </a:r>
            <a:r>
              <a:rPr lang="en-US" sz="1400" dirty="0"/>
              <a:t>, tip #9)</a:t>
            </a:r>
          </a:p>
          <a:p>
            <a:pPr lvl="2"/>
            <a:r>
              <a:rPr lang="en-US" sz="1400" dirty="0"/>
              <a:t>Fig 3: IMG_1501323_1504200_013_ZS (ESC1: target 13/</a:t>
            </a:r>
            <a:r>
              <a:rPr lang="en-US" sz="1400" dirty="0" err="1"/>
              <a:t>solgel</a:t>
            </a:r>
            <a:r>
              <a:rPr lang="en-US" sz="1400" dirty="0"/>
              <a:t>, tip #7)</a:t>
            </a:r>
          </a:p>
          <a:p>
            <a:pPr lvl="1"/>
            <a:r>
              <a:rPr lang="en-US" sz="1800" dirty="0" smtClean="0"/>
              <a:t>These were not in the datasets to be reviewed.</a:t>
            </a:r>
          </a:p>
          <a:p>
            <a:pPr lvl="1"/>
            <a:r>
              <a:rPr lang="en-US" sz="1800" dirty="0" smtClean="0"/>
              <a:t>Note error in Nature image citation</a:t>
            </a:r>
          </a:p>
          <a:p>
            <a:pPr lvl="1"/>
            <a:r>
              <a:rPr lang="en-US" sz="1800" dirty="0" smtClean="0"/>
              <a:t>Note that Nature citation is not in Reference catalog</a:t>
            </a:r>
            <a:endParaRPr lang="en-US" sz="1800" dirty="0"/>
          </a:p>
        </p:txBody>
      </p:sp>
      <p:sp>
        <p:nvSpPr>
          <p:cNvPr id="4" name="Date Placeholder 3"/>
          <p:cNvSpPr>
            <a:spLocks noGrp="1"/>
          </p:cNvSpPr>
          <p:nvPr>
            <p:ph type="dt" sz="half" idx="10"/>
          </p:nvPr>
        </p:nvSpPr>
        <p:spPr/>
        <p:txBody>
          <a:bodyPr/>
          <a:lstStyle/>
          <a:p>
            <a:endParaRPr lang="en-US" smtClean="0"/>
          </a:p>
          <a:p>
            <a:endParaRPr lang="en-US"/>
          </a:p>
        </p:txBody>
      </p:sp>
      <p:sp>
        <p:nvSpPr>
          <p:cNvPr id="5" name="Slide Number Placeholder 4"/>
          <p:cNvSpPr>
            <a:spLocks noGrp="1"/>
          </p:cNvSpPr>
          <p:nvPr>
            <p:ph type="sldNum" sz="quarter" idx="11"/>
          </p:nvPr>
        </p:nvSpPr>
        <p:spPr/>
        <p:txBody>
          <a:bodyPr/>
          <a:lstStyle/>
          <a:p>
            <a:fld id="{98428DD8-5088-435B-B31D-5C7EC9DBFFFD}" type="slidenum">
              <a:rPr lang="en-US" smtClean="0"/>
              <a:pPr/>
              <a:t>7</a:t>
            </a:fld>
            <a:endParaRPr lang="en-US"/>
          </a:p>
        </p:txBody>
      </p:sp>
    </p:spTree>
    <p:extLst>
      <p:ext uri="{BB962C8B-B14F-4D97-AF65-F5344CB8AC3E}">
        <p14:creationId xmlns:p14="http://schemas.microsoft.com/office/powerpoint/2010/main" val="3407965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images examined with SPIP (commercial software)</a:t>
            </a:r>
            <a:endParaRPr lang="en-US" dirty="0"/>
          </a:p>
        </p:txBody>
      </p:sp>
      <p:sp>
        <p:nvSpPr>
          <p:cNvPr id="3" name="Content Placeholder 2"/>
          <p:cNvSpPr>
            <a:spLocks noGrp="1"/>
          </p:cNvSpPr>
          <p:nvPr>
            <p:ph idx="1"/>
          </p:nvPr>
        </p:nvSpPr>
        <p:spPr/>
        <p:txBody>
          <a:bodyPr/>
          <a:lstStyle/>
          <a:p>
            <a:r>
              <a:rPr lang="en-US" sz="2000" dirty="0" smtClean="0"/>
              <a:t>ESC4</a:t>
            </a:r>
            <a:endParaRPr lang="en-US" sz="2000" dirty="0"/>
          </a:p>
          <a:p>
            <a:pPr lvl="1"/>
            <a:r>
              <a:rPr lang="en-US" sz="1400" dirty="0"/>
              <a:t>1529232_1532200_009_ZS (Target 3, Tip #14, Calibration)</a:t>
            </a:r>
          </a:p>
          <a:p>
            <a:pPr lvl="1"/>
            <a:r>
              <a:rPr lang="en-US" sz="1400" dirty="0"/>
              <a:t>1529232_1532200_021_ZS (Target 4 Tip #18 Calibration)</a:t>
            </a:r>
          </a:p>
          <a:p>
            <a:pPr lvl="1"/>
            <a:r>
              <a:rPr lang="en-US" sz="1400" dirty="0"/>
              <a:t>1529323_1532200_089_ZS (Target 11/</a:t>
            </a:r>
            <a:r>
              <a:rPr lang="en-US" sz="1400" dirty="0" err="1"/>
              <a:t>Solgel</a:t>
            </a:r>
            <a:r>
              <a:rPr lang="en-US" sz="1400" dirty="0"/>
              <a:t>, Tip #9)</a:t>
            </a:r>
          </a:p>
          <a:p>
            <a:pPr lvl="1"/>
            <a:r>
              <a:rPr lang="en-US" sz="1400" dirty="0"/>
              <a:t>1532123_1535000_103_ZS (Target 11/</a:t>
            </a:r>
            <a:r>
              <a:rPr lang="en-US" sz="1400" dirty="0" err="1"/>
              <a:t>Solgel</a:t>
            </a:r>
            <a:r>
              <a:rPr lang="en-US" sz="1400" dirty="0"/>
              <a:t>, Tip #9)</a:t>
            </a:r>
          </a:p>
          <a:p>
            <a:r>
              <a:rPr lang="en-US" sz="2000" dirty="0" smtClean="0"/>
              <a:t>EXT1</a:t>
            </a:r>
            <a:endParaRPr lang="en-US" sz="2000" dirty="0"/>
          </a:p>
          <a:p>
            <a:pPr lvl="1"/>
            <a:r>
              <a:rPr lang="en-US" sz="1400" dirty="0"/>
              <a:t>IMG_1601223_1604100_003_ZS (Tip imaging;  Target 4, Tip #14, Calibration)</a:t>
            </a:r>
          </a:p>
          <a:p>
            <a:pPr lvl="1"/>
            <a:r>
              <a:rPr lang="en-US" sz="1400" dirty="0"/>
              <a:t>IMG_1601223_1604100_036_ZS (Tip imaging;  Target 4, Tip #11, Calibration)</a:t>
            </a:r>
          </a:p>
          <a:p>
            <a:pPr lvl="1"/>
            <a:r>
              <a:rPr lang="en-US" sz="1400" dirty="0"/>
              <a:t>IMG_1604023_1606900_068_ZS (Target 11/</a:t>
            </a:r>
            <a:r>
              <a:rPr lang="en-US" sz="1400" dirty="0" err="1"/>
              <a:t>solgel</a:t>
            </a:r>
            <a:r>
              <a:rPr lang="en-US" sz="1400" dirty="0"/>
              <a:t>, Tip #9)</a:t>
            </a:r>
          </a:p>
          <a:p>
            <a:r>
              <a:rPr lang="en-US" sz="2000" dirty="0" smtClean="0"/>
              <a:t>EXT2</a:t>
            </a:r>
            <a:endParaRPr lang="en-US" sz="2000" dirty="0"/>
          </a:p>
          <a:p>
            <a:pPr lvl="1"/>
            <a:r>
              <a:rPr lang="en-US" sz="1400" dirty="0"/>
              <a:t>IMG_1609623_1612500_001_ZS (target 14/</a:t>
            </a:r>
            <a:r>
              <a:rPr lang="en-US" sz="1400" dirty="0" err="1"/>
              <a:t>solgel</a:t>
            </a:r>
            <a:r>
              <a:rPr lang="en-US" sz="1400" dirty="0"/>
              <a:t>, tip #1)</a:t>
            </a:r>
          </a:p>
          <a:p>
            <a:pPr lvl="1"/>
            <a:r>
              <a:rPr lang="en-US" sz="1400" dirty="0"/>
              <a:t>IMG_1609623_1612500_009_ZS (target 14/</a:t>
            </a:r>
            <a:r>
              <a:rPr lang="en-US" sz="1400" dirty="0" err="1"/>
              <a:t>solgel</a:t>
            </a:r>
            <a:r>
              <a:rPr lang="en-US" sz="1400" dirty="0"/>
              <a:t>, tip #1)</a:t>
            </a:r>
          </a:p>
          <a:p>
            <a:pPr lvl="1"/>
            <a:r>
              <a:rPr lang="en-US" sz="1400" dirty="0"/>
              <a:t>IMG_1609623_1612500_079_ZS (target 14/</a:t>
            </a:r>
            <a:r>
              <a:rPr lang="en-US" sz="1400" dirty="0" err="1"/>
              <a:t>solgel</a:t>
            </a:r>
            <a:r>
              <a:rPr lang="en-US" sz="1400" dirty="0"/>
              <a:t>, tip #1)</a:t>
            </a:r>
          </a:p>
          <a:p>
            <a:pPr lvl="1"/>
            <a:r>
              <a:rPr lang="en-US" sz="1400" dirty="0"/>
              <a:t>IMG_1615223_1618100_255_ZS (target 14/</a:t>
            </a:r>
            <a:r>
              <a:rPr lang="en-US" sz="1400" dirty="0" err="1"/>
              <a:t>solgel</a:t>
            </a:r>
            <a:r>
              <a:rPr lang="en-US" sz="1400" dirty="0"/>
              <a:t>, tip #4)</a:t>
            </a:r>
          </a:p>
          <a:p>
            <a:pPr lvl="1"/>
            <a:r>
              <a:rPr lang="en-US" sz="1400" dirty="0"/>
              <a:t>IMG_1615223_1618100_340_ZS (target 14/</a:t>
            </a:r>
            <a:r>
              <a:rPr lang="en-US" sz="1400" dirty="0" err="1"/>
              <a:t>solgel</a:t>
            </a:r>
            <a:r>
              <a:rPr lang="en-US" sz="1400" dirty="0"/>
              <a:t>, tip #4)</a:t>
            </a:r>
          </a:p>
          <a:p>
            <a:endParaRPr lang="en-US" sz="1600"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8</a:t>
            </a:fld>
            <a:endParaRPr lang="en-US"/>
          </a:p>
        </p:txBody>
      </p:sp>
    </p:spTree>
    <p:extLst>
      <p:ext uri="{BB962C8B-B14F-4D97-AF65-F5344CB8AC3E}">
        <p14:creationId xmlns:p14="http://schemas.microsoft.com/office/powerpoint/2010/main" val="3305141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9</a:t>
            </a:fld>
            <a:endParaRPr lang="en-US"/>
          </a:p>
        </p:txBody>
      </p:sp>
      <p:grpSp>
        <p:nvGrpSpPr>
          <p:cNvPr id="12" name="Group 11"/>
          <p:cNvGrpSpPr/>
          <p:nvPr/>
        </p:nvGrpSpPr>
        <p:grpSpPr>
          <a:xfrm>
            <a:off x="225386" y="114300"/>
            <a:ext cx="3250371" cy="3031671"/>
            <a:chOff x="225386" y="114300"/>
            <a:chExt cx="3250371" cy="3031671"/>
          </a:xfrm>
        </p:grpSpPr>
        <p:pic>
          <p:nvPicPr>
            <p:cNvPr id="7" name="Picture 6"/>
            <p:cNvPicPr>
              <a:picLocks noChangeAspect="1"/>
            </p:cNvPicPr>
            <p:nvPr/>
          </p:nvPicPr>
          <p:blipFill>
            <a:blip r:embed="rId2"/>
            <a:stretch>
              <a:fillRect/>
            </a:stretch>
          </p:blipFill>
          <p:spPr>
            <a:xfrm>
              <a:off x="334243" y="114300"/>
              <a:ext cx="3141514" cy="3031671"/>
            </a:xfrm>
            <a:prstGeom prst="rect">
              <a:avLst/>
            </a:prstGeom>
          </p:spPr>
        </p:pic>
        <p:sp>
          <p:nvSpPr>
            <p:cNvPr id="8" name="Rectangle 7"/>
            <p:cNvSpPr/>
            <p:nvPr/>
          </p:nvSpPr>
          <p:spPr>
            <a:xfrm>
              <a:off x="225386" y="2622751"/>
              <a:ext cx="3167743" cy="523220"/>
            </a:xfrm>
            <a:prstGeom prst="rect">
              <a:avLst/>
            </a:prstGeom>
          </p:spPr>
          <p:txBody>
            <a:bodyPr wrap="square">
              <a:spAutoFit/>
            </a:bodyPr>
            <a:lstStyle/>
            <a:p>
              <a:r>
                <a:rPr lang="en-US" sz="1400" kern="0" dirty="0" smtClean="0">
                  <a:solidFill>
                    <a:schemeClr val="accent6"/>
                  </a:solidFill>
                  <a:latin typeface="Lucida Sans"/>
                  <a:ea typeface="ＭＳ Ｐゴシック"/>
                </a:rPr>
                <a:t>1529232_1532200_009_ZS</a:t>
              </a:r>
            </a:p>
            <a:p>
              <a:r>
                <a:rPr lang="en-US" sz="1400" kern="0" dirty="0" smtClean="0">
                  <a:solidFill>
                    <a:schemeClr val="accent6"/>
                  </a:solidFill>
                  <a:latin typeface="Lucida Sans"/>
                  <a:ea typeface="ＭＳ Ｐゴシック"/>
                </a:rPr>
                <a:t>(Target </a:t>
              </a:r>
              <a:r>
                <a:rPr lang="en-US" sz="1400" kern="0" dirty="0">
                  <a:solidFill>
                    <a:schemeClr val="accent6"/>
                  </a:solidFill>
                  <a:latin typeface="Lucida Sans"/>
                  <a:ea typeface="ＭＳ Ｐゴシック"/>
                </a:rPr>
                <a:t>3, Tip #14, Calibration)</a:t>
              </a:r>
              <a:endParaRPr lang="en-US" dirty="0">
                <a:solidFill>
                  <a:schemeClr val="accent6"/>
                </a:solidFill>
              </a:endParaRPr>
            </a:p>
          </p:txBody>
        </p:sp>
      </p:grpSp>
      <p:grpSp>
        <p:nvGrpSpPr>
          <p:cNvPr id="11" name="Group 10"/>
          <p:cNvGrpSpPr/>
          <p:nvPr/>
        </p:nvGrpSpPr>
        <p:grpSpPr>
          <a:xfrm>
            <a:off x="4194214" y="114299"/>
            <a:ext cx="3693020" cy="3031671"/>
            <a:chOff x="3584615" y="114300"/>
            <a:chExt cx="3693020" cy="3031671"/>
          </a:xfrm>
        </p:grpSpPr>
        <p:pic>
          <p:nvPicPr>
            <p:cNvPr id="9" name="Picture 8"/>
            <p:cNvPicPr>
              <a:picLocks noChangeAspect="1"/>
            </p:cNvPicPr>
            <p:nvPr/>
          </p:nvPicPr>
          <p:blipFill>
            <a:blip r:embed="rId3"/>
            <a:stretch>
              <a:fillRect/>
            </a:stretch>
          </p:blipFill>
          <p:spPr>
            <a:xfrm>
              <a:off x="3584615" y="114300"/>
              <a:ext cx="3693020" cy="3031671"/>
            </a:xfrm>
            <a:prstGeom prst="rect">
              <a:avLst/>
            </a:prstGeom>
          </p:spPr>
        </p:pic>
        <p:sp>
          <p:nvSpPr>
            <p:cNvPr id="10" name="Rectangle 9"/>
            <p:cNvSpPr/>
            <p:nvPr/>
          </p:nvSpPr>
          <p:spPr>
            <a:xfrm rot="16200000">
              <a:off x="5316753" y="1336209"/>
              <a:ext cx="3031671" cy="587853"/>
            </a:xfrm>
            <a:prstGeom prst="rect">
              <a:avLst/>
            </a:prstGeom>
          </p:spPr>
          <p:txBody>
            <a:bodyPr wrap="square">
              <a:spAutoFit/>
            </a:bodyPr>
            <a:lstStyle/>
            <a:p>
              <a:pPr>
                <a:spcBef>
                  <a:spcPct val="30000"/>
                </a:spcBef>
              </a:pPr>
              <a:r>
                <a:rPr lang="en-US" sz="1400" kern="0" dirty="0">
                  <a:solidFill>
                    <a:schemeClr val="accent6"/>
                  </a:solidFill>
                  <a:latin typeface="Lucida Sans"/>
                  <a:ea typeface="ＭＳ Ｐゴシック"/>
                </a:rPr>
                <a:t>1529232_1532200_021_ZS </a:t>
              </a:r>
            </a:p>
            <a:p>
              <a:pPr>
                <a:spcBef>
                  <a:spcPct val="30000"/>
                </a:spcBef>
              </a:pPr>
              <a:r>
                <a:rPr lang="en-US" sz="1400" kern="0" dirty="0" smtClean="0">
                  <a:solidFill>
                    <a:schemeClr val="accent6"/>
                  </a:solidFill>
                  <a:latin typeface="Lucida Sans"/>
                  <a:ea typeface="ＭＳ Ｐゴシック"/>
                </a:rPr>
                <a:t>(</a:t>
              </a:r>
              <a:r>
                <a:rPr lang="en-US" sz="1400" kern="0" dirty="0">
                  <a:solidFill>
                    <a:schemeClr val="accent6"/>
                  </a:solidFill>
                  <a:latin typeface="Lucida Sans"/>
                  <a:ea typeface="ＭＳ Ｐゴシック"/>
                </a:rPr>
                <a:t>Target 4 Tip #18 Calibration)</a:t>
              </a:r>
            </a:p>
          </p:txBody>
        </p:sp>
      </p:grpSp>
      <p:sp>
        <p:nvSpPr>
          <p:cNvPr id="14" name="TextBox 13"/>
          <p:cNvSpPr txBox="1"/>
          <p:nvPr/>
        </p:nvSpPr>
        <p:spPr>
          <a:xfrm>
            <a:off x="8114994" y="1168469"/>
            <a:ext cx="801823" cy="400110"/>
          </a:xfrm>
          <a:prstGeom prst="rect">
            <a:avLst/>
          </a:prstGeom>
          <a:noFill/>
        </p:spPr>
        <p:txBody>
          <a:bodyPr wrap="none" rtlCol="0">
            <a:spAutoFit/>
          </a:bodyPr>
          <a:lstStyle/>
          <a:p>
            <a:r>
              <a:rPr lang="en-US" sz="2000" smtClean="0">
                <a:solidFill>
                  <a:schemeClr val="bg1"/>
                </a:solidFill>
                <a:latin typeface="+mn-lt"/>
              </a:rPr>
              <a:t>ESC4</a:t>
            </a:r>
            <a:endParaRPr lang="en-US" sz="2000">
              <a:solidFill>
                <a:schemeClr val="bg1"/>
              </a:solidFill>
              <a:latin typeface="+mn-lt"/>
            </a:endParaRPr>
          </a:p>
        </p:txBody>
      </p:sp>
      <p:sp>
        <p:nvSpPr>
          <p:cNvPr id="15" name="TextBox 14"/>
          <p:cNvSpPr txBox="1"/>
          <p:nvPr/>
        </p:nvSpPr>
        <p:spPr>
          <a:xfrm>
            <a:off x="8161477" y="4884964"/>
            <a:ext cx="808235" cy="400110"/>
          </a:xfrm>
          <a:prstGeom prst="rect">
            <a:avLst/>
          </a:prstGeom>
          <a:noFill/>
        </p:spPr>
        <p:txBody>
          <a:bodyPr wrap="none" rtlCol="0">
            <a:spAutoFit/>
          </a:bodyPr>
          <a:lstStyle/>
          <a:p>
            <a:r>
              <a:rPr lang="en-US" sz="2000" dirty="0" smtClean="0">
                <a:solidFill>
                  <a:schemeClr val="bg1"/>
                </a:solidFill>
                <a:latin typeface="+mn-lt"/>
              </a:rPr>
              <a:t>EXT2</a:t>
            </a:r>
            <a:endParaRPr lang="en-US" sz="2000" dirty="0">
              <a:solidFill>
                <a:schemeClr val="bg1"/>
              </a:solidFill>
              <a:latin typeface="+mn-lt"/>
            </a:endParaRPr>
          </a:p>
        </p:txBody>
      </p:sp>
      <p:grpSp>
        <p:nvGrpSpPr>
          <p:cNvPr id="17" name="Group 16"/>
          <p:cNvGrpSpPr/>
          <p:nvPr/>
        </p:nvGrpSpPr>
        <p:grpSpPr>
          <a:xfrm>
            <a:off x="4194214" y="3722914"/>
            <a:ext cx="3969072" cy="2906486"/>
            <a:chOff x="334243" y="3569807"/>
            <a:chExt cx="3969072" cy="2906486"/>
          </a:xfrm>
        </p:grpSpPr>
        <p:pic>
          <p:nvPicPr>
            <p:cNvPr id="13" name="Picture 12"/>
            <p:cNvPicPr>
              <a:picLocks noChangeAspect="1"/>
            </p:cNvPicPr>
            <p:nvPr/>
          </p:nvPicPr>
          <p:blipFill>
            <a:blip r:embed="rId4"/>
            <a:stretch>
              <a:fillRect/>
            </a:stretch>
          </p:blipFill>
          <p:spPr>
            <a:xfrm>
              <a:off x="334243" y="3569807"/>
              <a:ext cx="3969072" cy="2906486"/>
            </a:xfrm>
            <a:prstGeom prst="rect">
              <a:avLst/>
            </a:prstGeom>
          </p:spPr>
        </p:pic>
        <p:sp>
          <p:nvSpPr>
            <p:cNvPr id="16" name="Rectangle 15"/>
            <p:cNvSpPr/>
            <p:nvPr/>
          </p:nvSpPr>
          <p:spPr>
            <a:xfrm>
              <a:off x="510143" y="5757483"/>
              <a:ext cx="3617271" cy="523220"/>
            </a:xfrm>
            <a:prstGeom prst="rect">
              <a:avLst/>
            </a:prstGeom>
          </p:spPr>
          <p:txBody>
            <a:bodyPr wrap="square">
              <a:spAutoFit/>
            </a:bodyPr>
            <a:lstStyle/>
            <a:p>
              <a:r>
                <a:rPr lang="en-US" sz="1400" kern="0" dirty="0" smtClean="0">
                  <a:solidFill>
                    <a:schemeClr val="accent6"/>
                  </a:solidFill>
                  <a:latin typeface="Lucida Sans"/>
                  <a:ea typeface="ＭＳ Ｐゴシック"/>
                </a:rPr>
                <a:t>IMG_1609623_1612500_009_ZS</a:t>
              </a:r>
            </a:p>
            <a:p>
              <a:r>
                <a:rPr lang="en-US" sz="1400" kern="0" dirty="0" smtClean="0">
                  <a:solidFill>
                    <a:schemeClr val="accent6"/>
                  </a:solidFill>
                  <a:latin typeface="Lucida Sans"/>
                  <a:ea typeface="ＭＳ Ｐゴシック"/>
                </a:rPr>
                <a:t>(target </a:t>
              </a:r>
              <a:r>
                <a:rPr lang="en-US" sz="1400" kern="0" dirty="0">
                  <a:solidFill>
                    <a:schemeClr val="accent6"/>
                  </a:solidFill>
                  <a:latin typeface="Lucida Sans"/>
                  <a:ea typeface="ＭＳ Ｐゴシック"/>
                </a:rPr>
                <a:t>14/</a:t>
              </a:r>
              <a:r>
                <a:rPr lang="en-US" sz="1400" kern="0" dirty="0" err="1">
                  <a:solidFill>
                    <a:schemeClr val="accent6"/>
                  </a:solidFill>
                  <a:latin typeface="Lucida Sans"/>
                  <a:ea typeface="ＭＳ Ｐゴシック"/>
                </a:rPr>
                <a:t>solgel</a:t>
              </a:r>
              <a:r>
                <a:rPr lang="en-US" sz="1400" kern="0" dirty="0">
                  <a:solidFill>
                    <a:schemeClr val="accent6"/>
                  </a:solidFill>
                  <a:latin typeface="Lucida Sans"/>
                  <a:ea typeface="ＭＳ Ｐゴシック"/>
                </a:rPr>
                <a:t>, tip #1)</a:t>
              </a:r>
            </a:p>
          </p:txBody>
        </p:sp>
      </p:grpSp>
      <p:pic>
        <p:nvPicPr>
          <p:cNvPr id="18" name="Picture 17"/>
          <p:cNvPicPr>
            <a:picLocks noChangeAspect="1"/>
          </p:cNvPicPr>
          <p:nvPr/>
        </p:nvPicPr>
        <p:blipFill>
          <a:blip r:embed="rId5"/>
          <a:stretch>
            <a:fillRect/>
          </a:stretch>
        </p:blipFill>
        <p:spPr>
          <a:xfrm>
            <a:off x="137480" y="3689370"/>
            <a:ext cx="3792263" cy="2925819"/>
          </a:xfrm>
          <a:prstGeom prst="rect">
            <a:avLst/>
          </a:prstGeom>
        </p:spPr>
      </p:pic>
      <p:sp>
        <p:nvSpPr>
          <p:cNvPr id="19" name="Rectangle 18"/>
          <p:cNvSpPr/>
          <p:nvPr/>
        </p:nvSpPr>
        <p:spPr>
          <a:xfrm rot="2464827">
            <a:off x="-342157" y="5366126"/>
            <a:ext cx="3144234" cy="523220"/>
          </a:xfrm>
          <a:prstGeom prst="rect">
            <a:avLst/>
          </a:prstGeom>
        </p:spPr>
        <p:txBody>
          <a:bodyPr wrap="square">
            <a:spAutoFit/>
          </a:bodyPr>
          <a:lstStyle/>
          <a:p>
            <a:r>
              <a:rPr lang="en-US" sz="1400" kern="0" smtClean="0">
                <a:solidFill>
                  <a:schemeClr val="bg1"/>
                </a:solidFill>
                <a:latin typeface="Lucida Sans"/>
                <a:ea typeface="ＭＳ Ｐゴシック"/>
              </a:rPr>
              <a:t>IMG_1609623_1612500_001_ZS</a:t>
            </a:r>
            <a:endParaRPr lang="en-US" sz="1400" kern="0" dirty="0" smtClean="0">
              <a:solidFill>
                <a:schemeClr val="bg1"/>
              </a:solidFill>
              <a:latin typeface="Lucida Sans"/>
              <a:ea typeface="ＭＳ Ｐゴシック"/>
            </a:endParaRPr>
          </a:p>
          <a:p>
            <a:r>
              <a:rPr lang="en-US" sz="1400" kern="0" dirty="0" smtClean="0">
                <a:solidFill>
                  <a:schemeClr val="bg1"/>
                </a:solidFill>
                <a:latin typeface="Lucida Sans"/>
                <a:ea typeface="ＭＳ Ｐゴシック"/>
              </a:rPr>
              <a:t>(target </a:t>
            </a:r>
            <a:r>
              <a:rPr lang="en-US" sz="1400" kern="0" dirty="0">
                <a:solidFill>
                  <a:schemeClr val="bg1"/>
                </a:solidFill>
                <a:latin typeface="Lucida Sans"/>
                <a:ea typeface="ＭＳ Ｐゴシック"/>
              </a:rPr>
              <a:t>14/</a:t>
            </a:r>
            <a:r>
              <a:rPr lang="en-US" sz="1400" kern="0" dirty="0" err="1">
                <a:solidFill>
                  <a:schemeClr val="bg1"/>
                </a:solidFill>
                <a:latin typeface="Lucida Sans"/>
                <a:ea typeface="ＭＳ Ｐゴシック"/>
              </a:rPr>
              <a:t>solgel</a:t>
            </a:r>
            <a:r>
              <a:rPr lang="en-US" sz="1400" kern="0" dirty="0">
                <a:solidFill>
                  <a:schemeClr val="bg1"/>
                </a:solidFill>
                <a:latin typeface="Lucida Sans"/>
                <a:ea typeface="ＭＳ Ｐゴシック"/>
              </a:rPr>
              <a:t>, tip #1)</a:t>
            </a:r>
          </a:p>
        </p:txBody>
      </p:sp>
    </p:spTree>
    <p:extLst>
      <p:ext uri="{BB962C8B-B14F-4D97-AF65-F5344CB8AC3E}">
        <p14:creationId xmlns:p14="http://schemas.microsoft.com/office/powerpoint/2010/main" val="1188562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Lucida Sans"/>
        <a:ea typeface="ＭＳ Ｐゴシック"/>
        <a:cs typeface=""/>
      </a:majorFont>
      <a:minorFont>
        <a:latin typeface="Lucida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19553</TotalTime>
  <Words>1698</Words>
  <Application>Microsoft Macintosh PowerPoint</Application>
  <PresentationFormat>On-screen Show (4:3)</PresentationFormat>
  <Paragraphs>197</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ArialMT</vt:lpstr>
      <vt:lpstr>Cambria</vt:lpstr>
      <vt:lpstr>Courier</vt:lpstr>
      <vt:lpstr>CourierNewPSMT</vt:lpstr>
      <vt:lpstr>Lucida Sans</vt:lpstr>
      <vt:lpstr>ＭＳ Ｐゴシック</vt:lpstr>
      <vt:lpstr>SymbolMT</vt:lpstr>
      <vt:lpstr>Times</vt:lpstr>
      <vt:lpstr>Times New Roman</vt:lpstr>
      <vt:lpstr>Blank</vt:lpstr>
      <vt:lpstr>The Rosetta/MIDAS AFM/MFM</vt:lpstr>
      <vt:lpstr>Characteristics of MIDAS AFM/MFM</vt:lpstr>
      <vt:lpstr>Review material</vt:lpstr>
      <vt:lpstr>Review objectives</vt:lpstr>
      <vt:lpstr>Review comments</vt:lpstr>
      <vt:lpstr>Review activities</vt:lpstr>
      <vt:lpstr>1. Completeness &amp; Scientific Integrity</vt:lpstr>
      <vt:lpstr>Other images examined with SPIP (commercial software)</vt:lpstr>
      <vt:lpstr>PowerPoint Presentation</vt:lpstr>
      <vt:lpstr>2. Instrument Science, housekeeping, and operations</vt:lpstr>
      <vt:lpstr>3. Documentation (1 of 2)</vt:lpstr>
      <vt:lpstr>Documentation (2 of 2). More from EAICD</vt:lpstr>
      <vt:lpstr>4. Calibration</vt:lpstr>
      <vt:lpstr>5. Long-term Scientific Usability</vt:lpstr>
      <vt:lpstr>6. Usefulness</vt:lpstr>
      <vt:lpstr>Dataset.cat compared to IMG files (EXT3 volume)</vt:lpstr>
      <vt:lpstr>7. Closeout to March 31, 2012 Items</vt:lpstr>
      <vt:lpstr>8. Shortcomings</vt:lpstr>
      <vt:lpstr>RIDS filed</vt:lpstr>
    </vt:vector>
  </TitlesOfParts>
  <Company>OAO/JPL</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Name</dc:title>
  <dc:creator>sedivy</dc:creator>
  <cp:lastModifiedBy>Microsoft Office User</cp:lastModifiedBy>
  <cp:revision>1986</cp:revision>
  <cp:lastPrinted>2002-04-15T15:42:21Z</cp:lastPrinted>
  <dcterms:created xsi:type="dcterms:W3CDTF">2001-12-11T23:23:40Z</dcterms:created>
  <dcterms:modified xsi:type="dcterms:W3CDTF">2017-10-10T05:34:54Z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Sensitivity">
    <vt:lpwstr>Unrestricted</vt:lpwstr>
  </property>
  <property fmtid="{D5CDD505-2E9C-101B-9397-08002B2CF9AE}" pid="3" name="SensitivityID">
    <vt:lpwstr>0</vt:lpwstr>
  </property>
  <property fmtid="{D5CDD505-2E9C-101B-9397-08002B2CF9AE}" pid="4" name="ThirdParty">
    <vt:lpwstr/>
  </property>
</Properties>
</file>