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56" r:id="rId2"/>
    <p:sldId id="264" r:id="rId3"/>
    <p:sldId id="257" r:id="rId4"/>
    <p:sldId id="258" r:id="rId5"/>
    <p:sldId id="259" r:id="rId6"/>
    <p:sldId id="260" r:id="rId7"/>
    <p:sldId id="261" r:id="rId8"/>
    <p:sldId id="262" r:id="rId9"/>
    <p:sldId id="263" r:id="rId10"/>
    <p:sldId id="271" r:id="rId11"/>
    <p:sldId id="265" r:id="rId12"/>
    <p:sldId id="267" r:id="rId13"/>
    <p:sldId id="270" r:id="rId14"/>
    <p:sldId id="268" r:id="rId15"/>
    <p:sldId id="266" r:id="rId16"/>
    <p:sldId id="272" r:id="rId17"/>
    <p:sldId id="273" r:id="rId18"/>
    <p:sldId id="269" r:id="rId19"/>
  </p:sldIdLst>
  <p:sldSz cx="1219835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9"/>
    <p:restoredTop sz="94579"/>
  </p:normalViewPr>
  <p:slideViewPr>
    <p:cSldViewPr snapToGrid="0" snapToObjects="1">
      <p:cViewPr varScale="1">
        <p:scale>
          <a:sx n="100" d="100"/>
          <a:sy n="100" d="100"/>
        </p:scale>
        <p:origin x="192" y="392"/>
      </p:cViewPr>
      <p:guideLst>
        <p:guide orient="horz" pos="2160"/>
        <p:guide pos="384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C18F64-6490-E742-865B-61D4829B4057}" type="datetimeFigureOut">
              <a:rPr lang="en-US" smtClean="0"/>
              <a:t>10/5/17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F9A637-26C9-C44E-8B88-C58F1A16004C}" type="slidenum">
              <a:rPr lang="en-US" smtClean="0"/>
              <a:t>‹#›</a:t>
            </a:fld>
            <a:endParaRPr lang="en-US"/>
          </a:p>
        </p:txBody>
      </p:sp>
    </p:spTree>
    <p:extLst>
      <p:ext uri="{BB962C8B-B14F-4D97-AF65-F5344CB8AC3E}">
        <p14:creationId xmlns:p14="http://schemas.microsoft.com/office/powerpoint/2010/main" val="37212174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1124F2-B62E-F644-AD8E-E6DA1D9C43D2}" type="datetimeFigureOut">
              <a:rPr lang="en-US" smtClean="0"/>
              <a:t>10/5/17</a:t>
            </a:fld>
            <a:endParaRPr lang="en-US"/>
          </a:p>
        </p:txBody>
      </p:sp>
      <p:sp>
        <p:nvSpPr>
          <p:cNvPr id="4" name="Slide Image Placeholder 3"/>
          <p:cNvSpPr>
            <a:spLocks noGrp="1" noRot="1" noChangeAspect="1"/>
          </p:cNvSpPr>
          <p:nvPr>
            <p:ph type="sldImg" idx="2"/>
          </p:nvPr>
        </p:nvSpPr>
        <p:spPr>
          <a:xfrm>
            <a:off x="379413" y="685800"/>
            <a:ext cx="60991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832B4D-D82F-FF48-A4D6-1A37DA128DBB}" type="slidenum">
              <a:rPr lang="en-US" smtClean="0"/>
              <a:t>‹#›</a:t>
            </a:fld>
            <a:endParaRPr lang="en-US"/>
          </a:p>
        </p:txBody>
      </p:sp>
    </p:spTree>
    <p:extLst>
      <p:ext uri="{BB962C8B-B14F-4D97-AF65-F5344CB8AC3E}">
        <p14:creationId xmlns:p14="http://schemas.microsoft.com/office/powerpoint/2010/main" val="166445640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832B4D-D82F-FF48-A4D6-1A37DA128DBB}" type="slidenum">
              <a:rPr lang="en-US" smtClean="0"/>
              <a:t>3</a:t>
            </a:fld>
            <a:endParaRPr lang="en-US"/>
          </a:p>
        </p:txBody>
      </p:sp>
    </p:spTree>
    <p:extLst>
      <p:ext uri="{BB962C8B-B14F-4D97-AF65-F5344CB8AC3E}">
        <p14:creationId xmlns:p14="http://schemas.microsoft.com/office/powerpoint/2010/main" val="777010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876" y="1541847"/>
            <a:ext cx="10368598"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9752" y="3768630"/>
            <a:ext cx="853884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0E6113-9A7E-754A-9307-5B9CCBA9E194}" type="datetime1">
              <a:rPr lang="en-US" smtClean="0"/>
              <a:t>10/5/17</a:t>
            </a:fld>
            <a:endParaRPr lang="en-US"/>
          </a:p>
        </p:txBody>
      </p:sp>
      <p:sp>
        <p:nvSpPr>
          <p:cNvPr id="5" name="Footer Placeholder 4"/>
          <p:cNvSpPr>
            <a:spLocks noGrp="1"/>
          </p:cNvSpPr>
          <p:nvPr>
            <p:ph type="ftr" sz="quarter" idx="11"/>
          </p:nvPr>
        </p:nvSpPr>
        <p:spPr/>
        <p:txBody>
          <a:bodyPr/>
          <a:lstStyle/>
          <a:p>
            <a:r>
              <a:rPr lang="en-US" smtClean="0"/>
              <a:t>PDS review of ROSINA</a:t>
            </a:r>
            <a:endParaRPr lang="en-US"/>
          </a:p>
        </p:txBody>
      </p:sp>
      <p:sp>
        <p:nvSpPr>
          <p:cNvPr id="6" name="Slide Number Placeholder 5"/>
          <p:cNvSpPr>
            <a:spLocks noGrp="1"/>
          </p:cNvSpPr>
          <p:nvPr>
            <p:ph type="sldNum" sz="quarter" idx="12"/>
          </p:nvPr>
        </p:nvSpPr>
        <p:spPr/>
        <p:txBody>
          <a:bodyPr/>
          <a:lstStyle/>
          <a:p>
            <a:fld id="{358C15A8-3A3B-CB4D-A955-197338F02C31}" type="slidenum">
              <a:rPr lang="en-US" smtClean="0"/>
              <a:t>‹#›</a:t>
            </a:fld>
            <a:endParaRPr lang="en-US"/>
          </a:p>
        </p:txBody>
      </p:sp>
    </p:spTree>
    <p:extLst>
      <p:ext uri="{BB962C8B-B14F-4D97-AF65-F5344CB8AC3E}">
        <p14:creationId xmlns:p14="http://schemas.microsoft.com/office/powerpoint/2010/main" val="118473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70374" y="1109472"/>
            <a:ext cx="11118060" cy="5246879"/>
          </a:xfrm>
        </p:spPr>
        <p:txBody>
          <a:body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D1F0BB0-9FB3-3244-8156-6F89B60B7EF8}" type="datetime1">
              <a:rPr lang="en-US" smtClean="0"/>
              <a:t>10/5/17</a:t>
            </a:fld>
            <a:endParaRPr lang="en-US"/>
          </a:p>
        </p:txBody>
      </p:sp>
      <p:sp>
        <p:nvSpPr>
          <p:cNvPr id="5" name="Footer Placeholder 4"/>
          <p:cNvSpPr>
            <a:spLocks noGrp="1"/>
          </p:cNvSpPr>
          <p:nvPr>
            <p:ph type="ftr" sz="quarter" idx="11"/>
          </p:nvPr>
        </p:nvSpPr>
        <p:spPr/>
        <p:txBody>
          <a:bodyPr/>
          <a:lstStyle/>
          <a:p>
            <a:r>
              <a:rPr lang="en-US" smtClean="0"/>
              <a:t>PDS review of ROSINA</a:t>
            </a:r>
            <a:endParaRPr lang="en-US"/>
          </a:p>
        </p:txBody>
      </p:sp>
      <p:sp>
        <p:nvSpPr>
          <p:cNvPr id="6" name="Slide Number Placeholder 5"/>
          <p:cNvSpPr>
            <a:spLocks noGrp="1"/>
          </p:cNvSpPr>
          <p:nvPr>
            <p:ph type="sldNum" sz="quarter" idx="12"/>
          </p:nvPr>
        </p:nvSpPr>
        <p:spPr/>
        <p:txBody>
          <a:bodyPr/>
          <a:lstStyle/>
          <a:p>
            <a:fld id="{358C15A8-3A3B-CB4D-A955-197338F02C31}" type="slidenum">
              <a:rPr lang="en-US" smtClean="0"/>
              <a:t>‹#›</a:t>
            </a:fld>
            <a:endParaRPr lang="en-US"/>
          </a:p>
        </p:txBody>
      </p:sp>
      <p:cxnSp>
        <p:nvCxnSpPr>
          <p:cNvPr id="8" name="Straight Connector 7"/>
          <p:cNvCxnSpPr/>
          <p:nvPr userDrawn="1"/>
        </p:nvCxnSpPr>
        <p:spPr>
          <a:xfrm>
            <a:off x="146304" y="833965"/>
            <a:ext cx="11896823" cy="0"/>
          </a:xfrm>
          <a:prstGeom prst="line">
            <a:avLst/>
          </a:prstGeom>
          <a:ln w="57150" cmpd="thinThick">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76892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585" y="4406901"/>
            <a:ext cx="10368598"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585" y="2906713"/>
            <a:ext cx="10368598"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643BAF-3C4B-3948-BA36-1B41BA841B91}" type="datetime1">
              <a:rPr lang="en-US" smtClean="0"/>
              <a:t>10/5/17</a:t>
            </a:fld>
            <a:endParaRPr lang="en-US"/>
          </a:p>
        </p:txBody>
      </p:sp>
      <p:sp>
        <p:nvSpPr>
          <p:cNvPr id="5" name="Footer Placeholder 4"/>
          <p:cNvSpPr>
            <a:spLocks noGrp="1"/>
          </p:cNvSpPr>
          <p:nvPr>
            <p:ph type="ftr" sz="quarter" idx="11"/>
          </p:nvPr>
        </p:nvSpPr>
        <p:spPr/>
        <p:txBody>
          <a:bodyPr/>
          <a:lstStyle/>
          <a:p>
            <a:r>
              <a:rPr lang="en-US" smtClean="0"/>
              <a:t>PDS review of ROSINA</a:t>
            </a:r>
            <a:endParaRPr lang="en-US"/>
          </a:p>
        </p:txBody>
      </p:sp>
      <p:sp>
        <p:nvSpPr>
          <p:cNvPr id="6" name="Slide Number Placeholder 5"/>
          <p:cNvSpPr>
            <a:spLocks noGrp="1"/>
          </p:cNvSpPr>
          <p:nvPr>
            <p:ph type="sldNum" sz="quarter" idx="12"/>
          </p:nvPr>
        </p:nvSpPr>
        <p:spPr/>
        <p:txBody>
          <a:bodyPr/>
          <a:lstStyle/>
          <a:p>
            <a:fld id="{358C15A8-3A3B-CB4D-A955-197338F02C31}" type="slidenum">
              <a:rPr lang="en-US" smtClean="0"/>
              <a:t>‹#›</a:t>
            </a:fld>
            <a:endParaRPr lang="en-US"/>
          </a:p>
        </p:txBody>
      </p:sp>
    </p:spTree>
    <p:extLst>
      <p:ext uri="{BB962C8B-B14F-4D97-AF65-F5344CB8AC3E}">
        <p14:creationId xmlns:p14="http://schemas.microsoft.com/office/powerpoint/2010/main" val="350747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918" y="274638"/>
            <a:ext cx="10978515"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918" y="1535113"/>
            <a:ext cx="538972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918" y="2174875"/>
            <a:ext cx="538972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6593" y="1535113"/>
            <a:ext cx="539184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6593" y="2174875"/>
            <a:ext cx="539184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2EA49D-4A64-BC43-8A4F-8723BE40B6CD}" type="datetime1">
              <a:rPr lang="en-US" smtClean="0"/>
              <a:t>10/5/17</a:t>
            </a:fld>
            <a:endParaRPr lang="en-US"/>
          </a:p>
        </p:txBody>
      </p:sp>
      <p:sp>
        <p:nvSpPr>
          <p:cNvPr id="8" name="Footer Placeholder 7"/>
          <p:cNvSpPr>
            <a:spLocks noGrp="1"/>
          </p:cNvSpPr>
          <p:nvPr>
            <p:ph type="ftr" sz="quarter" idx="11"/>
          </p:nvPr>
        </p:nvSpPr>
        <p:spPr/>
        <p:txBody>
          <a:bodyPr/>
          <a:lstStyle/>
          <a:p>
            <a:r>
              <a:rPr lang="en-US" smtClean="0"/>
              <a:t>PDS review of ROSINA</a:t>
            </a:r>
            <a:endParaRPr lang="en-US"/>
          </a:p>
        </p:txBody>
      </p:sp>
      <p:sp>
        <p:nvSpPr>
          <p:cNvPr id="9" name="Slide Number Placeholder 8"/>
          <p:cNvSpPr>
            <a:spLocks noGrp="1"/>
          </p:cNvSpPr>
          <p:nvPr>
            <p:ph type="sldNum" sz="quarter" idx="12"/>
          </p:nvPr>
        </p:nvSpPr>
        <p:spPr/>
        <p:txBody>
          <a:bodyPr/>
          <a:lstStyle/>
          <a:p>
            <a:fld id="{358C15A8-3A3B-CB4D-A955-197338F02C31}" type="slidenum">
              <a:rPr lang="en-US" smtClean="0"/>
              <a:t>‹#›</a:t>
            </a:fld>
            <a:endParaRPr lang="en-US"/>
          </a:p>
        </p:txBody>
      </p:sp>
    </p:spTree>
    <p:extLst>
      <p:ext uri="{BB962C8B-B14F-4D97-AF65-F5344CB8AC3E}">
        <p14:creationId xmlns:p14="http://schemas.microsoft.com/office/powerpoint/2010/main" val="1008905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26F1AC-9DFA-2246-9B2C-C4BED3367138}" type="datetime1">
              <a:rPr lang="en-US" smtClean="0"/>
              <a:t>10/5/17</a:t>
            </a:fld>
            <a:endParaRPr lang="en-US"/>
          </a:p>
        </p:txBody>
      </p:sp>
      <p:sp>
        <p:nvSpPr>
          <p:cNvPr id="4" name="Footer Placeholder 3"/>
          <p:cNvSpPr>
            <a:spLocks noGrp="1"/>
          </p:cNvSpPr>
          <p:nvPr>
            <p:ph type="ftr" sz="quarter" idx="11"/>
          </p:nvPr>
        </p:nvSpPr>
        <p:spPr/>
        <p:txBody>
          <a:bodyPr/>
          <a:lstStyle/>
          <a:p>
            <a:r>
              <a:rPr lang="en-US" smtClean="0"/>
              <a:t>PDS review of ROSINA</a:t>
            </a:r>
            <a:endParaRPr lang="en-US"/>
          </a:p>
        </p:txBody>
      </p:sp>
      <p:sp>
        <p:nvSpPr>
          <p:cNvPr id="5" name="Slide Number Placeholder 4"/>
          <p:cNvSpPr>
            <a:spLocks noGrp="1"/>
          </p:cNvSpPr>
          <p:nvPr>
            <p:ph type="sldNum" sz="quarter" idx="12"/>
          </p:nvPr>
        </p:nvSpPr>
        <p:spPr/>
        <p:txBody>
          <a:bodyPr/>
          <a:lstStyle/>
          <a:p>
            <a:fld id="{358C15A8-3A3B-CB4D-A955-197338F02C31}" type="slidenum">
              <a:rPr lang="en-US" smtClean="0"/>
              <a:t>‹#›</a:t>
            </a:fld>
            <a:endParaRPr lang="en-US"/>
          </a:p>
        </p:txBody>
      </p:sp>
    </p:spTree>
    <p:extLst>
      <p:ext uri="{BB962C8B-B14F-4D97-AF65-F5344CB8AC3E}">
        <p14:creationId xmlns:p14="http://schemas.microsoft.com/office/powerpoint/2010/main" val="135389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36B5D-D196-A045-BDA4-FAA21AC707A1}" type="datetime1">
              <a:rPr lang="en-US" smtClean="0"/>
              <a:t>10/5/17</a:t>
            </a:fld>
            <a:endParaRPr lang="en-US"/>
          </a:p>
        </p:txBody>
      </p:sp>
      <p:sp>
        <p:nvSpPr>
          <p:cNvPr id="3" name="Footer Placeholder 2"/>
          <p:cNvSpPr>
            <a:spLocks noGrp="1"/>
          </p:cNvSpPr>
          <p:nvPr>
            <p:ph type="ftr" sz="quarter" idx="11"/>
          </p:nvPr>
        </p:nvSpPr>
        <p:spPr/>
        <p:txBody>
          <a:bodyPr/>
          <a:lstStyle/>
          <a:p>
            <a:r>
              <a:rPr lang="en-US" smtClean="0"/>
              <a:t>PDS review of ROSINA</a:t>
            </a:r>
            <a:endParaRPr lang="en-US"/>
          </a:p>
        </p:txBody>
      </p:sp>
      <p:sp>
        <p:nvSpPr>
          <p:cNvPr id="4" name="Slide Number Placeholder 3"/>
          <p:cNvSpPr>
            <a:spLocks noGrp="1"/>
          </p:cNvSpPr>
          <p:nvPr>
            <p:ph type="sldNum" sz="quarter" idx="12"/>
          </p:nvPr>
        </p:nvSpPr>
        <p:spPr/>
        <p:txBody>
          <a:bodyPr/>
          <a:lstStyle/>
          <a:p>
            <a:fld id="{358C15A8-3A3B-CB4D-A955-197338F02C31}" type="slidenum">
              <a:rPr lang="en-US" smtClean="0"/>
              <a:t>‹#›</a:t>
            </a:fld>
            <a:endParaRPr lang="en-US"/>
          </a:p>
        </p:txBody>
      </p:sp>
    </p:spTree>
    <p:extLst>
      <p:ext uri="{BB962C8B-B14F-4D97-AF65-F5344CB8AC3E}">
        <p14:creationId xmlns:p14="http://schemas.microsoft.com/office/powerpoint/2010/main" val="824274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918" y="273050"/>
            <a:ext cx="401317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9216" y="273051"/>
            <a:ext cx="681921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918" y="1435101"/>
            <a:ext cx="401317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3A258E-F256-A64D-B806-CE79E9696556}" type="datetime1">
              <a:rPr lang="en-US" smtClean="0"/>
              <a:t>10/5/17</a:t>
            </a:fld>
            <a:endParaRPr lang="en-US"/>
          </a:p>
        </p:txBody>
      </p:sp>
      <p:sp>
        <p:nvSpPr>
          <p:cNvPr id="6" name="Footer Placeholder 5"/>
          <p:cNvSpPr>
            <a:spLocks noGrp="1"/>
          </p:cNvSpPr>
          <p:nvPr>
            <p:ph type="ftr" sz="quarter" idx="11"/>
          </p:nvPr>
        </p:nvSpPr>
        <p:spPr/>
        <p:txBody>
          <a:bodyPr/>
          <a:lstStyle/>
          <a:p>
            <a:r>
              <a:rPr lang="en-US" smtClean="0"/>
              <a:t>PDS review of ROSINA</a:t>
            </a:r>
            <a:endParaRPr lang="en-US"/>
          </a:p>
        </p:txBody>
      </p:sp>
      <p:sp>
        <p:nvSpPr>
          <p:cNvPr id="7" name="Slide Number Placeholder 6"/>
          <p:cNvSpPr>
            <a:spLocks noGrp="1"/>
          </p:cNvSpPr>
          <p:nvPr>
            <p:ph type="sldNum" sz="quarter" idx="12"/>
          </p:nvPr>
        </p:nvSpPr>
        <p:spPr/>
        <p:txBody>
          <a:bodyPr/>
          <a:lstStyle/>
          <a:p>
            <a:fld id="{358C15A8-3A3B-CB4D-A955-197338F02C31}" type="slidenum">
              <a:rPr lang="en-US" smtClean="0"/>
              <a:t>‹#›</a:t>
            </a:fld>
            <a:endParaRPr lang="en-US"/>
          </a:p>
        </p:txBody>
      </p:sp>
    </p:spTree>
    <p:extLst>
      <p:ext uri="{BB962C8B-B14F-4D97-AF65-F5344CB8AC3E}">
        <p14:creationId xmlns:p14="http://schemas.microsoft.com/office/powerpoint/2010/main" val="196085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962" y="4800600"/>
            <a:ext cx="731901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90962" y="612775"/>
            <a:ext cx="731901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390962" y="5367338"/>
            <a:ext cx="73190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7672E2-806C-CD49-AF72-B8883AD64D86}" type="datetime1">
              <a:rPr lang="en-US" smtClean="0"/>
              <a:t>10/5/17</a:t>
            </a:fld>
            <a:endParaRPr lang="en-US"/>
          </a:p>
        </p:txBody>
      </p:sp>
      <p:sp>
        <p:nvSpPr>
          <p:cNvPr id="6" name="Footer Placeholder 5"/>
          <p:cNvSpPr>
            <a:spLocks noGrp="1"/>
          </p:cNvSpPr>
          <p:nvPr>
            <p:ph type="ftr" sz="quarter" idx="11"/>
          </p:nvPr>
        </p:nvSpPr>
        <p:spPr/>
        <p:txBody>
          <a:bodyPr/>
          <a:lstStyle/>
          <a:p>
            <a:r>
              <a:rPr lang="en-US" smtClean="0"/>
              <a:t>PDS review of ROSINA</a:t>
            </a:r>
            <a:endParaRPr lang="en-US"/>
          </a:p>
        </p:txBody>
      </p:sp>
      <p:sp>
        <p:nvSpPr>
          <p:cNvPr id="7" name="Slide Number Placeholder 6"/>
          <p:cNvSpPr>
            <a:spLocks noGrp="1"/>
          </p:cNvSpPr>
          <p:nvPr>
            <p:ph type="sldNum" sz="quarter" idx="12"/>
          </p:nvPr>
        </p:nvSpPr>
        <p:spPr/>
        <p:txBody>
          <a:bodyPr/>
          <a:lstStyle/>
          <a:p>
            <a:fld id="{358C15A8-3A3B-CB4D-A955-197338F02C31}" type="slidenum">
              <a:rPr lang="en-US" smtClean="0"/>
              <a:t>‹#›</a:t>
            </a:fld>
            <a:endParaRPr lang="en-US"/>
          </a:p>
        </p:txBody>
      </p:sp>
    </p:spTree>
    <p:extLst>
      <p:ext uri="{BB962C8B-B14F-4D97-AF65-F5344CB8AC3E}">
        <p14:creationId xmlns:p14="http://schemas.microsoft.com/office/powerpoint/2010/main" val="26848628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0374" y="96588"/>
            <a:ext cx="11118059" cy="666157"/>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70374" y="1270073"/>
            <a:ext cx="11118060" cy="508627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33618" y="6398186"/>
            <a:ext cx="2846282" cy="365125"/>
          </a:xfrm>
          <a:prstGeom prst="rect">
            <a:avLst/>
          </a:prstGeom>
        </p:spPr>
        <p:txBody>
          <a:bodyPr vert="horz" lIns="91440" tIns="45720" rIns="91440" bIns="45720" rtlCol="0" anchor="ctr"/>
          <a:lstStyle>
            <a:lvl1pPr algn="l">
              <a:defRPr sz="1400">
                <a:solidFill>
                  <a:schemeClr val="tx1"/>
                </a:solidFill>
              </a:defRPr>
            </a:lvl1pPr>
          </a:lstStyle>
          <a:p>
            <a:fld id="{24EC9DE1-C8A1-4E4B-A25B-CFBF9E4E5A71}" type="datetime1">
              <a:rPr lang="en-US" smtClean="0"/>
              <a:t>10/5/17</a:t>
            </a:fld>
            <a:endParaRPr lang="en-US" dirty="0"/>
          </a:p>
        </p:txBody>
      </p:sp>
      <p:sp>
        <p:nvSpPr>
          <p:cNvPr id="5" name="Footer Placeholder 4"/>
          <p:cNvSpPr>
            <a:spLocks noGrp="1"/>
          </p:cNvSpPr>
          <p:nvPr>
            <p:ph type="ftr" sz="quarter" idx="3"/>
          </p:nvPr>
        </p:nvSpPr>
        <p:spPr>
          <a:xfrm>
            <a:off x="4167770" y="6434751"/>
            <a:ext cx="3862811" cy="365125"/>
          </a:xfrm>
          <a:prstGeom prst="rect">
            <a:avLst/>
          </a:prstGeom>
        </p:spPr>
        <p:txBody>
          <a:bodyPr vert="horz" lIns="91440" tIns="45720" rIns="91440" bIns="45720" rtlCol="0" anchor="ctr"/>
          <a:lstStyle>
            <a:lvl1pPr algn="ctr">
              <a:defRPr sz="1600">
                <a:solidFill>
                  <a:schemeClr val="tx1"/>
                </a:solidFill>
              </a:defRPr>
            </a:lvl1pPr>
          </a:lstStyle>
          <a:p>
            <a:r>
              <a:rPr lang="en-US" smtClean="0"/>
              <a:t>PDS review of ROSINA</a:t>
            </a:r>
            <a:endParaRPr lang="en-US" dirty="0"/>
          </a:p>
        </p:txBody>
      </p:sp>
      <p:sp>
        <p:nvSpPr>
          <p:cNvPr id="6" name="Slide Number Placeholder 5"/>
          <p:cNvSpPr>
            <a:spLocks noGrp="1"/>
          </p:cNvSpPr>
          <p:nvPr>
            <p:ph type="sldNum" sz="quarter" idx="4"/>
          </p:nvPr>
        </p:nvSpPr>
        <p:spPr>
          <a:xfrm>
            <a:off x="9196845" y="6398186"/>
            <a:ext cx="2846282" cy="365125"/>
          </a:xfrm>
          <a:prstGeom prst="rect">
            <a:avLst/>
          </a:prstGeom>
        </p:spPr>
        <p:txBody>
          <a:bodyPr vert="horz" lIns="91440" tIns="45720" rIns="91440" bIns="45720" rtlCol="0" anchor="ctr"/>
          <a:lstStyle>
            <a:lvl1pPr algn="r">
              <a:defRPr sz="1600">
                <a:solidFill>
                  <a:schemeClr val="tx1"/>
                </a:solidFill>
              </a:defRPr>
            </a:lvl1pPr>
          </a:lstStyle>
          <a:p>
            <a:fld id="{358C15A8-3A3B-CB4D-A955-197338F02C31}" type="slidenum">
              <a:rPr lang="en-US" smtClean="0"/>
              <a:pPr/>
              <a:t>‹#›</a:t>
            </a:fld>
            <a:endParaRPr lang="en-US"/>
          </a:p>
        </p:txBody>
      </p:sp>
    </p:spTree>
    <p:extLst>
      <p:ext uri="{BB962C8B-B14F-4D97-AF65-F5344CB8AC3E}">
        <p14:creationId xmlns:p14="http://schemas.microsoft.com/office/powerpoint/2010/main" val="424117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Lst>
  <p:hf hdr="0" dt="0"/>
  <p:txStyles>
    <p:titleStyle>
      <a:lvl1pPr algn="ctr" defTabSz="4572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 Id="rId3" Type="http://schemas.openxmlformats.org/officeDocument/2006/relationships/image" Target="../media/image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4940" y="1438593"/>
            <a:ext cx="6006624" cy="1470025"/>
          </a:xfrm>
        </p:spPr>
        <p:txBody>
          <a:bodyPr/>
          <a:lstStyle/>
          <a:p>
            <a:r>
              <a:rPr lang="en-US" sz="4000" b="1" dirty="0" smtClean="0"/>
              <a:t>PDS review of ROSINA</a:t>
            </a:r>
            <a:endParaRPr lang="en-US" sz="4000" b="1" dirty="0"/>
          </a:p>
        </p:txBody>
      </p:sp>
      <p:sp>
        <p:nvSpPr>
          <p:cNvPr id="3" name="Subtitle 2"/>
          <p:cNvSpPr>
            <a:spLocks noGrp="1"/>
          </p:cNvSpPr>
          <p:nvPr>
            <p:ph type="subTitle" idx="1"/>
          </p:nvPr>
        </p:nvSpPr>
        <p:spPr>
          <a:xfrm>
            <a:off x="4767072" y="4645586"/>
            <a:ext cx="7276055" cy="1752600"/>
          </a:xfrm>
        </p:spPr>
        <p:txBody>
          <a:bodyPr>
            <a:normAutofit/>
          </a:bodyPr>
          <a:lstStyle/>
          <a:p>
            <a:pPr algn="r"/>
            <a:r>
              <a:rPr lang="en-US" dirty="0" smtClean="0">
                <a:solidFill>
                  <a:schemeClr val="tx1"/>
                </a:solidFill>
              </a:rPr>
              <a:t>Mark Perry</a:t>
            </a:r>
          </a:p>
          <a:p>
            <a:pPr algn="r"/>
            <a:r>
              <a:rPr lang="en-US" dirty="0" smtClean="0">
                <a:solidFill>
                  <a:schemeClr val="tx1"/>
                </a:solidFill>
              </a:rPr>
              <a:t>Johns Hopkins Applied Physics Lab</a:t>
            </a:r>
          </a:p>
          <a:p>
            <a:pPr algn="r"/>
            <a:r>
              <a:rPr lang="en-US" dirty="0" smtClean="0">
                <a:solidFill>
                  <a:schemeClr val="tx1"/>
                </a:solidFill>
              </a:rPr>
              <a:t>9</a:t>
            </a:r>
            <a:r>
              <a:rPr lang="en-US" dirty="0" smtClean="0">
                <a:solidFill>
                  <a:schemeClr val="tx1"/>
                </a:solidFill>
              </a:rPr>
              <a:t> October2017</a:t>
            </a:r>
            <a:endParaRPr lang="en-US" dirty="0" smtClean="0">
              <a:solidFill>
                <a:schemeClr val="tx1"/>
              </a:solidFill>
            </a:endParaRPr>
          </a:p>
        </p:txBody>
      </p:sp>
      <p:sp>
        <p:nvSpPr>
          <p:cNvPr id="5" name="Slide Number Placeholder 4"/>
          <p:cNvSpPr>
            <a:spLocks noGrp="1"/>
          </p:cNvSpPr>
          <p:nvPr>
            <p:ph type="sldNum" sz="quarter" idx="12"/>
          </p:nvPr>
        </p:nvSpPr>
        <p:spPr/>
        <p:txBody>
          <a:bodyPr/>
          <a:lstStyle/>
          <a:p>
            <a:fld id="{358C15A8-3A3B-CB4D-A955-197338F02C31}" type="slidenum">
              <a:rPr lang="en-US" smtClean="0"/>
              <a:t>1</a:t>
            </a:fld>
            <a:endParaRPr lang="en-US"/>
          </a:p>
        </p:txBody>
      </p:sp>
      <p:sp>
        <p:nvSpPr>
          <p:cNvPr id="4" name="Footer Placeholder 3"/>
          <p:cNvSpPr>
            <a:spLocks noGrp="1"/>
          </p:cNvSpPr>
          <p:nvPr>
            <p:ph type="ftr" sz="quarter" idx="11"/>
          </p:nvPr>
        </p:nvSpPr>
        <p:spPr/>
        <p:txBody>
          <a:bodyPr/>
          <a:lstStyle/>
          <a:p>
            <a:r>
              <a:rPr lang="en-US" smtClean="0"/>
              <a:t>PDS review of ROSINA</a:t>
            </a:r>
            <a:endParaRPr lang="en-US"/>
          </a:p>
        </p:txBody>
      </p:sp>
    </p:spTree>
    <p:extLst>
      <p:ext uri="{BB962C8B-B14F-4D97-AF65-F5344CB8AC3E}">
        <p14:creationId xmlns:p14="http://schemas.microsoft.com/office/powerpoint/2010/main" val="358254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274" y="2674688"/>
            <a:ext cx="11118059" cy="666157"/>
          </a:xfrm>
        </p:spPr>
        <p:txBody>
          <a:bodyPr/>
          <a:lstStyle/>
          <a:p>
            <a:r>
              <a:rPr lang="en-US" dirty="0" smtClean="0"/>
              <a:t>Additional detail follows</a:t>
            </a:r>
            <a:endParaRPr lang="en-US" dirty="0"/>
          </a:p>
        </p:txBody>
      </p:sp>
      <p:sp>
        <p:nvSpPr>
          <p:cNvPr id="4" name="Footer Placeholder 3"/>
          <p:cNvSpPr>
            <a:spLocks noGrp="1"/>
          </p:cNvSpPr>
          <p:nvPr>
            <p:ph type="ftr" sz="quarter" idx="11"/>
          </p:nvPr>
        </p:nvSpPr>
        <p:spPr/>
        <p:txBody>
          <a:bodyPr/>
          <a:lstStyle/>
          <a:p>
            <a:r>
              <a:rPr lang="en-US" smtClean="0"/>
              <a:t>PDS review of ROSINA</a:t>
            </a:r>
            <a:endParaRPr lang="en-US"/>
          </a:p>
        </p:txBody>
      </p:sp>
      <p:sp>
        <p:nvSpPr>
          <p:cNvPr id="5" name="Slide Number Placeholder 4"/>
          <p:cNvSpPr>
            <a:spLocks noGrp="1"/>
          </p:cNvSpPr>
          <p:nvPr>
            <p:ph type="sldNum" sz="quarter" idx="12"/>
          </p:nvPr>
        </p:nvSpPr>
        <p:spPr/>
        <p:txBody>
          <a:bodyPr/>
          <a:lstStyle/>
          <a:p>
            <a:fld id="{358C15A8-3A3B-CB4D-A955-197338F02C31}" type="slidenum">
              <a:rPr lang="en-US" smtClean="0"/>
              <a:t>10</a:t>
            </a:fld>
            <a:endParaRPr lang="en-US"/>
          </a:p>
        </p:txBody>
      </p:sp>
    </p:spTree>
    <p:extLst>
      <p:ext uri="{BB962C8B-B14F-4D97-AF65-F5344CB8AC3E}">
        <p14:creationId xmlns:p14="http://schemas.microsoft.com/office/powerpoint/2010/main" val="468231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ICD Section </a:t>
            </a:r>
            <a:r>
              <a:rPr lang="en-US" dirty="0"/>
              <a:t>1.4, “Intended Readership”</a:t>
            </a:r>
            <a:endParaRPr lang="en-US" dirty="0"/>
          </a:p>
        </p:txBody>
      </p:sp>
      <p:sp>
        <p:nvSpPr>
          <p:cNvPr id="3" name="Content Placeholder 2"/>
          <p:cNvSpPr>
            <a:spLocks noGrp="1"/>
          </p:cNvSpPr>
          <p:nvPr>
            <p:ph idx="1"/>
          </p:nvPr>
        </p:nvSpPr>
        <p:spPr>
          <a:xfrm>
            <a:off x="190500" y="952500"/>
            <a:ext cx="11722100" cy="5638800"/>
          </a:xfrm>
        </p:spPr>
        <p:txBody>
          <a:bodyPr>
            <a:normAutofit fontScale="85000" lnSpcReduction="10000"/>
          </a:bodyPr>
          <a:lstStyle/>
          <a:p>
            <a:r>
              <a:rPr lang="en-US" dirty="0" smtClean="0"/>
              <a:t>The </a:t>
            </a:r>
            <a:r>
              <a:rPr lang="en-US" dirty="0"/>
              <a:t>staff of the archiving authority (Planetary Science Archive, ESA, RSSD, design team) and any potential user of the ROSINA data. </a:t>
            </a:r>
            <a:endParaRPr lang="en-US" dirty="0" smtClean="0"/>
          </a:p>
          <a:p>
            <a:pPr lvl="1"/>
            <a:r>
              <a:rPr lang="en-US" dirty="0" smtClean="0"/>
              <a:t>However</a:t>
            </a:r>
            <a:r>
              <a:rPr lang="en-US" dirty="0"/>
              <a:t>, it is not intended that people not familiar with the ROSINA sensors and with mass </a:t>
            </a:r>
            <a:r>
              <a:rPr lang="en-US" dirty="0" smtClean="0"/>
              <a:t>spectrometry </a:t>
            </a:r>
            <a:r>
              <a:rPr lang="en-US" dirty="0"/>
              <a:t>are able, based solely on this document and the archived data, to work with ROSINA raw data. This instrument is by far too complex to be understood by laymen. Raw data depend on too many parameters hidden in the housekeeping data to be of any value to the general public. In order to work with raw data one has to familiarize himself with the complete user manual (including the annexes) and one has to be </a:t>
            </a:r>
            <a:r>
              <a:rPr lang="en-US" dirty="0" smtClean="0"/>
              <a:t>knowledgeable </a:t>
            </a:r>
            <a:r>
              <a:rPr lang="en-US" dirty="0"/>
              <a:t>in the field of mass spectrometry. </a:t>
            </a:r>
          </a:p>
          <a:p>
            <a:r>
              <a:rPr lang="en-US" dirty="0" smtClean="0"/>
              <a:t>These are valid points and concerns (and true for many instruments). However:</a:t>
            </a:r>
          </a:p>
          <a:p>
            <a:pPr lvl="1"/>
            <a:r>
              <a:rPr lang="en-US" dirty="0" smtClean="0"/>
              <a:t>The PDS is not for “laymen” and the the “general public,” but for research scientists. </a:t>
            </a:r>
          </a:p>
          <a:p>
            <a:pPr lvl="1"/>
            <a:r>
              <a:rPr lang="en-US" dirty="0" smtClean="0"/>
              <a:t>The supplied user manual is insufficient, even for experts in mass spectrometry.</a:t>
            </a:r>
          </a:p>
          <a:p>
            <a:pPr lvl="2"/>
            <a:r>
              <a:rPr lang="en-US" dirty="0" smtClean="0"/>
              <a:t>The annexes are not yet included.</a:t>
            </a:r>
          </a:p>
          <a:p>
            <a:pPr lvl="1"/>
            <a:r>
              <a:rPr lang="en-US" dirty="0" smtClean="0"/>
              <a:t>The dataset is unique, valuable, and a great resource to the planetary-science community. It would be a shame if the ROSINA dataset were not fully utilized. </a:t>
            </a:r>
          </a:p>
        </p:txBody>
      </p:sp>
      <p:sp>
        <p:nvSpPr>
          <p:cNvPr id="4" name="Footer Placeholder 3"/>
          <p:cNvSpPr>
            <a:spLocks noGrp="1"/>
          </p:cNvSpPr>
          <p:nvPr>
            <p:ph type="ftr" sz="quarter" idx="11"/>
          </p:nvPr>
        </p:nvSpPr>
        <p:spPr/>
        <p:txBody>
          <a:bodyPr/>
          <a:lstStyle/>
          <a:p>
            <a:r>
              <a:rPr lang="en-US" smtClean="0"/>
              <a:t>PDS review of ROSINA</a:t>
            </a:r>
            <a:endParaRPr lang="en-US"/>
          </a:p>
        </p:txBody>
      </p:sp>
      <p:sp>
        <p:nvSpPr>
          <p:cNvPr id="5" name="Slide Number Placeholder 4"/>
          <p:cNvSpPr>
            <a:spLocks noGrp="1"/>
          </p:cNvSpPr>
          <p:nvPr>
            <p:ph type="sldNum" sz="quarter" idx="12"/>
          </p:nvPr>
        </p:nvSpPr>
        <p:spPr/>
        <p:txBody>
          <a:bodyPr/>
          <a:lstStyle/>
          <a:p>
            <a:fld id="{358C15A8-3A3B-CB4D-A955-197338F02C31}" type="slidenum">
              <a:rPr lang="en-US" smtClean="0"/>
              <a:t>11</a:t>
            </a:fld>
            <a:endParaRPr lang="en-US"/>
          </a:p>
        </p:txBody>
      </p:sp>
    </p:spTree>
    <p:extLst>
      <p:ext uri="{BB962C8B-B14F-4D97-AF65-F5344CB8AC3E}">
        <p14:creationId xmlns:p14="http://schemas.microsoft.com/office/powerpoint/2010/main" val="1652608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Parameters in data labels are undefined</a:t>
            </a:r>
            <a:endParaRPr lang="en-US" dirty="0"/>
          </a:p>
        </p:txBody>
      </p:sp>
      <p:sp>
        <p:nvSpPr>
          <p:cNvPr id="3" name="Content Placeholder 2"/>
          <p:cNvSpPr>
            <a:spLocks noGrp="1"/>
          </p:cNvSpPr>
          <p:nvPr>
            <p:ph idx="1"/>
          </p:nvPr>
        </p:nvSpPr>
        <p:spPr>
          <a:xfrm>
            <a:off x="203200" y="951400"/>
            <a:ext cx="7454898" cy="5614500"/>
          </a:xfrm>
        </p:spPr>
        <p:txBody>
          <a:bodyPr>
            <a:normAutofit fontScale="40000" lnSpcReduction="20000"/>
          </a:bodyPr>
          <a:lstStyle/>
          <a:p>
            <a:pPr marL="0" indent="0">
              <a:buNone/>
            </a:pPr>
            <a:r>
              <a:rPr lang="mr-IN" dirty="0" smtClean="0">
                <a:latin typeface="Courier" charset="0"/>
                <a:ea typeface="Courier" charset="0"/>
                <a:cs typeface="Courier" charset="0"/>
              </a:rPr>
              <a:t>"</a:t>
            </a:r>
            <a:r>
              <a:rPr lang="mr-IN" dirty="0">
                <a:latin typeface="Courier" charset="0"/>
                <a:ea typeface="Courier" charset="0"/>
                <a:cs typeface="Courier" charset="0"/>
              </a:rPr>
              <a:t>ROSINA_DFMS_SCI_PACKET_COUNT    ","     ","0              ","     "          </a:t>
            </a:r>
          </a:p>
          <a:p>
            <a:pPr marL="0" indent="0">
              <a:buNone/>
            </a:pPr>
            <a:r>
              <a:rPr lang="mr-IN" dirty="0">
                <a:latin typeface="Courier" charset="0"/>
                <a:ea typeface="Courier" charset="0"/>
                <a:cs typeface="Courier" charset="0"/>
              </a:rPr>
              <a:t>"ROSINA_DFMS_SCI_MASS            ","     ","16             ","     "          </a:t>
            </a:r>
          </a:p>
          <a:p>
            <a:pPr marL="0" indent="0">
              <a:buNone/>
            </a:pPr>
            <a:r>
              <a:rPr lang="mr-IN" dirty="0">
                <a:latin typeface="Courier" charset="0"/>
                <a:ea typeface="Courier" charset="0"/>
                <a:cs typeface="Courier" charset="0"/>
              </a:rPr>
              <a:t>"ROSINA_DFMS_SCI_MODE            ","     ","222            ","     "          </a:t>
            </a:r>
          </a:p>
          <a:p>
            <a:pPr marL="0" indent="0">
              <a:buNone/>
            </a:pPr>
            <a:r>
              <a:rPr lang="mr-IN" dirty="0">
                <a:latin typeface="Courier" charset="0"/>
                <a:ea typeface="Courier" charset="0"/>
                <a:cs typeface="Courier" charset="0"/>
              </a:rPr>
              <a:t>"ROSINA_DFMS_SCI_MG_FLAG         ","OFF  ","               ","     "          </a:t>
            </a:r>
          </a:p>
          <a:p>
            <a:pPr marL="0" indent="0">
              <a:buNone/>
            </a:pPr>
            <a:r>
              <a:rPr lang="mr-IN" dirty="0">
                <a:latin typeface="Courier" charset="0"/>
                <a:ea typeface="Courier" charset="0"/>
                <a:cs typeface="Courier" charset="0"/>
              </a:rPr>
              <a:t>"ROSINA_DFMS_SCI_ISB_FLAG        ","OK   ","               "," </a:t>
            </a:r>
            <a:r>
              <a:rPr lang="mr-IN" dirty="0" smtClean="0">
                <a:latin typeface="Courier" charset="0"/>
                <a:ea typeface="Courier" charset="0"/>
                <a:cs typeface="Courier" charset="0"/>
              </a:rPr>
              <a:t>    </a:t>
            </a:r>
            <a:r>
              <a:rPr lang="mr-IN" dirty="0">
                <a:latin typeface="Courier" charset="0"/>
                <a:ea typeface="Courier" charset="0"/>
                <a:cs typeface="Courier" charset="0"/>
              </a:rPr>
              <a:t>"</a:t>
            </a:r>
            <a:r>
              <a:rPr lang="en-US" dirty="0" smtClean="0">
                <a:latin typeface="Courier" charset="0"/>
                <a:ea typeface="Courier" charset="0"/>
                <a:cs typeface="Courier" charset="0"/>
              </a:rPr>
              <a:t> </a:t>
            </a:r>
          </a:p>
          <a:p>
            <a:pPr marL="0" indent="0">
              <a:buNone/>
            </a:pPr>
            <a:r>
              <a:rPr lang="mr-IN" dirty="0">
                <a:latin typeface="Courier" charset="0"/>
                <a:ea typeface="Courier" charset="0"/>
                <a:cs typeface="Courier" charset="0"/>
              </a:rPr>
              <a:t>"ROSINA_DFMS_SCI_CEM_THR_FLAG    ","OFF  ","               ","     "          </a:t>
            </a:r>
          </a:p>
          <a:p>
            <a:pPr marL="0" indent="0">
              <a:buNone/>
            </a:pPr>
            <a:r>
              <a:rPr lang="mr-IN" dirty="0">
                <a:latin typeface="Courier" charset="0"/>
                <a:ea typeface="Courier" charset="0"/>
                <a:cs typeface="Courier" charset="0"/>
              </a:rPr>
              <a:t>"ROSINA_DFMS_SCI_ESAO_PLATE      ","     ","314.1          ","V    "          </a:t>
            </a:r>
          </a:p>
          <a:p>
            <a:pPr marL="0" indent="0">
              <a:buNone/>
            </a:pPr>
            <a:r>
              <a:rPr lang="mr-IN" dirty="0">
                <a:latin typeface="Courier" charset="0"/>
                <a:ea typeface="Courier" charset="0"/>
                <a:cs typeface="Courier" charset="0"/>
              </a:rPr>
              <a:t>"ROSINA_DFMS_SCI_ESAI_PLATE      ","     ","-326.5         ","V    "          </a:t>
            </a:r>
          </a:p>
          <a:p>
            <a:pPr marL="0" indent="0">
              <a:buNone/>
            </a:pPr>
            <a:r>
              <a:rPr lang="mr-IN" dirty="0">
                <a:latin typeface="Courier" charset="0"/>
                <a:ea typeface="Courier" charset="0"/>
                <a:cs typeface="Courier" charset="0"/>
              </a:rPr>
              <a:t>"ROSINA_DFMS_SCI_MAG_TEMPERATURE ","     ","5.312          ","</a:t>
            </a:r>
            <a:r>
              <a:rPr lang="mr-IN" dirty="0" err="1">
                <a:latin typeface="Courier" charset="0"/>
                <a:ea typeface="Courier" charset="0"/>
                <a:cs typeface="Courier" charset="0"/>
              </a:rPr>
              <a:t>DegC</a:t>
            </a:r>
            <a:r>
              <a:rPr lang="mr-IN" dirty="0">
                <a:latin typeface="Courier" charset="0"/>
                <a:ea typeface="Courier" charset="0"/>
                <a:cs typeface="Courier" charset="0"/>
              </a:rPr>
              <a:t> "          </a:t>
            </a:r>
          </a:p>
          <a:p>
            <a:pPr marL="0" indent="0">
              <a:buNone/>
            </a:pPr>
            <a:r>
              <a:rPr lang="mr-IN" dirty="0">
                <a:latin typeface="Courier" charset="0"/>
                <a:ea typeface="Courier" charset="0"/>
                <a:cs typeface="Courier" charset="0"/>
              </a:rPr>
              <a:t>"ROSINA_DFMS_SCI_COVER_POSITION  ","     ","0              ","     "          </a:t>
            </a:r>
          </a:p>
          <a:p>
            <a:pPr marL="0" indent="0">
              <a:buNone/>
            </a:pPr>
            <a:r>
              <a:rPr lang="mr-IN" dirty="0">
                <a:latin typeface="Courier" charset="0"/>
                <a:ea typeface="Courier" charset="0"/>
                <a:cs typeface="Courier" charset="0"/>
              </a:rPr>
              <a:t>"ROSINA_DFMS_SCI_GCU1_O_PRESSURE ","     ","</a:t>
            </a:r>
            <a:r>
              <a:rPr lang="mr-IN" dirty="0" err="1">
                <a:latin typeface="Courier" charset="0"/>
                <a:ea typeface="Courier" charset="0"/>
                <a:cs typeface="Courier" charset="0"/>
              </a:rPr>
              <a:t>N</a:t>
            </a:r>
            <a:r>
              <a:rPr lang="mr-IN" dirty="0">
                <a:latin typeface="Courier" charset="0"/>
                <a:ea typeface="Courier" charset="0"/>
                <a:cs typeface="Courier" charset="0"/>
              </a:rPr>
              <a:t>/</a:t>
            </a:r>
            <a:r>
              <a:rPr lang="mr-IN" dirty="0" err="1">
                <a:latin typeface="Courier" charset="0"/>
                <a:ea typeface="Courier" charset="0"/>
                <a:cs typeface="Courier" charset="0"/>
              </a:rPr>
              <a:t>A</a:t>
            </a:r>
            <a:r>
              <a:rPr lang="mr-IN" dirty="0">
                <a:latin typeface="Courier" charset="0"/>
                <a:ea typeface="Courier" charset="0"/>
                <a:cs typeface="Courier" charset="0"/>
              </a:rPr>
              <a:t>            ","     "          </a:t>
            </a:r>
          </a:p>
          <a:p>
            <a:pPr marL="0" indent="0">
              <a:buNone/>
            </a:pPr>
            <a:r>
              <a:rPr lang="mr-IN" dirty="0">
                <a:latin typeface="Courier" charset="0"/>
                <a:ea typeface="Courier" charset="0"/>
                <a:cs typeface="Courier" charset="0"/>
              </a:rPr>
              <a:t>"ROSINA_DFMS_SCI_MOTOR_POSITION  ","     ","0              ","     "          </a:t>
            </a:r>
          </a:p>
          <a:p>
            <a:pPr marL="0" indent="0">
              <a:buNone/>
            </a:pPr>
            <a:r>
              <a:rPr lang="mr-IN" dirty="0">
                <a:latin typeface="Courier" charset="0"/>
                <a:ea typeface="Courier" charset="0"/>
                <a:cs typeface="Courier" charset="0"/>
              </a:rPr>
              <a:t>"ROSINA_DFMS_SCI_GCU2_O_PRESSURE ","     ","</a:t>
            </a:r>
            <a:r>
              <a:rPr lang="mr-IN" dirty="0" err="1">
                <a:latin typeface="Courier" charset="0"/>
                <a:ea typeface="Courier" charset="0"/>
                <a:cs typeface="Courier" charset="0"/>
              </a:rPr>
              <a:t>N</a:t>
            </a:r>
            <a:r>
              <a:rPr lang="mr-IN" dirty="0">
                <a:latin typeface="Courier" charset="0"/>
                <a:ea typeface="Courier" charset="0"/>
                <a:cs typeface="Courier" charset="0"/>
              </a:rPr>
              <a:t>/</a:t>
            </a:r>
            <a:r>
              <a:rPr lang="mr-IN" dirty="0" err="1">
                <a:latin typeface="Courier" charset="0"/>
                <a:ea typeface="Courier" charset="0"/>
                <a:cs typeface="Courier" charset="0"/>
              </a:rPr>
              <a:t>A</a:t>
            </a:r>
            <a:r>
              <a:rPr lang="mr-IN" dirty="0">
                <a:latin typeface="Courier" charset="0"/>
                <a:ea typeface="Courier" charset="0"/>
                <a:cs typeface="Courier" charset="0"/>
              </a:rPr>
              <a:t>            ","     "          </a:t>
            </a:r>
          </a:p>
          <a:p>
            <a:pPr marL="0" indent="0">
              <a:buNone/>
            </a:pPr>
            <a:r>
              <a:rPr lang="mr-IN" dirty="0">
                <a:latin typeface="Courier" charset="0"/>
                <a:ea typeface="Courier" charset="0"/>
                <a:cs typeface="Courier" charset="0"/>
              </a:rPr>
              <a:t>"ROSINA_DFMS_SCI_LEDA_FAR_OFFSET ","     ","20             ","     "          </a:t>
            </a:r>
          </a:p>
          <a:p>
            <a:pPr marL="0" indent="0">
              <a:buNone/>
            </a:pPr>
            <a:r>
              <a:rPr lang="mr-IN" dirty="0">
                <a:latin typeface="Courier" charset="0"/>
                <a:ea typeface="Courier" charset="0"/>
                <a:cs typeface="Courier" charset="0"/>
              </a:rPr>
              <a:t>"ROSINA_DFMS_SCI_G_AT_PEAK       ","     ","0              ","     "          </a:t>
            </a:r>
          </a:p>
          <a:p>
            <a:pPr marL="0" indent="0">
              <a:buNone/>
            </a:pPr>
            <a:r>
              <a:rPr lang="mr-IN" dirty="0">
                <a:latin typeface="Courier" charset="0"/>
                <a:ea typeface="Courier" charset="0"/>
                <a:cs typeface="Courier" charset="0"/>
              </a:rPr>
              <a:t>"ROSINA_DFMS_SCI_GAIN_AT_PEAK    ","     ","16             ","     "          </a:t>
            </a:r>
          </a:p>
          <a:p>
            <a:pPr marL="0" indent="0">
              <a:buNone/>
            </a:pPr>
            <a:r>
              <a:rPr lang="mr-IN" dirty="0">
                <a:latin typeface="Courier" charset="0"/>
                <a:ea typeface="Courier" charset="0"/>
                <a:cs typeface="Courier" charset="0"/>
              </a:rPr>
              <a:t>"ROSINA_DFMS_SCI_P_PT_AT_PEAK    ","     ","5              ","     "          </a:t>
            </a:r>
          </a:p>
          <a:p>
            <a:pPr marL="0" indent="0">
              <a:buNone/>
            </a:pPr>
            <a:r>
              <a:rPr lang="mr-IN" dirty="0">
                <a:latin typeface="Courier" charset="0"/>
                <a:ea typeface="Courier" charset="0"/>
                <a:cs typeface="Courier" charset="0"/>
              </a:rPr>
              <a:t>"ROSINA_DFMS_SCI_GAIN_OF_SPECTRUM","     ","16             ","     "          </a:t>
            </a:r>
          </a:p>
          <a:p>
            <a:pPr marL="0" indent="0">
              <a:buNone/>
            </a:pPr>
            <a:r>
              <a:rPr lang="mr-IN" dirty="0">
                <a:latin typeface="Courier" charset="0"/>
                <a:ea typeface="Courier" charset="0"/>
                <a:cs typeface="Courier" charset="0"/>
              </a:rPr>
              <a:t>"ROSINA_DFMS_CMD_ERROR_FLAG      ","OFF  ","               ","     "          </a:t>
            </a:r>
          </a:p>
          <a:p>
            <a:pPr marL="0" indent="0">
              <a:buNone/>
            </a:pPr>
            <a:r>
              <a:rPr lang="mr-IN" dirty="0">
                <a:latin typeface="Courier" charset="0"/>
                <a:ea typeface="Courier" charset="0"/>
                <a:cs typeface="Courier" charset="0"/>
              </a:rPr>
              <a:t>"ROSINA_DFMS_HV_SAFE_FLAG        ","OFF  ","               ","     " </a:t>
            </a:r>
            <a:endParaRPr lang="en-US" dirty="0" smtClean="0">
              <a:latin typeface="Courier" charset="0"/>
              <a:ea typeface="Courier" charset="0"/>
              <a:cs typeface="Courier" charset="0"/>
            </a:endParaRPr>
          </a:p>
          <a:p>
            <a:pPr marL="0" indent="0">
              <a:buNone/>
            </a:pPr>
            <a:r>
              <a:rPr lang="mr-IN" dirty="0">
                <a:latin typeface="Courier" charset="0"/>
                <a:ea typeface="Courier" charset="0"/>
                <a:cs typeface="Courier" charset="0"/>
              </a:rPr>
              <a:t>"ROSINA_DFMS_COV_MOT_DIS_FLAG    ","ON   ","               ","     "          </a:t>
            </a:r>
          </a:p>
          <a:p>
            <a:pPr marL="0" indent="0">
              <a:buNone/>
            </a:pPr>
            <a:r>
              <a:rPr lang="mr-IN" dirty="0">
                <a:latin typeface="Courier" charset="0"/>
                <a:ea typeface="Courier" charset="0"/>
                <a:cs typeface="Courier" charset="0"/>
              </a:rPr>
              <a:t>"ROSINA_DFMS_HK_COUNTER          ","     ","26189          ","     "          </a:t>
            </a:r>
          </a:p>
          <a:p>
            <a:pPr marL="0" indent="0">
              <a:buNone/>
            </a:pPr>
            <a:r>
              <a:rPr lang="mr-IN" dirty="0">
                <a:latin typeface="Courier" charset="0"/>
                <a:ea typeface="Courier" charset="0"/>
                <a:cs typeface="Courier" charset="0"/>
              </a:rPr>
              <a:t>"ROSINA_DFMS_CMD_COUNTER         ","     ","28689          ","     "          </a:t>
            </a:r>
          </a:p>
          <a:p>
            <a:pPr marL="0" indent="0">
              <a:buNone/>
            </a:pPr>
            <a:r>
              <a:rPr lang="mr-IN" dirty="0">
                <a:latin typeface="Courier" charset="0"/>
                <a:ea typeface="Courier" charset="0"/>
                <a:cs typeface="Courier" charset="0"/>
              </a:rPr>
              <a:t>"ROSINA_DFMS_CMD_ERROR_CNT       ","     ","8              ","     "          </a:t>
            </a:r>
          </a:p>
          <a:p>
            <a:pPr marL="0" indent="0">
              <a:buNone/>
            </a:pPr>
            <a:r>
              <a:rPr lang="mr-IN" dirty="0">
                <a:latin typeface="Courier" charset="0"/>
                <a:ea typeface="Courier" charset="0"/>
                <a:cs typeface="Courier" charset="0"/>
              </a:rPr>
              <a:t>"ROSINA_DFMS_CMD_ERROR_POS       ","     ","0              ","     "          </a:t>
            </a:r>
          </a:p>
          <a:p>
            <a:pPr marL="0" indent="0">
              <a:buNone/>
            </a:pPr>
            <a:r>
              <a:rPr lang="mr-IN" dirty="0">
                <a:latin typeface="Courier" charset="0"/>
                <a:ea typeface="Courier" charset="0"/>
                <a:cs typeface="Courier" charset="0"/>
              </a:rPr>
              <a:t>"ROSINA_DFMS_SCI_COUNTER         ","     ","4573           ","     "          </a:t>
            </a:r>
          </a:p>
          <a:p>
            <a:pPr marL="0" indent="0">
              <a:buNone/>
            </a:pPr>
            <a:r>
              <a:rPr lang="mr-IN" dirty="0">
                <a:latin typeface="Courier" charset="0"/>
                <a:ea typeface="Courier" charset="0"/>
                <a:cs typeface="Courier" charset="0"/>
              </a:rPr>
              <a:t>"ROSINA_DFMS_SCI_ERROR_COUNTER   ","     ","22             ","     "          </a:t>
            </a:r>
          </a:p>
          <a:p>
            <a:pPr marL="0" indent="0">
              <a:buNone/>
            </a:pPr>
            <a:r>
              <a:rPr lang="mr-IN" dirty="0">
                <a:latin typeface="Courier" charset="0"/>
                <a:ea typeface="Courier" charset="0"/>
                <a:cs typeface="Courier" charset="0"/>
              </a:rPr>
              <a:t>"ROSINA_DFMS_SCI_ERROR_POSITION  ","     ","0              ","     " </a:t>
            </a:r>
            <a:endParaRPr lang="en-US" dirty="0">
              <a:latin typeface="Courier" charset="0"/>
              <a:ea typeface="Courier" charset="0"/>
              <a:cs typeface="Courier" charset="0"/>
            </a:endParaRPr>
          </a:p>
        </p:txBody>
      </p:sp>
      <p:sp>
        <p:nvSpPr>
          <p:cNvPr id="4" name="Footer Placeholder 3"/>
          <p:cNvSpPr>
            <a:spLocks noGrp="1"/>
          </p:cNvSpPr>
          <p:nvPr>
            <p:ph type="ftr" sz="quarter" idx="11"/>
          </p:nvPr>
        </p:nvSpPr>
        <p:spPr/>
        <p:txBody>
          <a:bodyPr/>
          <a:lstStyle/>
          <a:p>
            <a:r>
              <a:rPr lang="en-US" smtClean="0"/>
              <a:t>PDS review of ROSINA</a:t>
            </a:r>
            <a:endParaRPr lang="en-US"/>
          </a:p>
        </p:txBody>
      </p:sp>
      <p:sp>
        <p:nvSpPr>
          <p:cNvPr id="5" name="Slide Number Placeholder 4"/>
          <p:cNvSpPr>
            <a:spLocks noGrp="1"/>
          </p:cNvSpPr>
          <p:nvPr>
            <p:ph type="sldNum" sz="quarter" idx="12"/>
          </p:nvPr>
        </p:nvSpPr>
        <p:spPr/>
        <p:txBody>
          <a:bodyPr/>
          <a:lstStyle/>
          <a:p>
            <a:fld id="{358C15A8-3A3B-CB4D-A955-197338F02C31}" type="slidenum">
              <a:rPr lang="en-US" smtClean="0"/>
              <a:t>12</a:t>
            </a:fld>
            <a:endParaRPr lang="en-US"/>
          </a:p>
        </p:txBody>
      </p:sp>
      <p:sp>
        <p:nvSpPr>
          <p:cNvPr id="6" name="Content Placeholder 2"/>
          <p:cNvSpPr txBox="1">
            <a:spLocks/>
          </p:cNvSpPr>
          <p:nvPr/>
        </p:nvSpPr>
        <p:spPr>
          <a:xfrm>
            <a:off x="7302501" y="990600"/>
            <a:ext cx="4740626" cy="5575300"/>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The data labels are embedded in the data files. </a:t>
            </a:r>
          </a:p>
          <a:p>
            <a:r>
              <a:rPr lang="en-US" dirty="0" smtClean="0"/>
              <a:t>Each data file has 300 to 400 parameters. </a:t>
            </a:r>
          </a:p>
          <a:p>
            <a:pPr lvl="1"/>
            <a:r>
              <a:rPr lang="en-US" dirty="0" smtClean="0"/>
              <a:t>Excellent; probably necessary.</a:t>
            </a:r>
          </a:p>
          <a:p>
            <a:pPr lvl="1"/>
            <a:r>
              <a:rPr lang="en-US" dirty="0" smtClean="0"/>
              <a:t>Only spacecraft target position and velocity vectors are discussed. </a:t>
            </a:r>
          </a:p>
          <a:p>
            <a:r>
              <a:rPr lang="en-US" dirty="0" smtClean="0"/>
              <a:t>In particular, “mode” seems as if it would be useful.</a:t>
            </a:r>
          </a:p>
          <a:p>
            <a:r>
              <a:rPr lang="en-US" dirty="0" smtClean="0"/>
              <a:t>Dangerous to assume an understanding just from the parameter name. </a:t>
            </a:r>
          </a:p>
          <a:p>
            <a:pPr lvl="1"/>
            <a:r>
              <a:rPr lang="en-US" dirty="0" smtClean="0"/>
              <a:t>Every one of these should be defined in the ICD.</a:t>
            </a:r>
          </a:p>
        </p:txBody>
      </p:sp>
    </p:spTree>
    <p:extLst>
      <p:ext uri="{BB962C8B-B14F-4D97-AF65-F5344CB8AC3E}">
        <p14:creationId xmlns:p14="http://schemas.microsoft.com/office/powerpoint/2010/main" val="1016732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values are identified in </a:t>
            </a:r>
            <a:r>
              <a:rPr lang="en-US" dirty="0" err="1" smtClean="0"/>
              <a:t>rtof_data.fmt</a:t>
            </a:r>
            <a:endParaRPr lang="en-US" dirty="0"/>
          </a:p>
        </p:txBody>
      </p:sp>
      <p:sp>
        <p:nvSpPr>
          <p:cNvPr id="3" name="Content Placeholder 2"/>
          <p:cNvSpPr>
            <a:spLocks noGrp="1"/>
          </p:cNvSpPr>
          <p:nvPr>
            <p:ph idx="1"/>
          </p:nvPr>
        </p:nvSpPr>
        <p:spPr>
          <a:xfrm>
            <a:off x="5537199" y="1151307"/>
            <a:ext cx="6451063" cy="5246879"/>
          </a:xfrm>
        </p:spPr>
        <p:txBody>
          <a:bodyPr>
            <a:normAutofit fontScale="40000" lnSpcReduction="20000"/>
          </a:bodyPr>
          <a:lstStyle/>
          <a:p>
            <a:pPr marL="0" indent="0">
              <a:buNone/>
            </a:pPr>
            <a:r>
              <a:rPr lang="mr-IN" dirty="0"/>
              <a:t>OBJECT                           =     COLUMN                                 </a:t>
            </a:r>
          </a:p>
          <a:p>
            <a:pPr marL="0" indent="0">
              <a:buNone/>
            </a:pPr>
            <a:r>
              <a:rPr lang="mr-IN" dirty="0"/>
              <a:t>   NAME                          =     COUNT                                  </a:t>
            </a:r>
          </a:p>
          <a:p>
            <a:pPr marL="0" indent="0">
              <a:buNone/>
            </a:pPr>
            <a:r>
              <a:rPr lang="mr-IN" dirty="0"/>
              <a:t>   DESCRIPTION                   =     "</a:t>
            </a:r>
            <a:r>
              <a:rPr lang="mr-IN" dirty="0" err="1"/>
              <a:t>Channelnumber</a:t>
            </a:r>
            <a:r>
              <a:rPr lang="mr-IN" dirty="0"/>
              <a:t>. The </a:t>
            </a:r>
            <a:r>
              <a:rPr lang="mr-IN" dirty="0" err="1"/>
              <a:t>values</a:t>
            </a:r>
            <a:r>
              <a:rPr lang="mr-IN" dirty="0"/>
              <a:t> </a:t>
            </a:r>
            <a:r>
              <a:rPr lang="mr-IN" dirty="0" err="1"/>
              <a:t>are</a:t>
            </a:r>
            <a:r>
              <a:rPr lang="mr-IN" dirty="0"/>
              <a:t> </a:t>
            </a:r>
            <a:r>
              <a:rPr lang="mr-IN" dirty="0" err="1"/>
              <a:t>in</a:t>
            </a:r>
            <a:r>
              <a:rPr lang="mr-IN" dirty="0"/>
              <a:t> the  </a:t>
            </a:r>
          </a:p>
          <a:p>
            <a:pPr marL="0" indent="0">
              <a:buNone/>
            </a:pPr>
            <a:r>
              <a:rPr lang="mr-IN" dirty="0"/>
              <a:t>                                        </a:t>
            </a:r>
            <a:r>
              <a:rPr lang="mr-IN" dirty="0" err="1"/>
              <a:t>range</a:t>
            </a:r>
            <a:r>
              <a:rPr lang="mr-IN" dirty="0"/>
              <a:t> </a:t>
            </a:r>
            <a:r>
              <a:rPr lang="mr-IN" dirty="0" err="1"/>
              <a:t>from</a:t>
            </a:r>
            <a:r>
              <a:rPr lang="mr-IN" dirty="0"/>
              <a:t> 1 to 131099 </a:t>
            </a:r>
            <a:r>
              <a:rPr lang="mr-IN" dirty="0" err="1"/>
              <a:t>and</a:t>
            </a:r>
            <a:r>
              <a:rPr lang="mr-IN" dirty="0"/>
              <a:t> </a:t>
            </a:r>
            <a:r>
              <a:rPr lang="mr-IN" dirty="0" err="1"/>
              <a:t>ascending</a:t>
            </a:r>
            <a:r>
              <a:rPr lang="mr-IN" dirty="0"/>
              <a:t>."</a:t>
            </a:r>
          </a:p>
          <a:p>
            <a:pPr marL="0" indent="0">
              <a:buNone/>
            </a:pPr>
            <a:r>
              <a:rPr lang="mr-IN" dirty="0"/>
              <a:t>   UNIT                          =     "CHANNEL_NUMBER"                       </a:t>
            </a:r>
          </a:p>
          <a:p>
            <a:pPr marL="0" indent="0">
              <a:buNone/>
            </a:pPr>
            <a:r>
              <a:rPr lang="mr-IN" dirty="0"/>
              <a:t>   DATA_TYPE                     =     ASCII_INTEGER                          </a:t>
            </a:r>
          </a:p>
          <a:p>
            <a:pPr marL="0" indent="0">
              <a:buNone/>
            </a:pPr>
            <a:r>
              <a:rPr lang="mr-IN" dirty="0"/>
              <a:t>   START_BYTE                    =     1                                      </a:t>
            </a:r>
          </a:p>
          <a:p>
            <a:pPr marL="0" indent="0">
              <a:buNone/>
            </a:pPr>
            <a:r>
              <a:rPr lang="mr-IN" dirty="0"/>
              <a:t>   BYTES                         =     6                                      </a:t>
            </a:r>
          </a:p>
          <a:p>
            <a:pPr marL="0" indent="0">
              <a:buNone/>
            </a:pPr>
            <a:r>
              <a:rPr lang="mr-IN" dirty="0"/>
              <a:t>END_OBJECT                       =     COLUMN                                 </a:t>
            </a:r>
          </a:p>
          <a:p>
            <a:pPr marL="0" indent="0">
              <a:buNone/>
            </a:pPr>
            <a:r>
              <a:rPr lang="mr-IN" dirty="0"/>
              <a:t>OBJECT                           =     COLUMN                                 </a:t>
            </a:r>
          </a:p>
          <a:p>
            <a:pPr marL="0" indent="0">
              <a:buNone/>
            </a:pPr>
            <a:r>
              <a:rPr lang="mr-IN" dirty="0"/>
              <a:t>   NAME                          =     HISTOGRAM                              </a:t>
            </a:r>
          </a:p>
          <a:p>
            <a:pPr marL="0" indent="0">
              <a:buNone/>
            </a:pPr>
            <a:r>
              <a:rPr lang="mr-IN" dirty="0"/>
              <a:t>   DESCRIPTION                   =     "</a:t>
            </a:r>
            <a:r>
              <a:rPr lang="mr-IN" dirty="0" err="1"/>
              <a:t>Histogram</a:t>
            </a:r>
            <a:r>
              <a:rPr lang="mr-IN" dirty="0"/>
              <a:t> </a:t>
            </a:r>
            <a:r>
              <a:rPr lang="mr-IN" dirty="0" err="1"/>
              <a:t>data</a:t>
            </a:r>
            <a:r>
              <a:rPr lang="mr-IN" dirty="0"/>
              <a:t> of RTOF ETS. </a:t>
            </a:r>
            <a:r>
              <a:rPr lang="mr-IN" dirty="0" err="1"/>
              <a:t>Field</a:t>
            </a:r>
            <a:r>
              <a:rPr lang="mr-IN" dirty="0"/>
              <a:t>     </a:t>
            </a:r>
          </a:p>
          <a:p>
            <a:pPr marL="0" indent="0">
              <a:buNone/>
            </a:pPr>
            <a:r>
              <a:rPr lang="mr-IN" dirty="0"/>
              <a:t>                                        </a:t>
            </a:r>
            <a:r>
              <a:rPr lang="mr-IN" dirty="0" err="1"/>
              <a:t>contains</a:t>
            </a:r>
            <a:r>
              <a:rPr lang="mr-IN" dirty="0"/>
              <a:t> 0 </a:t>
            </a:r>
            <a:r>
              <a:rPr lang="mr-IN" dirty="0" err="1"/>
              <a:t>for</a:t>
            </a:r>
            <a:r>
              <a:rPr lang="mr-IN" dirty="0"/>
              <a:t> ETSL"                  </a:t>
            </a:r>
          </a:p>
          <a:p>
            <a:pPr marL="0" indent="0">
              <a:buNone/>
            </a:pPr>
            <a:r>
              <a:rPr lang="mr-IN" dirty="0"/>
              <a:t>   UNIT                          =     "EVENT_NUMBER"                         </a:t>
            </a:r>
          </a:p>
          <a:p>
            <a:pPr marL="0" indent="0">
              <a:buNone/>
            </a:pPr>
            <a:r>
              <a:rPr lang="mr-IN" dirty="0"/>
              <a:t>   DATA_TYPE                     =     ASCII_INTEGER                          </a:t>
            </a:r>
          </a:p>
          <a:p>
            <a:pPr marL="0" indent="0">
              <a:buNone/>
            </a:pPr>
            <a:r>
              <a:rPr lang="mr-IN" dirty="0"/>
              <a:t>   START_BYTE                    =     8                                      </a:t>
            </a:r>
          </a:p>
          <a:p>
            <a:pPr marL="0" indent="0">
              <a:buNone/>
            </a:pPr>
            <a:r>
              <a:rPr lang="mr-IN" dirty="0"/>
              <a:t>   BYTES                         =     17                                     </a:t>
            </a:r>
          </a:p>
          <a:p>
            <a:pPr marL="0" indent="0">
              <a:buNone/>
            </a:pPr>
            <a:r>
              <a:rPr lang="mr-IN" dirty="0"/>
              <a:t>END_OBJECT                       =     COLUMN                                 </a:t>
            </a:r>
          </a:p>
          <a:p>
            <a:pPr marL="0" indent="0">
              <a:buNone/>
            </a:pPr>
            <a:r>
              <a:rPr lang="mr-IN" dirty="0"/>
              <a:t>OBJECT                           =     COLUMN                                 </a:t>
            </a:r>
          </a:p>
          <a:p>
            <a:pPr marL="0" indent="0">
              <a:buNone/>
            </a:pPr>
            <a:r>
              <a:rPr lang="mr-IN" dirty="0"/>
              <a:t>   NAME                          =     EVENT                                  </a:t>
            </a:r>
          </a:p>
          <a:p>
            <a:pPr marL="0" indent="0">
              <a:buNone/>
            </a:pPr>
            <a:r>
              <a:rPr lang="mr-IN" dirty="0"/>
              <a:t>   DESCRIPTION                   =     "RTOF </a:t>
            </a:r>
            <a:r>
              <a:rPr lang="mr-IN" dirty="0" err="1"/>
              <a:t>Event</a:t>
            </a:r>
            <a:r>
              <a:rPr lang="mr-IN" dirty="0"/>
              <a:t> </a:t>
            </a:r>
            <a:r>
              <a:rPr lang="mr-IN" dirty="0" err="1"/>
              <a:t>data</a:t>
            </a:r>
            <a:r>
              <a:rPr lang="mr-IN" dirty="0"/>
              <a:t> of </a:t>
            </a:r>
            <a:r>
              <a:rPr lang="mr-IN" dirty="0" err="1"/>
              <a:t>either</a:t>
            </a:r>
            <a:r>
              <a:rPr lang="mr-IN" dirty="0"/>
              <a:t> ETS </a:t>
            </a:r>
            <a:r>
              <a:rPr lang="mr-IN" dirty="0" err="1"/>
              <a:t>or</a:t>
            </a:r>
            <a:r>
              <a:rPr lang="mr-IN" dirty="0"/>
              <a:t> ETSL"</a:t>
            </a:r>
          </a:p>
          <a:p>
            <a:pPr marL="0" indent="0">
              <a:buNone/>
            </a:pPr>
            <a:r>
              <a:rPr lang="mr-IN" dirty="0"/>
              <a:t>   UNIT                          =     "EVENT_NUMBER"                         </a:t>
            </a:r>
          </a:p>
          <a:p>
            <a:pPr marL="0" indent="0">
              <a:buNone/>
            </a:pPr>
            <a:r>
              <a:rPr lang="mr-IN" dirty="0"/>
              <a:t>   DATA_TYPE                     =     ASCII_INTEGER                          </a:t>
            </a:r>
          </a:p>
          <a:p>
            <a:pPr marL="0" indent="0">
              <a:buNone/>
            </a:pPr>
            <a:r>
              <a:rPr lang="mr-IN" dirty="0"/>
              <a:t>   START_BYTE                    =     26                                     </a:t>
            </a:r>
          </a:p>
          <a:p>
            <a:pPr marL="0" indent="0">
              <a:buNone/>
            </a:pPr>
            <a:r>
              <a:rPr lang="mr-IN" dirty="0"/>
              <a:t>   BYTES                         =     17 </a:t>
            </a:r>
            <a:endParaRPr lang="en-US" dirty="0"/>
          </a:p>
        </p:txBody>
      </p:sp>
      <p:sp>
        <p:nvSpPr>
          <p:cNvPr id="4" name="Footer Placeholder 3"/>
          <p:cNvSpPr>
            <a:spLocks noGrp="1"/>
          </p:cNvSpPr>
          <p:nvPr>
            <p:ph type="ftr" sz="quarter" idx="11"/>
          </p:nvPr>
        </p:nvSpPr>
        <p:spPr/>
        <p:txBody>
          <a:bodyPr/>
          <a:lstStyle/>
          <a:p>
            <a:r>
              <a:rPr lang="en-US" smtClean="0"/>
              <a:t>PDS review of ROSINA</a:t>
            </a:r>
            <a:endParaRPr lang="en-US"/>
          </a:p>
        </p:txBody>
      </p:sp>
      <p:sp>
        <p:nvSpPr>
          <p:cNvPr id="5" name="Slide Number Placeholder 4"/>
          <p:cNvSpPr>
            <a:spLocks noGrp="1"/>
          </p:cNvSpPr>
          <p:nvPr>
            <p:ph type="sldNum" sz="quarter" idx="12"/>
          </p:nvPr>
        </p:nvSpPr>
        <p:spPr/>
        <p:txBody>
          <a:bodyPr/>
          <a:lstStyle/>
          <a:p>
            <a:fld id="{358C15A8-3A3B-CB4D-A955-197338F02C31}" type="slidenum">
              <a:rPr lang="en-US" smtClean="0"/>
              <a:t>13</a:t>
            </a:fld>
            <a:endParaRPr lang="en-US"/>
          </a:p>
        </p:txBody>
      </p:sp>
      <p:sp>
        <p:nvSpPr>
          <p:cNvPr id="6" name="Content Placeholder 2"/>
          <p:cNvSpPr txBox="1">
            <a:spLocks/>
          </p:cNvSpPr>
          <p:nvPr/>
        </p:nvSpPr>
        <p:spPr>
          <a:xfrm>
            <a:off x="448902" y="1187872"/>
            <a:ext cx="5033431" cy="5246879"/>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These data fields should be described in the ICD.</a:t>
            </a:r>
          </a:p>
          <a:p>
            <a:r>
              <a:rPr lang="en-US" dirty="0" smtClean="0"/>
              <a:t>Can deduce that “Channel number” is the mass field.</a:t>
            </a:r>
          </a:p>
          <a:p>
            <a:r>
              <a:rPr lang="en-US" dirty="0" smtClean="0"/>
              <a:t>Can deduce that “Event number” is related to counts or density.</a:t>
            </a:r>
          </a:p>
          <a:p>
            <a:r>
              <a:rPr lang="en-US" dirty="0" smtClean="0"/>
              <a:t>No explanation of why there are two “Event numbers.”</a:t>
            </a:r>
            <a:r>
              <a:rPr lang="mr-IN" dirty="0" smtClean="0"/>
              <a:t>   </a:t>
            </a:r>
            <a:endParaRPr lang="en-US" dirty="0"/>
          </a:p>
        </p:txBody>
      </p:sp>
    </p:spTree>
    <p:extLst>
      <p:ext uri="{BB962C8B-B14F-4D97-AF65-F5344CB8AC3E}">
        <p14:creationId xmlns:p14="http://schemas.microsoft.com/office/powerpoint/2010/main" val="1282485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Calibration equations (red=typo, green=particularly useful)</a:t>
            </a:r>
            <a:endParaRPr lang="en-US" sz="32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2.5.3.2 Mass scale calculation for DFMS CE </a:t>
            </a:r>
            <a:endParaRPr lang="en-US" dirty="0" smtClean="0"/>
          </a:p>
          <a:p>
            <a:pPr lvl="1"/>
            <a:r>
              <a:rPr lang="en-US" dirty="0" smtClean="0"/>
              <a:t>m(</a:t>
            </a:r>
            <a:r>
              <a:rPr lang="en-US" dirty="0" err="1" smtClean="0"/>
              <a:t>stp</a:t>
            </a:r>
            <a:r>
              <a:rPr lang="en-US" dirty="0"/>
              <a:t>)= </a:t>
            </a:r>
            <a:r>
              <a:rPr lang="en-US" dirty="0" smtClean="0"/>
              <a:t>m0-</a:t>
            </a:r>
            <a:r>
              <a:rPr lang="en-US" dirty="0"/>
              <a:t>(wdth0*</a:t>
            </a:r>
            <a:r>
              <a:rPr lang="en-US" dirty="0" err="1"/>
              <a:t>sqrt</a:t>
            </a:r>
            <a:r>
              <a:rPr lang="en-US" dirty="0"/>
              <a:t>(m0)/</a:t>
            </a:r>
            <a:r>
              <a:rPr lang="en-US" dirty="0" err="1"/>
              <a:t>stw</a:t>
            </a:r>
            <a:r>
              <a:rPr lang="en-US" dirty="0"/>
              <a:t>) +(stp-1)*m0/</a:t>
            </a:r>
            <a:r>
              <a:rPr lang="en-US" dirty="0" err="1"/>
              <a:t>stw</a:t>
            </a:r>
            <a:r>
              <a:rPr lang="en-US" dirty="0"/>
              <a:t> </a:t>
            </a:r>
            <a:endParaRPr lang="en-US" dirty="0"/>
          </a:p>
          <a:p>
            <a:pPr lvl="1"/>
            <a:r>
              <a:rPr lang="en-US" dirty="0"/>
              <a:t>with m0: central mass, corresponds to commanded mass(</a:t>
            </a:r>
            <a:r>
              <a:rPr lang="en-US" dirty="0">
                <a:solidFill>
                  <a:srgbClr val="00B050"/>
                </a:solidFill>
              </a:rPr>
              <a:t>ROSINA_DFMS_SCI_MASS</a:t>
            </a:r>
            <a:r>
              <a:rPr lang="en-US" dirty="0"/>
              <a:t>), but may be </a:t>
            </a:r>
            <a:r>
              <a:rPr lang="en-US" dirty="0" err="1" smtClean="0">
                <a:solidFill>
                  <a:srgbClr val="FF0000"/>
                </a:solidFill>
              </a:rPr>
              <a:t>sligthly</a:t>
            </a:r>
            <a:r>
              <a:rPr lang="en-US" dirty="0" smtClean="0">
                <a:solidFill>
                  <a:srgbClr val="FF0000"/>
                </a:solidFill>
              </a:rPr>
              <a:t> </a:t>
            </a:r>
            <a:r>
              <a:rPr lang="en-US" dirty="0"/>
              <a:t>shifted due to temperature effects, shift can be deduced from known masses, especially inflight gas calibration modes </a:t>
            </a:r>
            <a:endParaRPr lang="en-US" dirty="0"/>
          </a:p>
          <a:p>
            <a:pPr lvl="1"/>
            <a:r>
              <a:rPr lang="en-US" dirty="0"/>
              <a:t>wdth0: total scan width/2; </a:t>
            </a:r>
            <a:r>
              <a:rPr lang="en-US" dirty="0">
                <a:solidFill>
                  <a:srgbClr val="00B050"/>
                </a:solidFill>
              </a:rPr>
              <a:t>=140 for LR; = 280 for HR </a:t>
            </a:r>
            <a:endParaRPr lang="en-US" dirty="0" smtClean="0">
              <a:solidFill>
                <a:srgbClr val="00B050"/>
              </a:solidFill>
            </a:endParaRPr>
          </a:p>
          <a:p>
            <a:pPr lvl="1"/>
            <a:r>
              <a:rPr lang="en-US" dirty="0" err="1" smtClean="0"/>
              <a:t>stw</a:t>
            </a:r>
            <a:r>
              <a:rPr lang="en-US" dirty="0"/>
              <a:t>: =</a:t>
            </a:r>
            <a:r>
              <a:rPr lang="en-US" dirty="0" err="1"/>
              <a:t>stepwidth</a:t>
            </a:r>
            <a:r>
              <a:rPr lang="en-US" dirty="0"/>
              <a:t>; </a:t>
            </a:r>
            <a:r>
              <a:rPr lang="en-US" dirty="0">
                <a:solidFill>
                  <a:srgbClr val="00B050"/>
                </a:solidFill>
              </a:rPr>
              <a:t>=4000 for LR and 40000 for HR </a:t>
            </a:r>
            <a:endParaRPr lang="en-US" dirty="0" smtClean="0">
              <a:solidFill>
                <a:srgbClr val="00B050"/>
              </a:solidFill>
            </a:endParaRPr>
          </a:p>
          <a:p>
            <a:pPr lvl="1"/>
            <a:r>
              <a:rPr lang="en-US" dirty="0" err="1" smtClean="0"/>
              <a:t>stp</a:t>
            </a:r>
            <a:r>
              <a:rPr lang="en-US" dirty="0"/>
              <a:t>: step number </a:t>
            </a:r>
            <a:endParaRPr lang="en-US" dirty="0" smtClean="0"/>
          </a:p>
          <a:p>
            <a:pPr marL="0" indent="0">
              <a:buNone/>
            </a:pPr>
            <a:r>
              <a:rPr lang="en-US" dirty="0"/>
              <a:t>2.5.3.4 Mass scale calculation for RTOF </a:t>
            </a:r>
            <a:endParaRPr lang="en-US" dirty="0"/>
          </a:p>
          <a:p>
            <a:pPr lvl="1"/>
            <a:r>
              <a:rPr lang="en-US" dirty="0"/>
              <a:t>m(</a:t>
            </a:r>
            <a:r>
              <a:rPr lang="en-US" dirty="0" err="1"/>
              <a:t>chn</a:t>
            </a:r>
            <a:r>
              <a:rPr lang="en-US" dirty="0"/>
              <a:t>)=</a:t>
            </a:r>
            <a:r>
              <a:rPr lang="en-US" dirty="0" err="1"/>
              <a:t>const</a:t>
            </a:r>
            <a:r>
              <a:rPr lang="en-US" dirty="0"/>
              <a:t>*(</a:t>
            </a:r>
            <a:r>
              <a:rPr lang="en-US" dirty="0" err="1"/>
              <a:t>chn</a:t>
            </a:r>
            <a:r>
              <a:rPr lang="en-US" dirty="0"/>
              <a:t>*1.5-t0)^2 </a:t>
            </a:r>
            <a:endParaRPr lang="en-US" dirty="0"/>
          </a:p>
          <a:p>
            <a:pPr lvl="1"/>
            <a:r>
              <a:rPr lang="en-US" dirty="0"/>
              <a:t>with </a:t>
            </a:r>
            <a:r>
              <a:rPr lang="en-US" dirty="0" err="1"/>
              <a:t>chn</a:t>
            </a:r>
            <a:r>
              <a:rPr lang="en-US" dirty="0"/>
              <a:t>: channel number</a:t>
            </a:r>
            <a:br>
              <a:rPr lang="en-US" dirty="0"/>
            </a:br>
            <a:r>
              <a:rPr lang="en-US" dirty="0" err="1"/>
              <a:t>const</a:t>
            </a:r>
            <a:r>
              <a:rPr lang="en-US" dirty="0"/>
              <a:t> and t0 derived from (at least) two known mass peaks (m1 and m2 at channel chn1 and chn2) of the spectrum, </a:t>
            </a:r>
            <a:r>
              <a:rPr lang="en-US" dirty="0" err="1">
                <a:solidFill>
                  <a:srgbClr val="FF0000"/>
                </a:solidFill>
              </a:rPr>
              <a:t>temperatur</a:t>
            </a:r>
            <a:r>
              <a:rPr lang="en-US" dirty="0">
                <a:solidFill>
                  <a:srgbClr val="FF0000"/>
                </a:solidFill>
              </a:rPr>
              <a:t> </a:t>
            </a:r>
            <a:r>
              <a:rPr lang="en-US" dirty="0"/>
              <a:t>dependent: </a:t>
            </a:r>
            <a:endParaRPr lang="en-US" dirty="0"/>
          </a:p>
          <a:p>
            <a:pPr lvl="1"/>
            <a:r>
              <a:rPr lang="en-US" dirty="0"/>
              <a:t>t0=(</a:t>
            </a:r>
            <a:r>
              <a:rPr lang="en-US" dirty="0" err="1"/>
              <a:t>sqrt</a:t>
            </a:r>
            <a:r>
              <a:rPr lang="en-US" dirty="0"/>
              <a:t>(m1/m2)*chn</a:t>
            </a:r>
            <a:r>
              <a:rPr lang="en-US" b="1" dirty="0">
                <a:solidFill>
                  <a:srgbClr val="FF0000"/>
                </a:solidFill>
              </a:rPr>
              <a:t>1</a:t>
            </a:r>
            <a:r>
              <a:rPr lang="en-US" dirty="0"/>
              <a:t>-chn</a:t>
            </a:r>
            <a:r>
              <a:rPr lang="en-US" b="1" dirty="0">
                <a:solidFill>
                  <a:srgbClr val="FF0000"/>
                </a:solidFill>
              </a:rPr>
              <a:t>2</a:t>
            </a:r>
            <a:r>
              <a:rPr lang="en-US" dirty="0"/>
              <a:t>)*1.5</a:t>
            </a:r>
            <a:r>
              <a:rPr lang="en-US" b="1" dirty="0">
                <a:solidFill>
                  <a:srgbClr val="FF0000"/>
                </a:solidFill>
              </a:rPr>
              <a:t>)</a:t>
            </a:r>
            <a:r>
              <a:rPr lang="en-US" dirty="0"/>
              <a:t>/(</a:t>
            </a:r>
            <a:r>
              <a:rPr lang="en-US" dirty="0" err="1"/>
              <a:t>sqrt</a:t>
            </a:r>
            <a:r>
              <a:rPr lang="en-US" dirty="0"/>
              <a:t>(m1/m2)-1) </a:t>
            </a:r>
            <a:endParaRPr lang="en-US" dirty="0" smtClean="0"/>
          </a:p>
          <a:p>
            <a:pPr lvl="1"/>
            <a:r>
              <a:rPr lang="en-US" dirty="0" err="1" smtClean="0"/>
              <a:t>const</a:t>
            </a:r>
            <a:r>
              <a:rPr lang="en-US" dirty="0" smtClean="0"/>
              <a:t>=m1</a:t>
            </a:r>
            <a:r>
              <a:rPr lang="en-US" dirty="0"/>
              <a:t>/(chn1*1.5-t0)^2 </a:t>
            </a:r>
            <a:endParaRPr lang="en-US" dirty="0"/>
          </a:p>
        </p:txBody>
      </p:sp>
      <p:sp>
        <p:nvSpPr>
          <p:cNvPr id="4" name="Footer Placeholder 3"/>
          <p:cNvSpPr>
            <a:spLocks noGrp="1"/>
          </p:cNvSpPr>
          <p:nvPr>
            <p:ph type="ftr" sz="quarter" idx="11"/>
          </p:nvPr>
        </p:nvSpPr>
        <p:spPr/>
        <p:txBody>
          <a:bodyPr/>
          <a:lstStyle/>
          <a:p>
            <a:r>
              <a:rPr lang="en-US" smtClean="0"/>
              <a:t>PDS review of ROSINA</a:t>
            </a:r>
            <a:endParaRPr lang="en-US"/>
          </a:p>
        </p:txBody>
      </p:sp>
      <p:sp>
        <p:nvSpPr>
          <p:cNvPr id="5" name="Slide Number Placeholder 4"/>
          <p:cNvSpPr>
            <a:spLocks noGrp="1"/>
          </p:cNvSpPr>
          <p:nvPr>
            <p:ph type="sldNum" sz="quarter" idx="12"/>
          </p:nvPr>
        </p:nvSpPr>
        <p:spPr/>
        <p:txBody>
          <a:bodyPr/>
          <a:lstStyle/>
          <a:p>
            <a:fld id="{358C15A8-3A3B-CB4D-A955-197338F02C31}" type="slidenum">
              <a:rPr lang="en-US" smtClean="0"/>
              <a:t>14</a:t>
            </a:fld>
            <a:endParaRPr lang="en-US"/>
          </a:p>
        </p:txBody>
      </p:sp>
      <p:pic>
        <p:nvPicPr>
          <p:cNvPr id="1030" name="Picture 6" descr="age25image365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4337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365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plot of RTOF CEM sensor data</a:t>
            </a:r>
            <a:endParaRPr lang="en-US" dirty="0"/>
          </a:p>
        </p:txBody>
      </p:sp>
      <p:sp>
        <p:nvSpPr>
          <p:cNvPr id="3" name="Content Placeholder 2"/>
          <p:cNvSpPr>
            <a:spLocks noGrp="1"/>
          </p:cNvSpPr>
          <p:nvPr>
            <p:ph idx="1"/>
          </p:nvPr>
        </p:nvSpPr>
        <p:spPr>
          <a:xfrm>
            <a:off x="292100" y="1054100"/>
            <a:ext cx="5979812" cy="5302251"/>
          </a:xfrm>
        </p:spPr>
        <p:txBody>
          <a:bodyPr>
            <a:normAutofit lnSpcReduction="10000"/>
          </a:bodyPr>
          <a:lstStyle/>
          <a:p>
            <a:r>
              <a:rPr lang="en-US" dirty="0" smtClean="0"/>
              <a:t>Use coarse mass calibration from ICD.</a:t>
            </a:r>
          </a:p>
          <a:p>
            <a:pPr lvl="1"/>
            <a:r>
              <a:rPr lang="en-US" dirty="0" smtClean="0"/>
              <a:t>Determined that it is likely the low-resolution mode; but not certain. </a:t>
            </a:r>
          </a:p>
          <a:p>
            <a:r>
              <a:rPr lang="en-US" dirty="0" smtClean="0"/>
              <a:t>Vertical axis is “Event number”</a:t>
            </a:r>
          </a:p>
          <a:p>
            <a:pPr lvl="1"/>
            <a:r>
              <a:rPr lang="en-US" dirty="0" smtClean="0"/>
              <a:t>Counts? Conversion to density?</a:t>
            </a:r>
          </a:p>
          <a:p>
            <a:r>
              <a:rPr lang="en-US" dirty="0" smtClean="0"/>
              <a:t>Neutrals or ions?</a:t>
            </a:r>
          </a:p>
          <a:p>
            <a:pPr lvl="1"/>
            <a:r>
              <a:rPr lang="en-US" dirty="0" smtClean="0"/>
              <a:t>Maybe this can be deduced from the undefined parameters provided in the label. </a:t>
            </a:r>
          </a:p>
        </p:txBody>
      </p:sp>
      <p:sp>
        <p:nvSpPr>
          <p:cNvPr id="4" name="Footer Placeholder 3"/>
          <p:cNvSpPr>
            <a:spLocks noGrp="1"/>
          </p:cNvSpPr>
          <p:nvPr>
            <p:ph type="ftr" sz="quarter" idx="11"/>
          </p:nvPr>
        </p:nvSpPr>
        <p:spPr/>
        <p:txBody>
          <a:bodyPr/>
          <a:lstStyle/>
          <a:p>
            <a:r>
              <a:rPr lang="en-US" smtClean="0"/>
              <a:t>PDS review of ROSINA</a:t>
            </a:r>
            <a:endParaRPr lang="en-US"/>
          </a:p>
        </p:txBody>
      </p:sp>
      <p:sp>
        <p:nvSpPr>
          <p:cNvPr id="5" name="Slide Number Placeholder 4"/>
          <p:cNvSpPr>
            <a:spLocks noGrp="1"/>
          </p:cNvSpPr>
          <p:nvPr>
            <p:ph type="sldNum" sz="quarter" idx="12"/>
          </p:nvPr>
        </p:nvSpPr>
        <p:spPr/>
        <p:txBody>
          <a:bodyPr/>
          <a:lstStyle/>
          <a:p>
            <a:fld id="{358C15A8-3A3B-CB4D-A955-197338F02C31}" type="slidenum">
              <a:rPr lang="en-US" smtClean="0"/>
              <a:t>15</a:t>
            </a:fld>
            <a:endParaRPr lang="en-US"/>
          </a:p>
        </p:txBody>
      </p:sp>
      <p:grpSp>
        <p:nvGrpSpPr>
          <p:cNvPr id="8" name="Group 7"/>
          <p:cNvGrpSpPr/>
          <p:nvPr/>
        </p:nvGrpSpPr>
        <p:grpSpPr>
          <a:xfrm>
            <a:off x="6286766" y="1177386"/>
            <a:ext cx="5756361" cy="4131214"/>
            <a:chOff x="6286766" y="1177386"/>
            <a:chExt cx="5756361" cy="4131214"/>
          </a:xfrm>
        </p:grpSpPr>
        <p:pic>
          <p:nvPicPr>
            <p:cNvPr id="6" name="Picture 5"/>
            <p:cNvPicPr>
              <a:picLocks noChangeAspect="1"/>
            </p:cNvPicPr>
            <p:nvPr/>
          </p:nvPicPr>
          <p:blipFill rotWithShape="1">
            <a:blip r:embed="rId2"/>
            <a:srcRect l="4220" t="5960" r="14797" b="3973"/>
            <a:stretch/>
          </p:blipFill>
          <p:spPr>
            <a:xfrm>
              <a:off x="6286766" y="1177386"/>
              <a:ext cx="5756361" cy="4131214"/>
            </a:xfrm>
            <a:prstGeom prst="rect">
              <a:avLst/>
            </a:prstGeom>
          </p:spPr>
        </p:pic>
        <p:pic>
          <p:nvPicPr>
            <p:cNvPr id="7" name="Picture 6"/>
            <p:cNvPicPr>
              <a:picLocks noChangeAspect="1"/>
            </p:cNvPicPr>
            <p:nvPr/>
          </p:nvPicPr>
          <p:blipFill>
            <a:blip r:embed="rId3"/>
            <a:stretch>
              <a:fillRect/>
            </a:stretch>
          </p:blipFill>
          <p:spPr>
            <a:xfrm>
              <a:off x="8908732" y="1507586"/>
              <a:ext cx="3119541" cy="2188114"/>
            </a:xfrm>
            <a:prstGeom prst="rect">
              <a:avLst/>
            </a:prstGeom>
          </p:spPr>
        </p:pic>
      </p:grpSp>
      <p:sp>
        <p:nvSpPr>
          <p:cNvPr id="9" name="TextBox 8"/>
          <p:cNvSpPr txBox="1"/>
          <p:nvPr/>
        </p:nvSpPr>
        <p:spPr>
          <a:xfrm>
            <a:off x="9260345" y="2108437"/>
            <a:ext cx="988555" cy="583493"/>
          </a:xfrm>
          <a:prstGeom prst="rect">
            <a:avLst/>
          </a:prstGeom>
          <a:solidFill>
            <a:schemeClr val="bg1"/>
          </a:solidFill>
        </p:spPr>
        <p:txBody>
          <a:bodyPr wrap="square" lIns="27432" tIns="27432" rIns="27432" bIns="27432" rtlCol="0">
            <a:spAutoFit/>
          </a:bodyPr>
          <a:lstStyle/>
          <a:p>
            <a:pPr algn="ctr">
              <a:lnSpc>
                <a:spcPct val="70000"/>
              </a:lnSpc>
            </a:pPr>
            <a:r>
              <a:rPr lang="en-US" sz="1600" smtClean="0"/>
              <a:t>From instrument paper</a:t>
            </a:r>
            <a:endParaRPr lang="en-US" sz="1600"/>
          </a:p>
        </p:txBody>
      </p:sp>
    </p:spTree>
    <p:extLst>
      <p:ext uri="{BB962C8B-B14F-4D97-AF65-F5344CB8AC3E}">
        <p14:creationId xmlns:p14="http://schemas.microsoft.com/office/powerpoint/2010/main" val="1390396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DATASET.CAT could contain much more information</a:t>
            </a:r>
            <a:endParaRPr lang="en-US" dirty="0"/>
          </a:p>
        </p:txBody>
      </p:sp>
      <p:sp>
        <p:nvSpPr>
          <p:cNvPr id="3" name="Content Placeholder 2"/>
          <p:cNvSpPr>
            <a:spLocks noGrp="1"/>
          </p:cNvSpPr>
          <p:nvPr>
            <p:ph idx="1"/>
          </p:nvPr>
        </p:nvSpPr>
        <p:spPr>
          <a:xfrm>
            <a:off x="292100" y="1109472"/>
            <a:ext cx="11620500" cy="5246879"/>
          </a:xfrm>
        </p:spPr>
        <p:txBody>
          <a:bodyPr>
            <a:normAutofit/>
          </a:bodyPr>
          <a:lstStyle/>
          <a:p>
            <a:r>
              <a:rPr lang="en-US" dirty="0" smtClean="0"/>
              <a:t>Descriptions of the data coverage</a:t>
            </a:r>
          </a:p>
          <a:p>
            <a:pPr lvl="1"/>
            <a:r>
              <a:rPr lang="en-US" dirty="0" smtClean="0"/>
              <a:t>Were data obtained continuously for all instruments, or only at certain times or in certain conditions? What were those times or conditions?</a:t>
            </a:r>
          </a:p>
          <a:p>
            <a:pPr lvl="1"/>
            <a:r>
              <a:rPr lang="en-US" dirty="0" smtClean="0"/>
              <a:t>Are there gaps in coverage due to lost data or because not yet processed?</a:t>
            </a:r>
          </a:p>
          <a:p>
            <a:r>
              <a:rPr lang="en-US" dirty="0" smtClean="0"/>
              <a:t>Descriptions of the data files and how they are organized. </a:t>
            </a:r>
          </a:p>
          <a:p>
            <a:pPr lvl="1"/>
            <a:r>
              <a:rPr lang="en-US" dirty="0" smtClean="0"/>
              <a:t>For example, COPS files each cover 5 minutes and there are pressure readings every 2 seconds; why are there zeros in RTOF data changes 30 to 29000?; DFMC noise floor is 52,000; why is there a difference between LEDA rows A and B?; what mass ranges were commanded for the RTOF measurements?; etc.</a:t>
            </a:r>
            <a:endParaRPr lang="en-US" dirty="0"/>
          </a:p>
        </p:txBody>
      </p:sp>
      <p:sp>
        <p:nvSpPr>
          <p:cNvPr id="4" name="Footer Placeholder 3"/>
          <p:cNvSpPr>
            <a:spLocks noGrp="1"/>
          </p:cNvSpPr>
          <p:nvPr>
            <p:ph type="ftr" sz="quarter" idx="11"/>
          </p:nvPr>
        </p:nvSpPr>
        <p:spPr/>
        <p:txBody>
          <a:bodyPr/>
          <a:lstStyle/>
          <a:p>
            <a:r>
              <a:rPr lang="en-US" smtClean="0"/>
              <a:t>PDS review of ROSINA</a:t>
            </a:r>
            <a:endParaRPr lang="en-US"/>
          </a:p>
        </p:txBody>
      </p:sp>
      <p:sp>
        <p:nvSpPr>
          <p:cNvPr id="5" name="Slide Number Placeholder 4"/>
          <p:cNvSpPr>
            <a:spLocks noGrp="1"/>
          </p:cNvSpPr>
          <p:nvPr>
            <p:ph type="sldNum" sz="quarter" idx="12"/>
          </p:nvPr>
        </p:nvSpPr>
        <p:spPr/>
        <p:txBody>
          <a:bodyPr/>
          <a:lstStyle/>
          <a:p>
            <a:fld id="{358C15A8-3A3B-CB4D-A955-197338F02C31}" type="slidenum">
              <a:rPr lang="en-US" smtClean="0"/>
              <a:t>16</a:t>
            </a:fld>
            <a:endParaRPr lang="en-US"/>
          </a:p>
        </p:txBody>
      </p:sp>
    </p:spTree>
    <p:extLst>
      <p:ext uri="{BB962C8B-B14F-4D97-AF65-F5344CB8AC3E}">
        <p14:creationId xmlns:p14="http://schemas.microsoft.com/office/powerpoint/2010/main" val="1758080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missing information</a:t>
            </a:r>
            <a:endParaRPr lang="en-US" dirty="0"/>
          </a:p>
        </p:txBody>
      </p:sp>
      <p:sp>
        <p:nvSpPr>
          <p:cNvPr id="3" name="Content Placeholder 2"/>
          <p:cNvSpPr>
            <a:spLocks noGrp="1"/>
          </p:cNvSpPr>
          <p:nvPr>
            <p:ph idx="1"/>
          </p:nvPr>
        </p:nvSpPr>
        <p:spPr/>
        <p:txBody>
          <a:bodyPr/>
          <a:lstStyle/>
          <a:p>
            <a:r>
              <a:rPr lang="en-US" dirty="0" smtClean="0"/>
              <a:t>No RTOF FAR data.</a:t>
            </a:r>
          </a:p>
          <a:p>
            <a:r>
              <a:rPr lang="en-US" dirty="0" smtClean="0"/>
              <a:t>No ERRATA.TXT file</a:t>
            </a:r>
          </a:p>
          <a:p>
            <a:r>
              <a:rPr lang="en-US" dirty="0" smtClean="0"/>
              <a:t>RTOF_MASS_CAL.FMT	file referenced but not provided. </a:t>
            </a:r>
          </a:p>
          <a:p>
            <a:r>
              <a:rPr lang="en-US" dirty="0" smtClean="0"/>
              <a:t>“Appendix </a:t>
            </a:r>
            <a:r>
              <a:rPr lang="en-US" dirty="0"/>
              <a:t>AD1-Instrument modes </a:t>
            </a:r>
            <a:r>
              <a:rPr lang="en-US" dirty="0" smtClean="0"/>
              <a:t>DFMS” referenced (in ICD Section 2.3.1) but not provided.  </a:t>
            </a:r>
            <a:endParaRPr lang="en-US" dirty="0"/>
          </a:p>
        </p:txBody>
      </p:sp>
      <p:sp>
        <p:nvSpPr>
          <p:cNvPr id="4" name="Footer Placeholder 3"/>
          <p:cNvSpPr>
            <a:spLocks noGrp="1"/>
          </p:cNvSpPr>
          <p:nvPr>
            <p:ph type="ftr" sz="quarter" idx="11"/>
          </p:nvPr>
        </p:nvSpPr>
        <p:spPr/>
        <p:txBody>
          <a:bodyPr/>
          <a:lstStyle/>
          <a:p>
            <a:r>
              <a:rPr lang="en-US" smtClean="0"/>
              <a:t>PDS review of ROSINA</a:t>
            </a:r>
            <a:endParaRPr lang="en-US"/>
          </a:p>
        </p:txBody>
      </p:sp>
      <p:sp>
        <p:nvSpPr>
          <p:cNvPr id="5" name="Slide Number Placeholder 4"/>
          <p:cNvSpPr>
            <a:spLocks noGrp="1"/>
          </p:cNvSpPr>
          <p:nvPr>
            <p:ph type="sldNum" sz="quarter" idx="12"/>
          </p:nvPr>
        </p:nvSpPr>
        <p:spPr/>
        <p:txBody>
          <a:bodyPr/>
          <a:lstStyle/>
          <a:p>
            <a:fld id="{358C15A8-3A3B-CB4D-A955-197338F02C31}" type="slidenum">
              <a:rPr lang="en-US" smtClean="0"/>
              <a:t>17</a:t>
            </a:fld>
            <a:endParaRPr lang="en-US"/>
          </a:p>
        </p:txBody>
      </p:sp>
    </p:spTree>
    <p:extLst>
      <p:ext uri="{BB962C8B-B14F-4D97-AF65-F5344CB8AC3E}">
        <p14:creationId xmlns:p14="http://schemas.microsoft.com/office/powerpoint/2010/main" val="1999069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thoughts</a:t>
            </a:r>
            <a:endParaRPr lang="en-US" dirty="0"/>
          </a:p>
        </p:txBody>
      </p:sp>
      <p:sp>
        <p:nvSpPr>
          <p:cNvPr id="3" name="Content Placeholder 2"/>
          <p:cNvSpPr>
            <a:spLocks noGrp="1"/>
          </p:cNvSpPr>
          <p:nvPr>
            <p:ph idx="1"/>
          </p:nvPr>
        </p:nvSpPr>
        <p:spPr>
          <a:xfrm>
            <a:off x="470374" y="1109472"/>
            <a:ext cx="11429526" cy="5246879"/>
          </a:xfrm>
        </p:spPr>
        <p:txBody>
          <a:bodyPr>
            <a:normAutofit fontScale="92500" lnSpcReduction="10000"/>
          </a:bodyPr>
          <a:lstStyle/>
          <a:p>
            <a:r>
              <a:rPr lang="en-US" dirty="0" smtClean="0"/>
              <a:t>Most problems are systemic and not adequately addressed by adding a few notes or by fixing only the specific examples provided. </a:t>
            </a:r>
          </a:p>
          <a:p>
            <a:r>
              <a:rPr lang="en-US" dirty="0" smtClean="0"/>
              <a:t>COPS data (pressure) are calibrated and may be ready to use.</a:t>
            </a:r>
          </a:p>
          <a:p>
            <a:pPr lvl="1"/>
            <a:r>
              <a:rPr lang="en-US" dirty="0" smtClean="0"/>
              <a:t>Missing some descriptions of the dataset such as time periods, parameters.</a:t>
            </a:r>
          </a:p>
          <a:p>
            <a:pPr lvl="1"/>
            <a:r>
              <a:rPr lang="en-US" dirty="0" smtClean="0"/>
              <a:t>Did not do thorough review of the COPS documentation.</a:t>
            </a:r>
          </a:p>
          <a:p>
            <a:r>
              <a:rPr lang="en-US" dirty="0" smtClean="0"/>
              <a:t>Could remove some repetition.</a:t>
            </a:r>
          </a:p>
          <a:p>
            <a:pPr lvl="1"/>
            <a:r>
              <a:rPr lang="en-US" dirty="0" smtClean="0"/>
              <a:t>Example: instrument requirements and design are in three places: </a:t>
            </a:r>
            <a:r>
              <a:rPr lang="en-US" dirty="0" err="1" smtClean="0"/>
              <a:t>instrument.cat</a:t>
            </a:r>
            <a:r>
              <a:rPr lang="en-US" dirty="0" smtClean="0"/>
              <a:t>, ICD, operations manual. And also in the referenced SSR paper. </a:t>
            </a:r>
          </a:p>
          <a:p>
            <a:r>
              <a:rPr lang="en-US" dirty="0" smtClean="0"/>
              <a:t>Worth repeating:</a:t>
            </a:r>
          </a:p>
          <a:p>
            <a:pPr lvl="1"/>
            <a:r>
              <a:rPr lang="en-US" dirty="0" smtClean="0"/>
              <a:t>The </a:t>
            </a:r>
            <a:r>
              <a:rPr lang="en-US" dirty="0"/>
              <a:t>dataset is unique, valuable, and a great resource to the </a:t>
            </a:r>
            <a:r>
              <a:rPr lang="en-US" dirty="0" smtClean="0"/>
              <a:t>planetary-science community</a:t>
            </a:r>
            <a:r>
              <a:rPr lang="en-US" dirty="0"/>
              <a:t>. It would be a shame if </a:t>
            </a:r>
            <a:r>
              <a:rPr lang="en-US" dirty="0" smtClean="0"/>
              <a:t>the dataset </a:t>
            </a:r>
            <a:r>
              <a:rPr lang="en-US" dirty="0"/>
              <a:t>were not fully </a:t>
            </a:r>
            <a:r>
              <a:rPr lang="en-US" dirty="0" smtClean="0"/>
              <a:t>utilized.</a:t>
            </a:r>
            <a:endParaRPr lang="en-US" dirty="0"/>
          </a:p>
        </p:txBody>
      </p:sp>
      <p:sp>
        <p:nvSpPr>
          <p:cNvPr id="4" name="Footer Placeholder 3"/>
          <p:cNvSpPr>
            <a:spLocks noGrp="1"/>
          </p:cNvSpPr>
          <p:nvPr>
            <p:ph type="ftr" sz="quarter" idx="11"/>
          </p:nvPr>
        </p:nvSpPr>
        <p:spPr/>
        <p:txBody>
          <a:bodyPr/>
          <a:lstStyle/>
          <a:p>
            <a:r>
              <a:rPr lang="en-US" smtClean="0"/>
              <a:t>PDS review of ROSINA</a:t>
            </a:r>
            <a:endParaRPr lang="en-US"/>
          </a:p>
        </p:txBody>
      </p:sp>
      <p:sp>
        <p:nvSpPr>
          <p:cNvPr id="5" name="Slide Number Placeholder 4"/>
          <p:cNvSpPr>
            <a:spLocks noGrp="1"/>
          </p:cNvSpPr>
          <p:nvPr>
            <p:ph type="sldNum" sz="quarter" idx="12"/>
          </p:nvPr>
        </p:nvSpPr>
        <p:spPr/>
        <p:txBody>
          <a:bodyPr/>
          <a:lstStyle/>
          <a:p>
            <a:fld id="{358C15A8-3A3B-CB4D-A955-197338F02C31}" type="slidenum">
              <a:rPr lang="en-US" smtClean="0"/>
              <a:t>18</a:t>
            </a:fld>
            <a:endParaRPr lang="en-US"/>
          </a:p>
        </p:txBody>
      </p:sp>
    </p:spTree>
    <p:extLst>
      <p:ext uri="{BB962C8B-B14F-4D97-AF65-F5344CB8AC3E}">
        <p14:creationId xmlns:p14="http://schemas.microsoft.com/office/powerpoint/2010/main" val="2103320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findings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Despite the good work performed by the ROSINA team, the dataset is still insufficient for analysis and does not meet PDS standards. </a:t>
            </a:r>
          </a:p>
          <a:p>
            <a:pPr lvl="1"/>
            <a:r>
              <a:rPr lang="en-US" dirty="0" smtClean="0"/>
              <a:t>Data set is extensive and complex.</a:t>
            </a:r>
          </a:p>
          <a:p>
            <a:pPr lvl="1"/>
            <a:r>
              <a:rPr lang="en-US" dirty="0" smtClean="0"/>
              <a:t>Documentation was likely prepared by someone familiar with the data, so some crucial information—obvious to the team—is not included. </a:t>
            </a:r>
          </a:p>
          <a:p>
            <a:r>
              <a:rPr lang="en-US" dirty="0" smtClean="0"/>
              <a:t>Primary deficiencies</a:t>
            </a:r>
          </a:p>
          <a:p>
            <a:pPr lvl="1"/>
            <a:r>
              <a:rPr lang="en-US" dirty="0" smtClean="0"/>
              <a:t>Need additional documentation to understand the data.</a:t>
            </a:r>
          </a:p>
          <a:p>
            <a:pPr lvl="1"/>
            <a:r>
              <a:rPr lang="en-US" dirty="0" smtClean="0"/>
              <a:t>Calibration and many essential parameters undefined.</a:t>
            </a:r>
          </a:p>
          <a:p>
            <a:pPr lvl="1"/>
            <a:r>
              <a:rPr lang="en-US" dirty="0" smtClean="0"/>
              <a:t>A users guide would fill most of the gaps (not a PDS requirement?).</a:t>
            </a:r>
          </a:p>
          <a:p>
            <a:r>
              <a:rPr lang="en-US" dirty="0" smtClean="0"/>
              <a:t>These are great instruments and great data; the team should invest the time to make their data available and usable. </a:t>
            </a:r>
            <a:endParaRPr lang="en-US" dirty="0"/>
          </a:p>
        </p:txBody>
      </p:sp>
      <p:sp>
        <p:nvSpPr>
          <p:cNvPr id="4" name="Footer Placeholder 3"/>
          <p:cNvSpPr>
            <a:spLocks noGrp="1"/>
          </p:cNvSpPr>
          <p:nvPr>
            <p:ph type="ftr" sz="quarter" idx="11"/>
          </p:nvPr>
        </p:nvSpPr>
        <p:spPr/>
        <p:txBody>
          <a:bodyPr/>
          <a:lstStyle/>
          <a:p>
            <a:r>
              <a:rPr lang="en-US" smtClean="0"/>
              <a:t>PDS review of ROSINA</a:t>
            </a:r>
            <a:endParaRPr lang="en-US"/>
          </a:p>
        </p:txBody>
      </p:sp>
      <p:sp>
        <p:nvSpPr>
          <p:cNvPr id="5" name="Slide Number Placeholder 4"/>
          <p:cNvSpPr>
            <a:spLocks noGrp="1"/>
          </p:cNvSpPr>
          <p:nvPr>
            <p:ph type="sldNum" sz="quarter" idx="12"/>
          </p:nvPr>
        </p:nvSpPr>
        <p:spPr/>
        <p:txBody>
          <a:bodyPr/>
          <a:lstStyle/>
          <a:p>
            <a:fld id="{358C15A8-3A3B-CB4D-A955-197338F02C31}" type="slidenum">
              <a:rPr lang="en-US" smtClean="0"/>
              <a:t>2</a:t>
            </a:fld>
            <a:endParaRPr lang="en-US"/>
          </a:p>
        </p:txBody>
      </p:sp>
    </p:spTree>
    <p:extLst>
      <p:ext uri="{BB962C8B-B14F-4D97-AF65-F5344CB8AC3E}">
        <p14:creationId xmlns:p14="http://schemas.microsoft.com/office/powerpoint/2010/main" val="1061617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374" y="71438"/>
            <a:ext cx="11118059" cy="666157"/>
          </a:xfrm>
        </p:spPr>
        <p:txBody>
          <a:bodyPr/>
          <a:lstStyle/>
          <a:p>
            <a:r>
              <a:rPr lang="en-US" dirty="0" smtClean="0"/>
              <a:t>List of RIDs</a:t>
            </a:r>
            <a:endParaRPr lang="en-US" dirty="0"/>
          </a:p>
        </p:txBody>
      </p:sp>
      <p:sp>
        <p:nvSpPr>
          <p:cNvPr id="3" name="Content Placeholder 2"/>
          <p:cNvSpPr>
            <a:spLocks noGrp="1"/>
          </p:cNvSpPr>
          <p:nvPr>
            <p:ph idx="1"/>
          </p:nvPr>
        </p:nvSpPr>
        <p:spPr>
          <a:xfrm>
            <a:off x="470374" y="1109472"/>
            <a:ext cx="11118060" cy="5456428"/>
          </a:xfrm>
        </p:spPr>
        <p:txBody>
          <a:bodyPr>
            <a:normAutofit/>
          </a:bodyPr>
          <a:lstStyle/>
          <a:p>
            <a:r>
              <a:rPr lang="en-US" b="1" dirty="0" smtClean="0"/>
              <a:t>Insufficient documentation (major)</a:t>
            </a:r>
          </a:p>
          <a:p>
            <a:r>
              <a:rPr lang="en-US" b="1" dirty="0" smtClean="0"/>
              <a:t>Label parameters undefined</a:t>
            </a:r>
            <a:r>
              <a:rPr lang="en-US" b="1" dirty="0"/>
              <a:t> (major)</a:t>
            </a:r>
            <a:endParaRPr lang="en-US" b="1" dirty="0" smtClean="0"/>
          </a:p>
          <a:p>
            <a:r>
              <a:rPr lang="en-US" b="1" dirty="0" smtClean="0"/>
              <a:t>Data missing </a:t>
            </a:r>
            <a:r>
              <a:rPr lang="en-US" b="1" dirty="0"/>
              <a:t>from labels (major)</a:t>
            </a:r>
            <a:endParaRPr lang="en-US" b="1" dirty="0" smtClean="0"/>
          </a:p>
          <a:p>
            <a:r>
              <a:rPr lang="en-US" b="1" dirty="0" smtClean="0"/>
              <a:t>File organization and description</a:t>
            </a:r>
            <a:r>
              <a:rPr lang="en-US" b="1" dirty="0"/>
              <a:t> (major)</a:t>
            </a:r>
            <a:endParaRPr lang="en-US" b="1" dirty="0" smtClean="0"/>
          </a:p>
          <a:p>
            <a:r>
              <a:rPr lang="en-US" b="1" dirty="0" smtClean="0"/>
              <a:t>Missing </a:t>
            </a:r>
            <a:r>
              <a:rPr lang="en-US" b="1" dirty="0"/>
              <a:t>calibration information (major)</a:t>
            </a:r>
            <a:endParaRPr lang="en-US" b="1" dirty="0" smtClean="0"/>
          </a:p>
          <a:p>
            <a:r>
              <a:rPr lang="en-US" b="1" dirty="0" smtClean="0"/>
              <a:t>Need a data </a:t>
            </a:r>
            <a:r>
              <a:rPr lang="en-US" b="1" dirty="0"/>
              <a:t>analysis guide (major)</a:t>
            </a:r>
            <a:endParaRPr lang="en-US" b="1" dirty="0" smtClean="0"/>
          </a:p>
          <a:p>
            <a:r>
              <a:rPr lang="en-US" dirty="0" smtClean="0"/>
              <a:t>NASAVIEW does not read these data files (minor)</a:t>
            </a:r>
          </a:p>
          <a:p>
            <a:endParaRPr lang="en-US" dirty="0" smtClean="0"/>
          </a:p>
        </p:txBody>
      </p:sp>
      <p:sp>
        <p:nvSpPr>
          <p:cNvPr id="4" name="Footer Placeholder 3"/>
          <p:cNvSpPr>
            <a:spLocks noGrp="1"/>
          </p:cNvSpPr>
          <p:nvPr>
            <p:ph type="ftr" sz="quarter" idx="11"/>
          </p:nvPr>
        </p:nvSpPr>
        <p:spPr/>
        <p:txBody>
          <a:bodyPr/>
          <a:lstStyle/>
          <a:p>
            <a:r>
              <a:rPr lang="en-US" smtClean="0"/>
              <a:t>PDS review of ROSINA</a:t>
            </a:r>
            <a:endParaRPr lang="en-US"/>
          </a:p>
        </p:txBody>
      </p:sp>
      <p:sp>
        <p:nvSpPr>
          <p:cNvPr id="5" name="Slide Number Placeholder 4"/>
          <p:cNvSpPr>
            <a:spLocks noGrp="1"/>
          </p:cNvSpPr>
          <p:nvPr>
            <p:ph type="sldNum" sz="quarter" idx="12"/>
          </p:nvPr>
        </p:nvSpPr>
        <p:spPr/>
        <p:txBody>
          <a:bodyPr/>
          <a:lstStyle/>
          <a:p>
            <a:fld id="{358C15A8-3A3B-CB4D-A955-197338F02C31}" type="slidenum">
              <a:rPr lang="en-US" smtClean="0"/>
              <a:t>3</a:t>
            </a:fld>
            <a:endParaRPr lang="en-US"/>
          </a:p>
        </p:txBody>
      </p:sp>
    </p:spTree>
    <p:extLst>
      <p:ext uri="{BB962C8B-B14F-4D97-AF65-F5344CB8AC3E}">
        <p14:creationId xmlns:p14="http://schemas.microsoft.com/office/powerpoint/2010/main" val="3515575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Insufficient documentation</a:t>
            </a:r>
            <a:endParaRPr lang="en-US" b="1" dirty="0"/>
          </a:p>
        </p:txBody>
      </p:sp>
      <p:sp>
        <p:nvSpPr>
          <p:cNvPr id="3" name="Content Placeholder 2"/>
          <p:cNvSpPr>
            <a:spLocks noGrp="1"/>
          </p:cNvSpPr>
          <p:nvPr>
            <p:ph idx="1"/>
          </p:nvPr>
        </p:nvSpPr>
        <p:spPr/>
        <p:txBody>
          <a:bodyPr>
            <a:normAutofit lnSpcReduction="10000"/>
          </a:bodyPr>
          <a:lstStyle/>
          <a:p>
            <a:r>
              <a:rPr lang="en-US" dirty="0"/>
              <a:t>The dataset does not contain all documentation needed to use and understand its data without prior knowledge. </a:t>
            </a:r>
            <a:endParaRPr lang="en-US" dirty="0" smtClean="0"/>
          </a:p>
          <a:p>
            <a:pPr lvl="1"/>
            <a:r>
              <a:rPr lang="en-US" dirty="0" smtClean="0"/>
              <a:t>Please </a:t>
            </a:r>
            <a:r>
              <a:rPr lang="en-US" dirty="0"/>
              <a:t>see other RIDs for suggestions relevant to individual documents</a:t>
            </a:r>
            <a:r>
              <a:rPr lang="en-US" dirty="0" smtClean="0"/>
              <a:t>.</a:t>
            </a:r>
          </a:p>
          <a:p>
            <a:r>
              <a:rPr lang="en-US" dirty="0"/>
              <a:t>Suggest that the ROSINA team engage a non-ROSINA </a:t>
            </a:r>
            <a:r>
              <a:rPr lang="en-US" dirty="0" smtClean="0"/>
              <a:t>scientist </a:t>
            </a:r>
            <a:r>
              <a:rPr lang="en-US" dirty="0"/>
              <a:t>to analyze ROSINA data using the PDS documentation and </a:t>
            </a:r>
            <a:r>
              <a:rPr lang="en-US" dirty="0" smtClean="0"/>
              <a:t>datasets.</a:t>
            </a:r>
          </a:p>
          <a:p>
            <a:pPr lvl="1"/>
            <a:r>
              <a:rPr lang="en-US" dirty="0" smtClean="0"/>
              <a:t>This scientist then produce </a:t>
            </a:r>
            <a:r>
              <a:rPr lang="en-US" dirty="0"/>
              <a:t>an updated set of documentation that includes necessary information that is not yet in the PDS documentation but was obtained by the scientist from the ROSINA team during his or her study of the data.</a:t>
            </a:r>
            <a:endParaRPr lang="en-US" dirty="0"/>
          </a:p>
        </p:txBody>
      </p:sp>
      <p:sp>
        <p:nvSpPr>
          <p:cNvPr id="4" name="Footer Placeholder 3"/>
          <p:cNvSpPr>
            <a:spLocks noGrp="1"/>
          </p:cNvSpPr>
          <p:nvPr>
            <p:ph type="ftr" sz="quarter" idx="11"/>
          </p:nvPr>
        </p:nvSpPr>
        <p:spPr/>
        <p:txBody>
          <a:bodyPr/>
          <a:lstStyle/>
          <a:p>
            <a:r>
              <a:rPr lang="en-US" smtClean="0"/>
              <a:t>PDS review of ROSINA</a:t>
            </a:r>
            <a:endParaRPr lang="en-US"/>
          </a:p>
        </p:txBody>
      </p:sp>
      <p:sp>
        <p:nvSpPr>
          <p:cNvPr id="5" name="Slide Number Placeholder 4"/>
          <p:cNvSpPr>
            <a:spLocks noGrp="1"/>
          </p:cNvSpPr>
          <p:nvPr>
            <p:ph type="sldNum" sz="quarter" idx="12"/>
          </p:nvPr>
        </p:nvSpPr>
        <p:spPr/>
        <p:txBody>
          <a:bodyPr/>
          <a:lstStyle/>
          <a:p>
            <a:fld id="{358C15A8-3A3B-CB4D-A955-197338F02C31}" type="slidenum">
              <a:rPr lang="en-US" smtClean="0"/>
              <a:t>4</a:t>
            </a:fld>
            <a:endParaRPr lang="en-US"/>
          </a:p>
        </p:txBody>
      </p:sp>
    </p:spTree>
    <p:extLst>
      <p:ext uri="{BB962C8B-B14F-4D97-AF65-F5344CB8AC3E}">
        <p14:creationId xmlns:p14="http://schemas.microsoft.com/office/powerpoint/2010/main" val="521674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Label parameters </a:t>
            </a:r>
            <a:r>
              <a:rPr lang="en-US" b="1" dirty="0" smtClean="0"/>
              <a:t>undefined</a:t>
            </a:r>
            <a:endParaRPr lang="en-US" dirty="0"/>
          </a:p>
        </p:txBody>
      </p:sp>
      <p:sp>
        <p:nvSpPr>
          <p:cNvPr id="3" name="Content Placeholder 2"/>
          <p:cNvSpPr>
            <a:spLocks noGrp="1"/>
          </p:cNvSpPr>
          <p:nvPr>
            <p:ph idx="1"/>
          </p:nvPr>
        </p:nvSpPr>
        <p:spPr/>
        <p:txBody>
          <a:bodyPr>
            <a:normAutofit lnSpcReduction="10000"/>
          </a:bodyPr>
          <a:lstStyle/>
          <a:p>
            <a:r>
              <a:rPr lang="en-US" dirty="0"/>
              <a:t>Most of the parameters in the data-file embedded labels are undefined. </a:t>
            </a:r>
            <a:endParaRPr lang="en-US" dirty="0" smtClean="0"/>
          </a:p>
          <a:p>
            <a:pPr lvl="1"/>
            <a:r>
              <a:rPr lang="en-US" dirty="0" smtClean="0"/>
              <a:t>Hundreds of parameters in the label headers are undefined. None </a:t>
            </a:r>
            <a:r>
              <a:rPr lang="en-US" dirty="0"/>
              <a:t>of the PDS documentation contains either definitions or descriptions of </a:t>
            </a:r>
            <a:r>
              <a:rPr lang="en-US" dirty="0" smtClean="0"/>
              <a:t>them.</a:t>
            </a:r>
            <a:endParaRPr lang="en-US" dirty="0"/>
          </a:p>
          <a:p>
            <a:pPr lvl="1"/>
            <a:r>
              <a:rPr lang="en-US" dirty="0" smtClean="0"/>
              <a:t>Without these definitions and descriptions, initial work with the dataset is frustrating.</a:t>
            </a:r>
          </a:p>
          <a:p>
            <a:r>
              <a:rPr lang="en-US" dirty="0"/>
              <a:t>The ROSINA ICD would be a good place to define and describe each of the parameters in the labels of the data files. </a:t>
            </a:r>
            <a:endParaRPr lang="en-US" dirty="0" smtClean="0"/>
          </a:p>
          <a:p>
            <a:pPr lvl="1"/>
            <a:r>
              <a:rPr lang="en-US" dirty="0" smtClean="0"/>
              <a:t>Often</a:t>
            </a:r>
            <a:r>
              <a:rPr lang="en-US" dirty="0"/>
              <a:t>, this is done with a table in the appendix</a:t>
            </a:r>
            <a:r>
              <a:rPr lang="en-US" dirty="0" smtClean="0"/>
              <a:t>.</a:t>
            </a:r>
          </a:p>
          <a:p>
            <a:pPr lvl="1"/>
            <a:r>
              <a:rPr lang="en-US" dirty="0" smtClean="0"/>
              <a:t>Descriptions (not just definitions) facilitate use. </a:t>
            </a:r>
          </a:p>
        </p:txBody>
      </p:sp>
      <p:sp>
        <p:nvSpPr>
          <p:cNvPr id="4" name="Footer Placeholder 3"/>
          <p:cNvSpPr>
            <a:spLocks noGrp="1"/>
          </p:cNvSpPr>
          <p:nvPr>
            <p:ph type="ftr" sz="quarter" idx="11"/>
          </p:nvPr>
        </p:nvSpPr>
        <p:spPr/>
        <p:txBody>
          <a:bodyPr/>
          <a:lstStyle/>
          <a:p>
            <a:r>
              <a:rPr lang="en-US" smtClean="0"/>
              <a:t>PDS review of ROSINA</a:t>
            </a:r>
            <a:endParaRPr lang="en-US"/>
          </a:p>
        </p:txBody>
      </p:sp>
      <p:sp>
        <p:nvSpPr>
          <p:cNvPr id="5" name="Slide Number Placeholder 4"/>
          <p:cNvSpPr>
            <a:spLocks noGrp="1"/>
          </p:cNvSpPr>
          <p:nvPr>
            <p:ph type="sldNum" sz="quarter" idx="12"/>
          </p:nvPr>
        </p:nvSpPr>
        <p:spPr/>
        <p:txBody>
          <a:bodyPr/>
          <a:lstStyle/>
          <a:p>
            <a:fld id="{358C15A8-3A3B-CB4D-A955-197338F02C31}" type="slidenum">
              <a:rPr lang="en-US" smtClean="0"/>
              <a:t>5</a:t>
            </a:fld>
            <a:endParaRPr lang="en-US"/>
          </a:p>
        </p:txBody>
      </p:sp>
    </p:spTree>
    <p:extLst>
      <p:ext uri="{BB962C8B-B14F-4D97-AF65-F5344CB8AC3E}">
        <p14:creationId xmlns:p14="http://schemas.microsoft.com/office/powerpoint/2010/main" val="2032950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 </a:t>
            </a:r>
            <a:r>
              <a:rPr lang="en-US" b="1" dirty="0"/>
              <a:t>missing from labels (major</a:t>
            </a:r>
            <a:r>
              <a:rPr lang="en-US" b="1" dirty="0" smtClean="0"/>
              <a:t>)</a:t>
            </a:r>
            <a:endParaRPr lang="en-US" dirty="0"/>
          </a:p>
        </p:txBody>
      </p:sp>
      <p:sp>
        <p:nvSpPr>
          <p:cNvPr id="3" name="Content Placeholder 2"/>
          <p:cNvSpPr>
            <a:spLocks noGrp="1"/>
          </p:cNvSpPr>
          <p:nvPr>
            <p:ph idx="1"/>
          </p:nvPr>
        </p:nvSpPr>
        <p:spPr/>
        <p:txBody>
          <a:bodyPr/>
          <a:lstStyle/>
          <a:p>
            <a:r>
              <a:rPr lang="en-US" dirty="0"/>
              <a:t>The embedded labels for DFMS and RTOF do not contain information such as </a:t>
            </a:r>
            <a:endParaRPr lang="en-US" dirty="0" smtClean="0"/>
          </a:p>
          <a:p>
            <a:pPr lvl="1"/>
            <a:r>
              <a:rPr lang="en-US" dirty="0" smtClean="0"/>
              <a:t>1</a:t>
            </a:r>
            <a:r>
              <a:rPr lang="en-US" dirty="0"/>
              <a:t>) whether the measurement was of ions or neutrals; and </a:t>
            </a:r>
            <a:endParaRPr lang="en-US" dirty="0"/>
          </a:p>
          <a:p>
            <a:pPr lvl="1"/>
            <a:r>
              <a:rPr lang="en-US" dirty="0" smtClean="0"/>
              <a:t>2)whether </a:t>
            </a:r>
            <a:r>
              <a:rPr lang="en-US" dirty="0"/>
              <a:t>the data were taken with high or low resolution</a:t>
            </a:r>
            <a:r>
              <a:rPr lang="en-US" dirty="0" smtClean="0"/>
              <a:t>.</a:t>
            </a:r>
          </a:p>
          <a:p>
            <a:r>
              <a:rPr lang="en-US" dirty="0"/>
              <a:t>Add this information to the labels or to the file names. </a:t>
            </a:r>
            <a:endParaRPr lang="en-US" dirty="0" smtClean="0"/>
          </a:p>
          <a:p>
            <a:pPr lvl="1"/>
            <a:r>
              <a:rPr lang="en-US" dirty="0" smtClean="0"/>
              <a:t>This </a:t>
            </a:r>
            <a:r>
              <a:rPr lang="en-US" dirty="0"/>
              <a:t>information might be contained in the "mode" parameter, but that parameter is not defined in any </a:t>
            </a:r>
            <a:r>
              <a:rPr lang="en-US" dirty="0" smtClean="0"/>
              <a:t>documentation</a:t>
            </a:r>
            <a:r>
              <a:rPr lang="en-US" dirty="0"/>
              <a:t> </a:t>
            </a:r>
            <a:r>
              <a:rPr lang="en-US" dirty="0" smtClean="0"/>
              <a:t>(see previous RID)</a:t>
            </a:r>
            <a:endParaRPr lang="en-US" dirty="0"/>
          </a:p>
        </p:txBody>
      </p:sp>
      <p:sp>
        <p:nvSpPr>
          <p:cNvPr id="4" name="Footer Placeholder 3"/>
          <p:cNvSpPr>
            <a:spLocks noGrp="1"/>
          </p:cNvSpPr>
          <p:nvPr>
            <p:ph type="ftr" sz="quarter" idx="11"/>
          </p:nvPr>
        </p:nvSpPr>
        <p:spPr/>
        <p:txBody>
          <a:bodyPr/>
          <a:lstStyle/>
          <a:p>
            <a:r>
              <a:rPr lang="en-US" smtClean="0"/>
              <a:t>PDS review of ROSINA</a:t>
            </a:r>
            <a:endParaRPr lang="en-US"/>
          </a:p>
        </p:txBody>
      </p:sp>
      <p:sp>
        <p:nvSpPr>
          <p:cNvPr id="5" name="Slide Number Placeholder 4"/>
          <p:cNvSpPr>
            <a:spLocks noGrp="1"/>
          </p:cNvSpPr>
          <p:nvPr>
            <p:ph type="sldNum" sz="quarter" idx="12"/>
          </p:nvPr>
        </p:nvSpPr>
        <p:spPr/>
        <p:txBody>
          <a:bodyPr/>
          <a:lstStyle/>
          <a:p>
            <a:fld id="{358C15A8-3A3B-CB4D-A955-197338F02C31}" type="slidenum">
              <a:rPr lang="en-US" smtClean="0"/>
              <a:t>6</a:t>
            </a:fld>
            <a:endParaRPr lang="en-US"/>
          </a:p>
        </p:txBody>
      </p:sp>
    </p:spTree>
    <p:extLst>
      <p:ext uri="{BB962C8B-B14F-4D97-AF65-F5344CB8AC3E}">
        <p14:creationId xmlns:p14="http://schemas.microsoft.com/office/powerpoint/2010/main" val="980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File </a:t>
            </a:r>
            <a:r>
              <a:rPr lang="en-US" b="1" dirty="0"/>
              <a:t>organization and description (major</a:t>
            </a:r>
            <a:r>
              <a:rPr lang="en-US" b="1"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a:t>Finding a file with the desired information requires exploration and time-consuming examination of the data files. </a:t>
            </a:r>
            <a:endParaRPr lang="en-US" dirty="0" smtClean="0"/>
          </a:p>
          <a:p>
            <a:pPr lvl="1"/>
            <a:r>
              <a:rPr lang="en-US" dirty="0" smtClean="0"/>
              <a:t>For </a:t>
            </a:r>
            <a:r>
              <a:rPr lang="en-US" dirty="0"/>
              <a:t>example, each DFMS files are organized by </a:t>
            </a:r>
            <a:r>
              <a:rPr lang="en-US" dirty="0" err="1" smtClean="0"/>
              <a:t>amu</a:t>
            </a:r>
            <a:r>
              <a:rPr lang="en-US" dirty="0" smtClean="0"/>
              <a:t>. </a:t>
            </a:r>
          </a:p>
          <a:p>
            <a:pPr lvl="2"/>
            <a:r>
              <a:rPr lang="en-US" dirty="0"/>
              <a:t>T</a:t>
            </a:r>
            <a:r>
              <a:rPr lang="en-US" dirty="0" smtClean="0"/>
              <a:t>his method of organizing the data is </a:t>
            </a:r>
            <a:r>
              <a:rPr lang="en-US" dirty="0"/>
              <a:t>not described in any of the </a:t>
            </a:r>
            <a:r>
              <a:rPr lang="en-US" dirty="0" smtClean="0"/>
              <a:t>documentation. </a:t>
            </a:r>
          </a:p>
          <a:p>
            <a:pPr lvl="2"/>
            <a:r>
              <a:rPr lang="en-US" dirty="0"/>
              <a:t>T</a:t>
            </a:r>
            <a:r>
              <a:rPr lang="en-US" dirty="0" smtClean="0"/>
              <a:t>here </a:t>
            </a:r>
            <a:r>
              <a:rPr lang="en-US" dirty="0"/>
              <a:t>is no way to easily identify which files cover a specific mass. </a:t>
            </a:r>
            <a:endParaRPr lang="en-US" dirty="0" smtClean="0"/>
          </a:p>
          <a:p>
            <a:pPr lvl="1"/>
            <a:r>
              <a:rPr lang="en-US" dirty="0" smtClean="0"/>
              <a:t>Another example: </a:t>
            </a:r>
            <a:r>
              <a:rPr lang="en-US" dirty="0"/>
              <a:t>the COPS files cover 5 minutes, and that is not </a:t>
            </a:r>
            <a:r>
              <a:rPr lang="en-US" dirty="0" smtClean="0"/>
              <a:t>described.</a:t>
            </a:r>
          </a:p>
          <a:p>
            <a:pPr lvl="1"/>
            <a:r>
              <a:rPr lang="en-US" dirty="0" smtClean="0"/>
              <a:t>Another example: the </a:t>
            </a:r>
            <a:r>
              <a:rPr lang="en-US" dirty="0"/>
              <a:t>files are not organized by high or low resolution, and there is no easy way to find data with a specific resolution</a:t>
            </a:r>
            <a:r>
              <a:rPr lang="en-US" dirty="0" smtClean="0"/>
              <a:t>.</a:t>
            </a:r>
          </a:p>
          <a:p>
            <a:r>
              <a:rPr lang="en-US" dirty="0"/>
              <a:t>There are many ways to correct these deficiencies. </a:t>
            </a:r>
            <a:r>
              <a:rPr lang="en-US" dirty="0" smtClean="0"/>
              <a:t>For example:</a:t>
            </a:r>
          </a:p>
          <a:p>
            <a:pPr lvl="1"/>
            <a:r>
              <a:rPr lang="en-US" dirty="0" smtClean="0"/>
              <a:t>Information </a:t>
            </a:r>
            <a:r>
              <a:rPr lang="en-US" dirty="0"/>
              <a:t>on file organization could be included in DATASET.CAT. </a:t>
            </a:r>
            <a:endParaRPr lang="en-US" dirty="0" smtClean="0"/>
          </a:p>
          <a:p>
            <a:pPr lvl="1"/>
            <a:r>
              <a:rPr lang="en-US" dirty="0" smtClean="0"/>
              <a:t>For </a:t>
            </a:r>
            <a:r>
              <a:rPr lang="en-US" dirty="0"/>
              <a:t>DFMS, the central mass could be in the file name. </a:t>
            </a:r>
            <a:endParaRPr lang="en-US" dirty="0" smtClean="0"/>
          </a:p>
          <a:p>
            <a:pPr lvl="1"/>
            <a:r>
              <a:rPr lang="en-US" dirty="0" smtClean="0"/>
              <a:t>Files </a:t>
            </a:r>
            <a:r>
              <a:rPr lang="en-US" dirty="0"/>
              <a:t>could be organized in separate folders for high and low resolution.</a:t>
            </a:r>
            <a:endParaRPr lang="en-US" dirty="0"/>
          </a:p>
        </p:txBody>
      </p:sp>
      <p:sp>
        <p:nvSpPr>
          <p:cNvPr id="4" name="Footer Placeholder 3"/>
          <p:cNvSpPr>
            <a:spLocks noGrp="1"/>
          </p:cNvSpPr>
          <p:nvPr>
            <p:ph type="ftr" sz="quarter" idx="11"/>
          </p:nvPr>
        </p:nvSpPr>
        <p:spPr/>
        <p:txBody>
          <a:bodyPr/>
          <a:lstStyle/>
          <a:p>
            <a:r>
              <a:rPr lang="en-US" smtClean="0"/>
              <a:t>PDS review of ROSINA</a:t>
            </a:r>
            <a:endParaRPr lang="en-US"/>
          </a:p>
        </p:txBody>
      </p:sp>
      <p:sp>
        <p:nvSpPr>
          <p:cNvPr id="5" name="Slide Number Placeholder 4"/>
          <p:cNvSpPr>
            <a:spLocks noGrp="1"/>
          </p:cNvSpPr>
          <p:nvPr>
            <p:ph type="sldNum" sz="quarter" idx="12"/>
          </p:nvPr>
        </p:nvSpPr>
        <p:spPr/>
        <p:txBody>
          <a:bodyPr/>
          <a:lstStyle/>
          <a:p>
            <a:fld id="{358C15A8-3A3B-CB4D-A955-197338F02C31}" type="slidenum">
              <a:rPr lang="en-US" smtClean="0"/>
              <a:t>7</a:t>
            </a:fld>
            <a:endParaRPr lang="en-US"/>
          </a:p>
        </p:txBody>
      </p:sp>
    </p:spTree>
    <p:extLst>
      <p:ext uri="{BB962C8B-B14F-4D97-AF65-F5344CB8AC3E}">
        <p14:creationId xmlns:p14="http://schemas.microsoft.com/office/powerpoint/2010/main" val="1737850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Missing </a:t>
            </a:r>
            <a:r>
              <a:rPr lang="en-US" b="1" dirty="0"/>
              <a:t>calibration information (major</a:t>
            </a:r>
            <a:r>
              <a:rPr lang="en-US" b="1" dirty="0" smtClean="0"/>
              <a:t>)</a:t>
            </a:r>
            <a:endParaRPr lang="en-US" dirty="0"/>
          </a:p>
        </p:txBody>
      </p:sp>
      <p:sp>
        <p:nvSpPr>
          <p:cNvPr id="3" name="Content Placeholder 2"/>
          <p:cNvSpPr>
            <a:spLocks noGrp="1"/>
          </p:cNvSpPr>
          <p:nvPr>
            <p:ph idx="1"/>
          </p:nvPr>
        </p:nvSpPr>
        <p:spPr>
          <a:xfrm>
            <a:off x="170689" y="950976"/>
            <a:ext cx="11872438" cy="5596128"/>
          </a:xfrm>
        </p:spPr>
        <p:txBody>
          <a:bodyPr>
            <a:normAutofit fontScale="77500" lnSpcReduction="20000"/>
          </a:bodyPr>
          <a:lstStyle/>
          <a:p>
            <a:r>
              <a:rPr lang="en-US" dirty="0" smtClean="0"/>
              <a:t>There are many deficiencies in the calibration data.</a:t>
            </a:r>
          </a:p>
          <a:p>
            <a:pPr lvl="1"/>
            <a:r>
              <a:rPr lang="en-US" dirty="0" smtClean="0"/>
              <a:t>A rough calibration is necessary</a:t>
            </a:r>
          </a:p>
          <a:p>
            <a:pPr lvl="2"/>
            <a:r>
              <a:rPr lang="en-US" dirty="0" smtClean="0"/>
              <a:t>For interpreting the data and</a:t>
            </a:r>
          </a:p>
          <a:p>
            <a:pPr lvl="2"/>
            <a:r>
              <a:rPr lang="en-US" dirty="0"/>
              <a:t>A</a:t>
            </a:r>
            <a:r>
              <a:rPr lang="en-US" dirty="0" smtClean="0"/>
              <a:t>s a initial point for deriving a higher-fidelity calibration.</a:t>
            </a:r>
          </a:p>
          <a:p>
            <a:pPr lvl="2"/>
            <a:r>
              <a:rPr lang="en-US" dirty="0"/>
              <a:t>E</a:t>
            </a:r>
            <a:r>
              <a:rPr lang="en-US" dirty="0" smtClean="0"/>
              <a:t>ven a rough calibration provides science; for example, it can permit identification of major species and relative abundances.</a:t>
            </a:r>
          </a:p>
          <a:p>
            <a:pPr lvl="1"/>
            <a:r>
              <a:rPr lang="en-US" dirty="0" smtClean="0"/>
              <a:t>The equations for mass calibration are provided in the ICD, but the calibration parameters are only provided for DFMS CE. </a:t>
            </a:r>
          </a:p>
          <a:p>
            <a:pPr lvl="2"/>
            <a:r>
              <a:rPr lang="en-US" dirty="0" smtClean="0"/>
              <a:t>Also, the equation for the RTOF has two typos.</a:t>
            </a:r>
          </a:p>
          <a:p>
            <a:pPr lvl="1"/>
            <a:r>
              <a:rPr lang="en-US" dirty="0" smtClean="0"/>
              <a:t>There are no data for converting counts (or events) to physical units.</a:t>
            </a:r>
          </a:p>
          <a:p>
            <a:pPr lvl="2"/>
            <a:r>
              <a:rPr lang="en-US" dirty="0"/>
              <a:t>T</a:t>
            </a:r>
            <a:r>
              <a:rPr lang="en-US" dirty="0" smtClean="0"/>
              <a:t>here is not even a discussion</a:t>
            </a:r>
          </a:p>
          <a:p>
            <a:pPr lvl="2"/>
            <a:r>
              <a:rPr lang="en-US" dirty="0" smtClean="0"/>
              <a:t>There is no information that can be used to begin a conversion: no efficiency or geometric area data or integration times, etc.</a:t>
            </a:r>
          </a:p>
          <a:p>
            <a:pPr lvl="1"/>
            <a:r>
              <a:rPr lang="en-US" dirty="0" smtClean="0"/>
              <a:t>There are no data on fragmentation. </a:t>
            </a:r>
          </a:p>
          <a:p>
            <a:pPr lvl="1"/>
            <a:r>
              <a:rPr lang="en-US" dirty="0" smtClean="0"/>
              <a:t>The </a:t>
            </a:r>
            <a:r>
              <a:rPr lang="en-US" dirty="0" err="1"/>
              <a:t>calib</a:t>
            </a:r>
            <a:r>
              <a:rPr lang="en-US" dirty="0"/>
              <a:t> directory is empty. </a:t>
            </a:r>
            <a:endParaRPr lang="en-US" dirty="0" smtClean="0"/>
          </a:p>
          <a:p>
            <a:r>
              <a:rPr lang="en-US" dirty="0" smtClean="0"/>
              <a:t>It is necessary to provide </a:t>
            </a:r>
            <a:r>
              <a:rPr lang="en-US" dirty="0"/>
              <a:t>calibration information, at least for a rough calibration of both the mass scale and the conversion to physical units. </a:t>
            </a:r>
            <a:endParaRPr lang="en-US" dirty="0" smtClean="0"/>
          </a:p>
          <a:p>
            <a:pPr lvl="1"/>
            <a:r>
              <a:rPr lang="en-US" dirty="0" smtClean="0"/>
              <a:t>Provide </a:t>
            </a:r>
            <a:r>
              <a:rPr lang="en-US" dirty="0"/>
              <a:t>ranges if exact values are unavailable or inappropriate. Provide caveats, if appropriate</a:t>
            </a:r>
            <a:r>
              <a:rPr lang="en-US" dirty="0" smtClean="0"/>
              <a:t>.</a:t>
            </a:r>
          </a:p>
        </p:txBody>
      </p:sp>
      <p:sp>
        <p:nvSpPr>
          <p:cNvPr id="4" name="Footer Placeholder 3"/>
          <p:cNvSpPr>
            <a:spLocks noGrp="1"/>
          </p:cNvSpPr>
          <p:nvPr>
            <p:ph type="ftr" sz="quarter" idx="11"/>
          </p:nvPr>
        </p:nvSpPr>
        <p:spPr/>
        <p:txBody>
          <a:bodyPr/>
          <a:lstStyle/>
          <a:p>
            <a:r>
              <a:rPr lang="en-US" smtClean="0"/>
              <a:t>PDS review of ROSINA</a:t>
            </a:r>
            <a:endParaRPr lang="en-US"/>
          </a:p>
        </p:txBody>
      </p:sp>
      <p:sp>
        <p:nvSpPr>
          <p:cNvPr id="5" name="Slide Number Placeholder 4"/>
          <p:cNvSpPr>
            <a:spLocks noGrp="1"/>
          </p:cNvSpPr>
          <p:nvPr>
            <p:ph type="sldNum" sz="quarter" idx="12"/>
          </p:nvPr>
        </p:nvSpPr>
        <p:spPr/>
        <p:txBody>
          <a:bodyPr/>
          <a:lstStyle/>
          <a:p>
            <a:fld id="{358C15A8-3A3B-CB4D-A955-197338F02C31}" type="slidenum">
              <a:rPr lang="en-US" smtClean="0"/>
              <a:t>8</a:t>
            </a:fld>
            <a:endParaRPr lang="en-US"/>
          </a:p>
        </p:txBody>
      </p:sp>
    </p:spTree>
    <p:extLst>
      <p:ext uri="{BB962C8B-B14F-4D97-AF65-F5344CB8AC3E}">
        <p14:creationId xmlns:p14="http://schemas.microsoft.com/office/powerpoint/2010/main" val="1856706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Need a data analysis guide</a:t>
            </a:r>
            <a:endParaRPr lang="en-US" dirty="0"/>
          </a:p>
        </p:txBody>
      </p:sp>
      <p:sp>
        <p:nvSpPr>
          <p:cNvPr id="3" name="Content Placeholder 2"/>
          <p:cNvSpPr>
            <a:spLocks noGrp="1"/>
          </p:cNvSpPr>
          <p:nvPr>
            <p:ph idx="1"/>
          </p:nvPr>
        </p:nvSpPr>
        <p:spPr>
          <a:xfrm>
            <a:off x="470373" y="1109472"/>
            <a:ext cx="11572753" cy="5246879"/>
          </a:xfrm>
        </p:spPr>
        <p:txBody>
          <a:bodyPr>
            <a:normAutofit/>
          </a:bodyPr>
          <a:lstStyle/>
          <a:p>
            <a:r>
              <a:rPr lang="en-US" dirty="0" smtClean="0"/>
              <a:t>These </a:t>
            </a:r>
            <a:r>
              <a:rPr lang="en-US" dirty="0"/>
              <a:t>are complicated data, and a user guide is arguably necessary to facilitate analysis and generate a greater interest and use in these extraordinary data. </a:t>
            </a:r>
            <a:endParaRPr lang="en-US" dirty="0"/>
          </a:p>
          <a:p>
            <a:pPr lvl="1"/>
            <a:r>
              <a:rPr lang="en-US" dirty="0" smtClean="0"/>
              <a:t>Examples of user-guide contents:</a:t>
            </a:r>
          </a:p>
          <a:p>
            <a:pPr lvl="2"/>
            <a:r>
              <a:rPr lang="en-US" dirty="0" smtClean="0"/>
              <a:t>Provide basic </a:t>
            </a:r>
            <a:r>
              <a:rPr lang="en-US" dirty="0"/>
              <a:t>descriptions of each data </a:t>
            </a:r>
            <a:r>
              <a:rPr lang="en-US" dirty="0" smtClean="0"/>
              <a:t>set</a:t>
            </a:r>
          </a:p>
          <a:p>
            <a:pPr lvl="2"/>
            <a:r>
              <a:rPr lang="en-US" dirty="0" smtClean="0"/>
              <a:t>Define </a:t>
            </a:r>
            <a:r>
              <a:rPr lang="en-US" dirty="0"/>
              <a:t>each parameter in the data </a:t>
            </a:r>
            <a:r>
              <a:rPr lang="en-US" dirty="0" smtClean="0"/>
              <a:t>files, and have </a:t>
            </a:r>
            <a:r>
              <a:rPr lang="en-US" dirty="0"/>
              <a:t>an example on how to use them. </a:t>
            </a:r>
            <a:endParaRPr lang="en-US" dirty="0" smtClean="0"/>
          </a:p>
          <a:p>
            <a:pPr lvl="2"/>
            <a:r>
              <a:rPr lang="en-US" dirty="0" smtClean="0"/>
              <a:t>Include examples such as reproducing </a:t>
            </a:r>
            <a:r>
              <a:rPr lang="en-US" dirty="0"/>
              <a:t>a published plot from PDS data</a:t>
            </a:r>
            <a:r>
              <a:rPr lang="en-US" dirty="0" smtClean="0"/>
              <a:t>.</a:t>
            </a:r>
          </a:p>
          <a:p>
            <a:pPr lvl="1"/>
            <a:r>
              <a:rPr lang="en-US" dirty="0" smtClean="0"/>
              <a:t>The user manual included in the documentation folder is for operating ROSINA, and has little utility for data analysts. </a:t>
            </a:r>
          </a:p>
          <a:p>
            <a:r>
              <a:rPr lang="en-US" dirty="0" smtClean="0"/>
              <a:t>Recommendation: provide </a:t>
            </a:r>
            <a:r>
              <a:rPr lang="en-US" dirty="0"/>
              <a:t>a user guide for the dataset.</a:t>
            </a:r>
            <a:endParaRPr lang="en-US" dirty="0"/>
          </a:p>
        </p:txBody>
      </p:sp>
      <p:sp>
        <p:nvSpPr>
          <p:cNvPr id="4" name="Footer Placeholder 3"/>
          <p:cNvSpPr>
            <a:spLocks noGrp="1"/>
          </p:cNvSpPr>
          <p:nvPr>
            <p:ph type="ftr" sz="quarter" idx="11"/>
          </p:nvPr>
        </p:nvSpPr>
        <p:spPr/>
        <p:txBody>
          <a:bodyPr/>
          <a:lstStyle/>
          <a:p>
            <a:r>
              <a:rPr lang="en-US" smtClean="0"/>
              <a:t>PDS review of ROSINA</a:t>
            </a:r>
            <a:endParaRPr lang="en-US"/>
          </a:p>
        </p:txBody>
      </p:sp>
      <p:sp>
        <p:nvSpPr>
          <p:cNvPr id="5" name="Slide Number Placeholder 4"/>
          <p:cNvSpPr>
            <a:spLocks noGrp="1"/>
          </p:cNvSpPr>
          <p:nvPr>
            <p:ph type="sldNum" sz="quarter" idx="12"/>
          </p:nvPr>
        </p:nvSpPr>
        <p:spPr/>
        <p:txBody>
          <a:bodyPr/>
          <a:lstStyle/>
          <a:p>
            <a:fld id="{358C15A8-3A3B-CB4D-A955-197338F02C31}" type="slidenum">
              <a:rPr lang="en-US" smtClean="0"/>
              <a:t>9</a:t>
            </a:fld>
            <a:endParaRPr lang="en-US"/>
          </a:p>
        </p:txBody>
      </p:sp>
    </p:spTree>
    <p:extLst>
      <p:ext uri="{BB962C8B-B14F-4D97-AF65-F5344CB8AC3E}">
        <p14:creationId xmlns:p14="http://schemas.microsoft.com/office/powerpoint/2010/main" val="1377513285"/>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ltWG products-draft" id="{94477CD0-3D03-034B-B83C-250FDBD3B173}" vid="{CED1C0CD-6146-F54D-8CF3-B467CF97DF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WideTemplate</Template>
  <TotalTime>1645</TotalTime>
  <Words>2106</Words>
  <Application>Microsoft Macintosh PowerPoint</Application>
  <PresentationFormat>Custom</PresentationFormat>
  <Paragraphs>225</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Courier</vt:lpstr>
      <vt:lpstr>Mangal</vt:lpstr>
      <vt:lpstr>Arial</vt:lpstr>
      <vt:lpstr>Default Theme</vt:lpstr>
      <vt:lpstr>PDS review of ROSINA</vt:lpstr>
      <vt:lpstr>Summary of findings</vt:lpstr>
      <vt:lpstr>List of RIDs</vt:lpstr>
      <vt:lpstr>Insufficient documentation</vt:lpstr>
      <vt:lpstr>Label parameters undefined</vt:lpstr>
      <vt:lpstr>Data missing from labels (major)</vt:lpstr>
      <vt:lpstr>File organization and description (major)</vt:lpstr>
      <vt:lpstr>Missing calibration information (major)</vt:lpstr>
      <vt:lpstr>Need a data analysis guide</vt:lpstr>
      <vt:lpstr>Additional detail follows</vt:lpstr>
      <vt:lpstr>ICD Section 1.4, “Intended Readership”</vt:lpstr>
      <vt:lpstr>Parameters in data labels are undefined</vt:lpstr>
      <vt:lpstr>Data values are identified in rtof_data.fmt</vt:lpstr>
      <vt:lpstr>Calibration equations (red=typo, green=particularly useful)</vt:lpstr>
      <vt:lpstr>A plot of RTOF CEM sensor data</vt:lpstr>
      <vt:lpstr>DATASET.CAT could contain much more information</vt:lpstr>
      <vt:lpstr>Other missing information</vt:lpstr>
      <vt:lpstr>Other thoughts</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PDS review of ROSINA</dc:title>
  <dc:creator>Mark Perry</dc:creator>
  <cp:lastModifiedBy>Mark Perry</cp:lastModifiedBy>
  <cp:revision>36</cp:revision>
  <dcterms:created xsi:type="dcterms:W3CDTF">2017-10-05T12:20:07Z</dcterms:created>
  <dcterms:modified xsi:type="dcterms:W3CDTF">2017-10-06T15:46:03Z</dcterms:modified>
</cp:coreProperties>
</file>