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64" r:id="rId3"/>
    <p:sldId id="265" r:id="rId4"/>
    <p:sldId id="266" r:id="rId5"/>
    <p:sldId id="267" r:id="rId6"/>
    <p:sldId id="269" r:id="rId7"/>
    <p:sldId id="271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73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9"/>
    <p:restoredTop sz="94647"/>
  </p:normalViewPr>
  <p:slideViewPr>
    <p:cSldViewPr snapToGrid="0" snapToObjects="1">
      <p:cViewPr varScale="1">
        <p:scale>
          <a:sx n="142" d="100"/>
          <a:sy n="142" d="100"/>
        </p:scale>
        <p:origin x="200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A843C2-5811-3B4A-92D5-86D68839EFC4}" type="datetimeFigureOut">
              <a:rPr lang="en-US" smtClean="0"/>
              <a:t>10/6/17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312D72-6501-9A43-8B08-4796C44E4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40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10F31-ED45-0043-9B81-4CD356981F8F}" type="datetimeFigureOut">
              <a:rPr lang="en-US" smtClean="0"/>
              <a:t>10/6/17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EC8F2-A90D-C04C-A010-C2C96BCCF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52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10F31-ED45-0043-9B81-4CD356981F8F}" type="datetimeFigureOut">
              <a:rPr lang="en-US" smtClean="0"/>
              <a:t>10/6/17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EC8F2-A90D-C04C-A010-C2C96BCCF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125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10F31-ED45-0043-9B81-4CD356981F8F}" type="datetimeFigureOut">
              <a:rPr lang="en-US" smtClean="0"/>
              <a:t>10/6/17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EC8F2-A90D-C04C-A010-C2C96BCCF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805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765" y="1"/>
            <a:ext cx="11591364" cy="100404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541" y="1004047"/>
            <a:ext cx="11932024" cy="57174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10F31-ED45-0043-9B81-4CD356981F8F}" type="datetimeFigureOut">
              <a:rPr lang="en-US" smtClean="0"/>
              <a:t>10/6/17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EC8F2-A90D-C04C-A010-C2C96BCCF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57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10F31-ED45-0043-9B81-4CD356981F8F}" type="datetimeFigureOut">
              <a:rPr lang="en-US" smtClean="0"/>
              <a:t>10/6/17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EC8F2-A90D-C04C-A010-C2C96BCCF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898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10F31-ED45-0043-9B81-4CD356981F8F}" type="datetimeFigureOut">
              <a:rPr lang="en-US" smtClean="0"/>
              <a:t>10/6/17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EC8F2-A90D-C04C-A010-C2C96BCCF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835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10F31-ED45-0043-9B81-4CD356981F8F}" type="datetimeFigureOut">
              <a:rPr lang="en-US" smtClean="0"/>
              <a:t>10/6/17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EC8F2-A90D-C04C-A010-C2C96BCCF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198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10F31-ED45-0043-9B81-4CD356981F8F}" type="datetimeFigureOut">
              <a:rPr lang="en-US" smtClean="0"/>
              <a:t>10/6/17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EC8F2-A90D-C04C-A010-C2C96BCCF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366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10F31-ED45-0043-9B81-4CD356981F8F}" type="datetimeFigureOut">
              <a:rPr lang="en-US" smtClean="0"/>
              <a:t>10/6/17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EC8F2-A90D-C04C-A010-C2C96BCCF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107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10F31-ED45-0043-9B81-4CD356981F8F}" type="datetimeFigureOut">
              <a:rPr lang="en-US" smtClean="0"/>
              <a:t>10/6/17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EC8F2-A90D-C04C-A010-C2C96BCCF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91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10F31-ED45-0043-9B81-4CD356981F8F}" type="datetimeFigureOut">
              <a:rPr lang="en-US" smtClean="0"/>
              <a:t>10/6/17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EC8F2-A90D-C04C-A010-C2C96BCCF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08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10F31-ED45-0043-9B81-4CD356981F8F}" type="datetimeFigureOut">
              <a:rPr lang="en-US" smtClean="0"/>
              <a:t>10/6/17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EC8F2-A90D-C04C-A010-C2C96BCCF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734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Comet ISON *** 2013 HFOSC Observations Collection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22376"/>
            <a:ext cx="9144000" cy="1035424"/>
          </a:xfrm>
        </p:spPr>
        <p:txBody>
          <a:bodyPr/>
          <a:lstStyle/>
          <a:p>
            <a:r>
              <a:rPr lang="en-US" dirty="0" smtClean="0"/>
              <a:t>Review by Matthew Knight</a:t>
            </a:r>
          </a:p>
          <a:p>
            <a:r>
              <a:rPr lang="en-US" dirty="0" smtClean="0"/>
              <a:t>October 6,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03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FOV accurate?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542" y="1004047"/>
            <a:ext cx="2969866" cy="571051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RA/Dec in header are accurate</a:t>
            </a:r>
          </a:p>
          <a:p>
            <a:r>
              <a:rPr lang="en-US" dirty="0" smtClean="0"/>
              <a:t>Image dimensions appear to be accurate (~10x10 </a:t>
            </a:r>
            <a:r>
              <a:rPr lang="en-US" dirty="0" err="1" smtClean="0"/>
              <a:t>arcmin</a:t>
            </a:r>
            <a:r>
              <a:rPr lang="en-US" dirty="0" smtClean="0"/>
              <a:t>)</a:t>
            </a:r>
          </a:p>
          <a:p>
            <a:r>
              <a:rPr lang="en-US" dirty="0" smtClean="0"/>
              <a:t>Image needs 180 </a:t>
            </a:r>
            <a:r>
              <a:rPr lang="en-US" dirty="0" err="1" smtClean="0"/>
              <a:t>deg</a:t>
            </a:r>
            <a:r>
              <a:rPr lang="en-US" dirty="0" smtClean="0"/>
              <a:t> rotation in ds9 for N up and E left</a:t>
            </a:r>
          </a:p>
          <a:p>
            <a:pPr lvl="1"/>
            <a:r>
              <a:rPr lang="en-US" dirty="0" err="1" smtClean="0"/>
              <a:t>Horizontal_display_direction</a:t>
            </a:r>
            <a:r>
              <a:rPr lang="en-US" dirty="0" smtClean="0"/>
              <a:t> = left to right</a:t>
            </a:r>
          </a:p>
          <a:p>
            <a:pPr lvl="1"/>
            <a:r>
              <a:rPr lang="en-US" dirty="0" err="1" smtClean="0"/>
              <a:t>Vertical_display_direction</a:t>
            </a:r>
            <a:r>
              <a:rPr lang="en-US" dirty="0" smtClean="0"/>
              <a:t> = bottom to top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ocumentation implies E right and N up (I think?)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407" y="1038560"/>
            <a:ext cx="8962158" cy="499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6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765" y="1"/>
            <a:ext cx="6391088" cy="1004045"/>
          </a:xfrm>
        </p:spPr>
        <p:txBody>
          <a:bodyPr/>
          <a:lstStyle/>
          <a:p>
            <a:r>
              <a:rPr lang="en-US" dirty="0" smtClean="0"/>
              <a:t>Feb 19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541" y="1004047"/>
            <a:ext cx="6588312" cy="5746378"/>
          </a:xfrm>
        </p:spPr>
        <p:txBody>
          <a:bodyPr/>
          <a:lstStyle/>
          <a:p>
            <a:r>
              <a:rPr lang="en-US" dirty="0" smtClean="0"/>
              <a:t>Something went wrong in processing</a:t>
            </a:r>
          </a:p>
          <a:p>
            <a:r>
              <a:rPr lang="en-US" dirty="0" smtClean="0"/>
              <a:t>Sources negative (black)</a:t>
            </a:r>
          </a:p>
          <a:p>
            <a:r>
              <a:rPr lang="en-US" dirty="0" smtClean="0"/>
              <a:t>Worse background than in raw images</a:t>
            </a:r>
          </a:p>
          <a:p>
            <a:pPr lvl="1"/>
            <a:r>
              <a:rPr lang="en-US" dirty="0" smtClean="0"/>
              <a:t>Background is constant in all frames</a:t>
            </a:r>
          </a:p>
          <a:p>
            <a:r>
              <a:rPr lang="en-US" dirty="0" smtClean="0"/>
              <a:t>Flats have counts ~27k (usual custom is to  normalize to ~1). Maybe these were not constructed/applied correctly?</a:t>
            </a:r>
          </a:p>
          <a:p>
            <a:pPr lvl="1"/>
            <a:r>
              <a:rPr lang="en-US" dirty="0" smtClean="0"/>
              <a:t>Feb 21, 22 flats have similar counts but processed images look okay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853" y="1"/>
            <a:ext cx="5286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541" y="1004047"/>
            <a:ext cx="3056965" cy="5746378"/>
          </a:xfrm>
        </p:spPr>
        <p:txBody>
          <a:bodyPr/>
          <a:lstStyle/>
          <a:p>
            <a:r>
              <a:rPr lang="en-US" dirty="0" smtClean="0"/>
              <a:t>Some images not full size. </a:t>
            </a:r>
            <a:r>
              <a:rPr lang="en-US" dirty="0" smtClean="0"/>
              <a:t>Documentation does not say why</a:t>
            </a:r>
            <a:endParaRPr lang="en-US" dirty="0" smtClean="0"/>
          </a:p>
          <a:p>
            <a:pPr lvl="1"/>
            <a:r>
              <a:rPr lang="en-US" dirty="0" smtClean="0"/>
              <a:t>We10023.fit, we010025.fit, </a:t>
            </a:r>
            <a:r>
              <a:rPr lang="en-US" dirty="0" err="1" smtClean="0"/>
              <a:t>Zero.fits</a:t>
            </a:r>
            <a:endParaRPr lang="en-US" dirty="0" smtClean="0"/>
          </a:p>
          <a:p>
            <a:r>
              <a:rPr lang="en-US" dirty="0" smtClean="0"/>
              <a:t>Processed full size images look good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506" y="807271"/>
            <a:ext cx="9018494" cy="605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8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765" y="1"/>
            <a:ext cx="4249270" cy="1004046"/>
          </a:xfrm>
        </p:spPr>
        <p:txBody>
          <a:bodyPr/>
          <a:lstStyle/>
          <a:p>
            <a:r>
              <a:rPr lang="en-US" dirty="0" smtClean="0"/>
              <a:t>Oct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540" y="1004046"/>
            <a:ext cx="6391835" cy="5746377"/>
          </a:xfrm>
        </p:spPr>
        <p:txBody>
          <a:bodyPr/>
          <a:lstStyle/>
          <a:p>
            <a:r>
              <a:rPr lang="en-US" dirty="0" smtClean="0"/>
              <a:t>Processed images look ugly. Why?</a:t>
            </a:r>
          </a:p>
          <a:p>
            <a:r>
              <a:rPr lang="en-US" dirty="0" smtClean="0"/>
              <a:t>Oct 3 looks okay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129" y="1"/>
            <a:ext cx="5569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765" y="1"/>
            <a:ext cx="2680447" cy="923364"/>
          </a:xfrm>
        </p:spPr>
        <p:txBody>
          <a:bodyPr/>
          <a:lstStyle/>
          <a:p>
            <a:r>
              <a:rPr lang="en-US" dirty="0" smtClean="0"/>
              <a:t>Oct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540" y="1004047"/>
            <a:ext cx="2759635" cy="5531224"/>
          </a:xfrm>
        </p:spPr>
        <p:txBody>
          <a:bodyPr/>
          <a:lstStyle/>
          <a:p>
            <a:r>
              <a:rPr lang="en-US" dirty="0" err="1" smtClean="0"/>
              <a:t>Landolt</a:t>
            </a:r>
            <a:r>
              <a:rPr lang="en-US" dirty="0" smtClean="0"/>
              <a:t> standard star SA95-41 (and others) identified</a:t>
            </a:r>
          </a:p>
          <a:p>
            <a:r>
              <a:rPr lang="en-US" dirty="0" smtClean="0"/>
              <a:t>Documentation never says this is a “</a:t>
            </a:r>
            <a:r>
              <a:rPr lang="en-US" dirty="0" err="1" smtClean="0"/>
              <a:t>Landolt</a:t>
            </a:r>
            <a:r>
              <a:rPr lang="en-US" dirty="0" smtClean="0"/>
              <a:t>” field?</a:t>
            </a:r>
          </a:p>
          <a:p>
            <a:pPr lvl="1"/>
            <a:r>
              <a:rPr lang="en-US" dirty="0" smtClean="0"/>
              <a:t>Add reference to </a:t>
            </a:r>
            <a:r>
              <a:rPr lang="en-US" dirty="0" err="1" smtClean="0"/>
              <a:t>Landolt</a:t>
            </a:r>
            <a:r>
              <a:rPr lang="en-US" dirty="0" smtClean="0"/>
              <a:t> paper?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7055" y="0"/>
            <a:ext cx="7638177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176" y="0"/>
            <a:ext cx="5415581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41976" y="4303059"/>
            <a:ext cx="806824" cy="72614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9223" y="6058072"/>
            <a:ext cx="2904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Landolt</a:t>
            </a:r>
            <a:r>
              <a:rPr lang="en-US" sz="3200" dirty="0" smtClean="0">
                <a:solidFill>
                  <a:srgbClr val="FF0000"/>
                </a:solidFill>
              </a:rPr>
              <a:t> (1992)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20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I get reasonable magnitudes for ISON?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541" y="1004047"/>
            <a:ext cx="6087035" cy="566569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Calibrate Oct 1 data with field stars from UCAC4 catalog (B and R)</a:t>
            </a:r>
          </a:p>
          <a:p>
            <a:r>
              <a:rPr lang="en-US" dirty="0" smtClean="0"/>
              <a:t>Yields R=13.8, B=14.5 in r=50 pix aperture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onsistent with community magnitudes at the time which are </a:t>
            </a:r>
            <a:r>
              <a:rPr lang="en-US" dirty="0" smtClean="0"/>
              <a:t>13.5-15</a:t>
            </a:r>
            <a:endParaRPr lang="en-US" dirty="0" smtClean="0"/>
          </a:p>
          <a:p>
            <a:r>
              <a:rPr lang="en-US" dirty="0" smtClean="0"/>
              <a:t>But I have some concerns:</a:t>
            </a:r>
          </a:p>
          <a:p>
            <a:pPr lvl="1"/>
            <a:r>
              <a:rPr lang="en-US" dirty="0" smtClean="0"/>
              <a:t>Different exposure times for B yielded different zero point magnitudes by ~0.2</a:t>
            </a:r>
          </a:p>
          <a:p>
            <a:pPr lvl="2"/>
            <a:r>
              <a:rPr lang="en-US" dirty="0" smtClean="0"/>
              <a:t>Should not have been due to aperture size (chosen to be beyond trailing in both frames)</a:t>
            </a:r>
          </a:p>
          <a:p>
            <a:pPr lvl="2"/>
            <a:r>
              <a:rPr lang="en-US" dirty="0" err="1" smtClean="0"/>
              <a:t>Airmasses</a:t>
            </a:r>
            <a:r>
              <a:rPr lang="en-US" dirty="0" smtClean="0"/>
              <a:t> not given, but I calculate 2.30 vs 2.07; effect should not be this large, but does go in correct direction</a:t>
            </a:r>
          </a:p>
          <a:p>
            <a:pPr lvl="1"/>
            <a:r>
              <a:rPr lang="en-US" dirty="0" smtClean="0"/>
              <a:t>Zero points from </a:t>
            </a:r>
            <a:r>
              <a:rPr lang="en-US" dirty="0" err="1" smtClean="0"/>
              <a:t>Landolt</a:t>
            </a:r>
            <a:r>
              <a:rPr lang="en-US" dirty="0" smtClean="0"/>
              <a:t> fields with same instrument two nights later differ by 0.7-1.3 mag</a:t>
            </a:r>
          </a:p>
          <a:p>
            <a:pPr lvl="2"/>
            <a:r>
              <a:rPr lang="en-US" dirty="0" smtClean="0"/>
              <a:t>I did not determine </a:t>
            </a:r>
            <a:r>
              <a:rPr lang="en-US" dirty="0" err="1" smtClean="0"/>
              <a:t>airmasses</a:t>
            </a:r>
            <a:r>
              <a:rPr lang="en-US" dirty="0" smtClean="0"/>
              <a:t>, but difference is implausibly large for any </a:t>
            </a:r>
            <a:r>
              <a:rPr lang="en-US" dirty="0" smtClean="0"/>
              <a:t>reasonable </a:t>
            </a:r>
            <a:r>
              <a:rPr lang="en-US" dirty="0" err="1" smtClean="0"/>
              <a:t>airmass</a:t>
            </a:r>
            <a:endParaRPr lang="en-US" dirty="0" smtClean="0"/>
          </a:p>
          <a:p>
            <a:pPr lvl="2"/>
            <a:r>
              <a:rPr lang="en-US" dirty="0" smtClean="0"/>
              <a:t>Possibly related to different shape/appearance of background? E.g., were these processed in the same way?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484" y="806824"/>
            <a:ext cx="5830516" cy="605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5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Blank “calibrated” spectra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542" y="1004046"/>
            <a:ext cx="5056093" cy="562432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What is going on on Nov 8, 11, 12, 13 (comet); Feb (all but flat); Jan (continuum)?</a:t>
            </a:r>
          </a:p>
          <a:p>
            <a:r>
              <a:rPr lang="en-US" dirty="0" smtClean="0"/>
              <a:t>Calibrated spectra look blank</a:t>
            </a:r>
          </a:p>
          <a:p>
            <a:pPr lvl="1"/>
            <a:r>
              <a:rPr lang="en-US" dirty="0" smtClean="0"/>
              <a:t>Units are ~10</a:t>
            </a:r>
            <a:r>
              <a:rPr lang="en-US" baseline="30000" dirty="0" smtClean="0"/>
              <a:t>38</a:t>
            </a:r>
            <a:r>
              <a:rPr lang="en-US" dirty="0" smtClean="0"/>
              <a:t>!</a:t>
            </a:r>
          </a:p>
          <a:p>
            <a:r>
              <a:rPr lang="en-US" dirty="0" smtClean="0"/>
              <a:t>Raw image looks like expected</a:t>
            </a:r>
          </a:p>
          <a:p>
            <a:r>
              <a:rPr lang="en-US" dirty="0" smtClean="0"/>
              <a:t>Accompanying *.tab files look reasonable</a:t>
            </a:r>
          </a:p>
          <a:p>
            <a:r>
              <a:rPr lang="en-US" dirty="0" smtClean="0"/>
              <a:t>Nov 9 </a:t>
            </a:r>
            <a:r>
              <a:rPr lang="en-US" dirty="0" smtClean="0"/>
              <a:t>and most other spectra are </a:t>
            </a:r>
            <a:r>
              <a:rPr lang="en-US" dirty="0" smtClean="0"/>
              <a:t>a data cube with 4 extensions</a:t>
            </a:r>
          </a:p>
          <a:p>
            <a:pPr lvl="1"/>
            <a:r>
              <a:rPr lang="en-US" dirty="0" smtClean="0"/>
              <a:t>Extensions explained in xml, but not in documentation? </a:t>
            </a:r>
          </a:p>
          <a:p>
            <a:pPr lvl="1"/>
            <a:r>
              <a:rPr lang="en-US" dirty="0" smtClean="0"/>
              <a:t>Explanations still confusing (right): </a:t>
            </a:r>
          </a:p>
          <a:p>
            <a:pPr lvl="2"/>
            <a:r>
              <a:rPr lang="en-US" dirty="0" smtClean="0"/>
              <a:t>Says it’s HR3951, not ISON?</a:t>
            </a:r>
          </a:p>
          <a:p>
            <a:pPr lvl="1"/>
            <a:r>
              <a:rPr lang="en-US" dirty="0" smtClean="0"/>
              <a:t>Found at least one other image with only 3 extensions (October)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399" y="935785"/>
            <a:ext cx="6278953" cy="43444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67867" y="4615181"/>
            <a:ext cx="232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Nov 8 spectral image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211" y="5539040"/>
            <a:ext cx="6878918" cy="89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Monthly (Jan, Feb, May, Sep, Oct, Nov) datasets of Comet C/2012 S1 ISON from observatories in India and/or Israel</a:t>
            </a:r>
          </a:p>
          <a:p>
            <a:r>
              <a:rPr lang="en-US" dirty="0" smtClean="0"/>
              <a:t>Contains imaging and spectra</a:t>
            </a:r>
          </a:p>
          <a:p>
            <a:pPr lvl="1"/>
            <a:r>
              <a:rPr lang="en-US" dirty="0" smtClean="0"/>
              <a:t>From a quick literature search there are no published low resolution optical spectra of ISON, so this is a particularly valuable addition</a:t>
            </a:r>
          </a:p>
          <a:p>
            <a:r>
              <a:rPr lang="en-US" dirty="0" smtClean="0"/>
              <a:t>Documentation generally good, with a useful overview text file and more detailed PDF listing specific image information</a:t>
            </a:r>
          </a:p>
          <a:p>
            <a:pPr lvl="1"/>
            <a:r>
              <a:rPr lang="en-US" dirty="0" smtClean="0"/>
              <a:t>Some additional information provided such as IRAF scripts, one instrument </a:t>
            </a:r>
            <a:r>
              <a:rPr lang="en-US" dirty="0" smtClean="0"/>
              <a:t>manual</a:t>
            </a:r>
          </a:p>
          <a:p>
            <a:r>
              <a:rPr lang="en-US" dirty="0" smtClean="0"/>
              <a:t>Clear </a:t>
            </a:r>
            <a:r>
              <a:rPr lang="en-US" dirty="0" smtClean="0"/>
              <a:t>and consistent layout of </a:t>
            </a:r>
            <a:r>
              <a:rPr lang="en-US" dirty="0" smtClean="0"/>
              <a:t>subdirectories</a:t>
            </a:r>
          </a:p>
          <a:p>
            <a:r>
              <a:rPr lang="en-US" dirty="0" smtClean="0"/>
              <a:t>XML accurate as far as I can tell</a:t>
            </a:r>
          </a:p>
          <a:p>
            <a:r>
              <a:rPr lang="en-US" dirty="0" smtClean="0"/>
              <a:t>Data inconsistent at time (discussed subsequently)</a:t>
            </a:r>
          </a:p>
          <a:p>
            <a:pPr lvl="1"/>
            <a:r>
              <a:rPr lang="en-US" dirty="0" smtClean="0"/>
              <a:t>Processing appears to not always be correct</a:t>
            </a:r>
          </a:p>
          <a:p>
            <a:pPr lvl="2"/>
            <a:r>
              <a:rPr lang="en-US" dirty="0" smtClean="0"/>
              <a:t>Some “calibrated” spectra appear to be useless</a:t>
            </a:r>
          </a:p>
          <a:p>
            <a:pPr lvl="1"/>
            <a:r>
              <a:rPr lang="en-US" dirty="0" smtClean="0"/>
              <a:t>Some calibration data acquired on different dates (not ideal, but nothing that can be done about this now)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85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Documentation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541" y="1004046"/>
            <a:ext cx="4840941" cy="585395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 few minor typos noted elsewhere</a:t>
            </a:r>
          </a:p>
          <a:p>
            <a:r>
              <a:rPr lang="en-US" dirty="0" smtClean="0"/>
              <a:t>References in </a:t>
            </a:r>
            <a:r>
              <a:rPr lang="en-US" dirty="0" err="1" smtClean="0"/>
              <a:t>overview.txt</a:t>
            </a:r>
            <a:r>
              <a:rPr lang="en-US" dirty="0" smtClean="0"/>
              <a:t> not listed</a:t>
            </a:r>
          </a:p>
          <a:p>
            <a:r>
              <a:rPr lang="en-US" dirty="0" smtClean="0"/>
              <a:t>Were images observed at the sidereal rate or comet’s rate?</a:t>
            </a:r>
          </a:p>
          <a:p>
            <a:pPr lvl="1"/>
            <a:r>
              <a:rPr lang="en-US" dirty="0" smtClean="0"/>
              <a:t>Looks like comet’s rate, but I didn’t see in documentation</a:t>
            </a:r>
          </a:p>
          <a:p>
            <a:r>
              <a:rPr lang="en-US" dirty="0" smtClean="0"/>
              <a:t>Derived spectra is confusing (right)</a:t>
            </a:r>
          </a:p>
          <a:p>
            <a:pPr lvl="1"/>
            <a:r>
              <a:rPr lang="en-US" dirty="0" smtClean="0"/>
              <a:t>This isn’t “albedo”</a:t>
            </a:r>
          </a:p>
          <a:p>
            <a:pPr lvl="1"/>
            <a:r>
              <a:rPr lang="en-US" dirty="0" smtClean="0"/>
              <a:t>What has been applied to smooth this?</a:t>
            </a:r>
          </a:p>
          <a:p>
            <a:pPr lvl="1"/>
            <a:r>
              <a:rPr lang="en-US" dirty="0" smtClean="0"/>
              <a:t>Not clear how the ”relative flux” plot (next slide) was derived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407" y="1532965"/>
            <a:ext cx="7041946" cy="53250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774556" y="2008094"/>
            <a:ext cx="472973" cy="17929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574306" y="5737412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Jan documentation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64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Documentation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541" y="1004046"/>
            <a:ext cx="4840941" cy="585395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 few minor typos noted elsewhere</a:t>
            </a:r>
          </a:p>
          <a:p>
            <a:r>
              <a:rPr lang="en-US" dirty="0" smtClean="0"/>
              <a:t>References in </a:t>
            </a:r>
            <a:r>
              <a:rPr lang="en-US" dirty="0" err="1" smtClean="0"/>
              <a:t>overview.txt</a:t>
            </a:r>
            <a:r>
              <a:rPr lang="en-US" dirty="0" smtClean="0"/>
              <a:t> not listed</a:t>
            </a:r>
          </a:p>
          <a:p>
            <a:r>
              <a:rPr lang="en-US" dirty="0" smtClean="0"/>
              <a:t>Were images observed at the sidereal rate or comet’s rate?</a:t>
            </a:r>
          </a:p>
          <a:p>
            <a:pPr lvl="1"/>
            <a:r>
              <a:rPr lang="en-US" dirty="0" smtClean="0"/>
              <a:t>Looks like comet’s rate, but I didn’t see in documentation</a:t>
            </a:r>
          </a:p>
          <a:p>
            <a:r>
              <a:rPr lang="en-US" dirty="0" smtClean="0"/>
              <a:t>Derived spectra is confusing (right)</a:t>
            </a:r>
          </a:p>
          <a:p>
            <a:pPr lvl="1"/>
            <a:r>
              <a:rPr lang="en-US" dirty="0" smtClean="0"/>
              <a:t>This isn’t “albedo”</a:t>
            </a:r>
          </a:p>
          <a:p>
            <a:pPr lvl="1"/>
            <a:r>
              <a:rPr lang="en-US" dirty="0" smtClean="0"/>
              <a:t>What has been applied to smooth this?</a:t>
            </a:r>
          </a:p>
          <a:p>
            <a:pPr lvl="1"/>
            <a:r>
              <a:rPr lang="en-US" dirty="0" smtClean="0"/>
              <a:t>Not clear how the ”relative flux” plot </a:t>
            </a:r>
            <a:r>
              <a:rPr lang="en-US" smtClean="0"/>
              <a:t>(next slide) was derived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764" y="1331258"/>
            <a:ext cx="6502400" cy="6583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117" y="1783976"/>
            <a:ext cx="7252883" cy="4621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80058" y="5262282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Jan documentation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74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923" y="1340223"/>
            <a:ext cx="7058766" cy="518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Documentation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541" y="1004046"/>
            <a:ext cx="4840941" cy="5853954"/>
          </a:xfrm>
        </p:spPr>
        <p:txBody>
          <a:bodyPr>
            <a:normAutofit/>
          </a:bodyPr>
          <a:lstStyle/>
          <a:p>
            <a:r>
              <a:rPr lang="en-US" dirty="0" smtClean="0"/>
              <a:t>Units not always consistent</a:t>
            </a:r>
          </a:p>
          <a:p>
            <a:r>
              <a:rPr lang="en-US" dirty="0" smtClean="0"/>
              <a:t>February (right) shows “counts” but numbers are way too low to be counts</a:t>
            </a:r>
          </a:p>
          <a:p>
            <a:r>
              <a:rPr lang="en-US" dirty="0" smtClean="0"/>
              <a:t>The sentence before the figure is the same as January, but something different is plotted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376647" y="5316071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Feb documentation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40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Documentation (3)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540" y="1004046"/>
            <a:ext cx="8946777" cy="1667436"/>
          </a:xfrm>
        </p:spPr>
        <p:txBody>
          <a:bodyPr>
            <a:normAutofit/>
          </a:bodyPr>
          <a:lstStyle/>
          <a:p>
            <a:r>
              <a:rPr lang="en-US" dirty="0" smtClean="0"/>
              <a:t>2013november_spectroscopy.pdf has layout issue</a:t>
            </a:r>
          </a:p>
          <a:p>
            <a:r>
              <a:rPr lang="en-US" dirty="0" smtClean="0"/>
              <a:t>Science question: what are these lines</a:t>
            </a:r>
            <a:r>
              <a:rPr lang="en-US" dirty="0" smtClean="0"/>
              <a:t>? (next slide)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015" y="1918311"/>
            <a:ext cx="8675613" cy="48950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48799" y="6443982"/>
            <a:ext cx="232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Nov documentation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96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765" y="1"/>
            <a:ext cx="4554070" cy="1004046"/>
          </a:xfrm>
        </p:spPr>
        <p:txBody>
          <a:bodyPr/>
          <a:lstStyle/>
          <a:p>
            <a:r>
              <a:rPr lang="en-US" smtClean="0"/>
              <a:t>Documentation (4)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541" y="1004046"/>
            <a:ext cx="5549153" cy="5728448"/>
          </a:xfrm>
        </p:spPr>
        <p:txBody>
          <a:bodyPr/>
          <a:lstStyle/>
          <a:p>
            <a:r>
              <a:rPr lang="en-US" dirty="0" smtClean="0"/>
              <a:t>November spectroscopy looks plausible (my annotations on top panel)</a:t>
            </a:r>
          </a:p>
          <a:p>
            <a:r>
              <a:rPr lang="en-US" dirty="0" smtClean="0"/>
              <a:t>But amplitudes of lines at longer wavelengths look strange</a:t>
            </a:r>
          </a:p>
          <a:p>
            <a:r>
              <a:rPr lang="en-US" dirty="0" smtClean="0"/>
              <a:t>Looks like some absorption lines (e.g., ~7600 </a:t>
            </a:r>
            <a:r>
              <a:rPr lang="en-US" dirty="0" err="1" smtClean="0"/>
              <a:t>Ang</a:t>
            </a:r>
            <a:r>
              <a:rPr lang="en-US" dirty="0" smtClean="0"/>
              <a:t>)?</a:t>
            </a:r>
          </a:p>
          <a:p>
            <a:r>
              <a:rPr lang="en-US" dirty="0"/>
              <a:t>R</a:t>
            </a:r>
            <a:r>
              <a:rPr lang="en-US" dirty="0" smtClean="0"/>
              <a:t>eference </a:t>
            </a:r>
            <a:r>
              <a:rPr lang="en-US" dirty="0" smtClean="0"/>
              <a:t>solar spectrum used in calibration </a:t>
            </a:r>
            <a:r>
              <a:rPr lang="en-US" dirty="0" smtClean="0"/>
              <a:t>seems to be available so could dig into processing more (but I didn’t get a chance to as I focused on imaging)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798" y="4177552"/>
            <a:ext cx="6202202" cy="2680447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234" y="0"/>
            <a:ext cx="6409765" cy="41172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00047" y="2913529"/>
            <a:ext cx="466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7246" y="1604682"/>
            <a:ext cx="466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23410" y="1664946"/>
            <a:ext cx="466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99930" y="914400"/>
            <a:ext cx="466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99609" y="132692"/>
            <a:ext cx="1358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NH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+O(</a:t>
            </a:r>
            <a:r>
              <a:rPr lang="en-US" baseline="30000" dirty="0" smtClean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D)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87436" y="265384"/>
            <a:ext cx="466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12523" y="2764012"/>
            <a:ext cx="71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NH</a:t>
            </a:r>
            <a:r>
              <a:rPr lang="en-US" baseline="-25000" smtClean="0">
                <a:solidFill>
                  <a:srgbClr val="FF0000"/>
                </a:solidFill>
              </a:rPr>
              <a:t>2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56642" y="562288"/>
            <a:ext cx="71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NH</a:t>
            </a:r>
            <a:r>
              <a:rPr lang="en-US" baseline="-25000" smtClean="0">
                <a:solidFill>
                  <a:srgbClr val="FF0000"/>
                </a:solidFill>
              </a:rPr>
              <a:t>2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28193" y="1099066"/>
            <a:ext cx="71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CN?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70140" y="4310244"/>
            <a:ext cx="232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Feldman et al. (2004)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82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ias and </a:t>
            </a:r>
            <a:r>
              <a:rPr lang="en-US" dirty="0" err="1" smtClean="0"/>
              <a:t>flatfielding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6541" y="1004047"/>
            <a:ext cx="2487934" cy="544157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Major structures removed</a:t>
            </a:r>
          </a:p>
          <a:p>
            <a:r>
              <a:rPr lang="en-US" dirty="0" smtClean="0"/>
              <a:t>Variations appear to be suppressed but not removed in some images (right)</a:t>
            </a:r>
          </a:p>
          <a:p>
            <a:r>
              <a:rPr lang="en-US" dirty="0" smtClean="0"/>
              <a:t>Most images look good so probably not a systematic problem</a:t>
            </a:r>
          </a:p>
          <a:p>
            <a:pPr lvl="1"/>
            <a:r>
              <a:rPr lang="en-US" dirty="0" smtClean="0"/>
              <a:t>Weird images </a:t>
            </a:r>
            <a:r>
              <a:rPr lang="en-US" dirty="0" err="1" smtClean="0"/>
              <a:t>highlighed</a:t>
            </a:r>
            <a:r>
              <a:rPr lang="en-US" dirty="0" smtClean="0"/>
              <a:t> later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475" y="762000"/>
            <a:ext cx="9502131" cy="60332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07341" y="5860849"/>
            <a:ext cx="2088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92D050"/>
                </a:solidFill>
              </a:rPr>
              <a:t>raw</a:t>
            </a:r>
            <a:endParaRPr lang="en-US" sz="3200" dirty="0">
              <a:solidFill>
                <a:srgbClr val="92D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06973" y="5860849"/>
            <a:ext cx="3789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92D050"/>
                </a:solidFill>
              </a:rPr>
              <a:t>Bias and flat-fielded</a:t>
            </a:r>
            <a:endParaRPr lang="en-US" sz="32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header useful?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542" y="1004047"/>
            <a:ext cx="5649200" cy="5587253"/>
          </a:xfrm>
        </p:spPr>
        <p:txBody>
          <a:bodyPr/>
          <a:lstStyle/>
          <a:p>
            <a:r>
              <a:rPr lang="en-US" dirty="0" smtClean="0"/>
              <a:t>Exposure time = 300</a:t>
            </a:r>
          </a:p>
          <a:p>
            <a:pPr lvl="1"/>
            <a:r>
              <a:rPr lang="en-US" dirty="0" smtClean="0"/>
              <a:t>Start/end time differ by 411</a:t>
            </a:r>
          </a:p>
          <a:p>
            <a:pPr lvl="1"/>
            <a:r>
              <a:rPr lang="en-US" dirty="0" smtClean="0"/>
              <a:t>Is readout time really 111 sec?</a:t>
            </a:r>
          </a:p>
          <a:p>
            <a:r>
              <a:rPr lang="en-US" dirty="0" smtClean="0"/>
              <a:t>Object = ISON</a:t>
            </a:r>
          </a:p>
          <a:p>
            <a:r>
              <a:rPr lang="en-US" dirty="0" smtClean="0"/>
              <a:t>Filter = </a:t>
            </a:r>
            <a:r>
              <a:rPr lang="en-US" dirty="0" smtClean="0"/>
              <a:t>I</a:t>
            </a:r>
          </a:p>
          <a:p>
            <a:pPr lvl="1"/>
            <a:r>
              <a:rPr lang="en-US" dirty="0" smtClean="0"/>
              <a:t>But given as part of COMMENT, not it’s own keyword</a:t>
            </a:r>
            <a:endParaRPr lang="en-US" dirty="0" smtClean="0"/>
          </a:p>
          <a:p>
            <a:r>
              <a:rPr lang="en-US" dirty="0" smtClean="0"/>
              <a:t>Gives date, time that are consistent with RA/Dec (not shown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Airmass</a:t>
            </a:r>
            <a:r>
              <a:rPr lang="en-US" dirty="0" smtClean="0"/>
              <a:t> not given but can be determined retroactively with some work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741" y="1004047"/>
            <a:ext cx="6371036" cy="558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29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2566</TotalTime>
  <Words>988</Words>
  <Application>Microsoft Macintosh PowerPoint</Application>
  <PresentationFormat>Widescreen</PresentationFormat>
  <Paragraphs>128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Calibri</vt:lpstr>
      <vt:lpstr>Calibri Light</vt:lpstr>
      <vt:lpstr>Arial</vt:lpstr>
      <vt:lpstr>Office Theme</vt:lpstr>
      <vt:lpstr>Comet ISON *** 2013 HFOSC Observations Collection</vt:lpstr>
      <vt:lpstr>Overview</vt:lpstr>
      <vt:lpstr>Documentation (1)</vt:lpstr>
      <vt:lpstr>Documentation (1)</vt:lpstr>
      <vt:lpstr>Documentation (2)</vt:lpstr>
      <vt:lpstr>Documentation (3)</vt:lpstr>
      <vt:lpstr>Documentation (4)</vt:lpstr>
      <vt:lpstr>Bias and flatfielding</vt:lpstr>
      <vt:lpstr>Is header useful?</vt:lpstr>
      <vt:lpstr>Is FOV accurate?</vt:lpstr>
      <vt:lpstr>Feb 19</vt:lpstr>
      <vt:lpstr>May</vt:lpstr>
      <vt:lpstr>Oct 1</vt:lpstr>
      <vt:lpstr>Oct 3</vt:lpstr>
      <vt:lpstr>Do I get reasonable magnitudes for ISON?</vt:lpstr>
      <vt:lpstr>Blank “calibrated” spectra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Knight</dc:creator>
  <cp:lastModifiedBy>Matthew Knight</cp:lastModifiedBy>
  <cp:revision>29</cp:revision>
  <dcterms:created xsi:type="dcterms:W3CDTF">2017-10-04T23:19:54Z</dcterms:created>
  <dcterms:modified xsi:type="dcterms:W3CDTF">2017-10-06T18:24:27Z</dcterms:modified>
</cp:coreProperties>
</file>